
<file path=[Content_Types].xml><?xml version="1.0" encoding="utf-8"?>
<Types xmlns="http://schemas.openxmlformats.org/package/2006/content-types">
  <Override PartName="/ppt/slides/slide30.xml" ContentType="application/vnd.openxmlformats-officedocument.presentationml.slide+xml"/>
  <Override PartName="/ppt/slides/slide88.xml" ContentType="application/vnd.openxmlformats-officedocument.presentationml.slide+xml"/>
  <Override PartName="/ppt/notesSlides/notesSlide69.xml" ContentType="application/vnd.openxmlformats-officedocument.presentationml.notesSlide+xml"/>
  <Override PartName="/ppt/slides/slide24.xml" ContentType="application/vnd.openxmlformats-officedocument.presentationml.slide+xml"/>
  <Override PartName="/ppt/slides/slide72.xml" ContentType="application/vnd.openxmlformats-officedocument.presentationml.slide+xml"/>
  <Override PartName="/ppt/slides/slide134.xml" ContentType="application/vnd.openxmlformats-officedocument.presentationml.slide+xml"/>
  <Override PartName="/ppt/notesSlides/notesSlide47.xml" ContentType="application/vnd.openxmlformats-officedocument.presentationml.notesSlide+xml"/>
  <Override PartName="/ppt/slides/slide66.xml" ContentType="application/vnd.openxmlformats-officedocument.presentationml.slide+xml"/>
  <Override PartName="/ppt/slides/slide128.xml" ContentType="application/vnd.openxmlformats-officedocument.presentationml.slide+xml"/>
  <Override PartName="/ppt/slides/slide50.xml" ContentType="application/vnd.openxmlformats-officedocument.presentationml.slide+xml"/>
  <Override PartName="/ppt/slides/slide112.xml" ContentType="application/vnd.openxmlformats-officedocument.presentationml.slide+xml"/>
  <Override PartName="/ppt/notesSlides/notesSlide89.xml" ContentType="application/vnd.openxmlformats-officedocument.presentationml.notesSlide+xml"/>
  <Override PartName="/ppt/notesSlides/notesSlide25.xml" ContentType="application/vnd.openxmlformats-officedocument.presentationml.notesSlide+xml"/>
  <Override PartName="/ppt/slides/slide44.xml" ContentType="application/vnd.openxmlformats-officedocument.presentationml.slide+xml"/>
  <Override PartName="/ppt/notesSlides/notesSlide67.xml" ContentType="application/vnd.openxmlformats-officedocument.presentationml.notesSlide+xml"/>
  <Override PartName="/ppt/slides/slide86.xml" ContentType="application/vnd.openxmlformats-officedocument.presentationml.slide+xml"/>
  <Override PartName="/ppt/slides/slide22.xml" ContentType="application/vnd.openxmlformats-officedocument.presentationml.slide+xml"/>
  <Override PartName="/ppt/slides/slide132.xml" ContentType="application/vnd.openxmlformats-officedocument.presentationml.slide+xml"/>
  <Override PartName="/ppt/notesSlides/notesSlide45.xml" ContentType="application/vnd.openxmlformats-officedocument.presentationml.notesSlide+xml"/>
  <Override PartName="/ppt/slides/slide64.xml" ContentType="application/vnd.openxmlformats-officedocument.presentationml.slide+xml"/>
  <Override PartName="/ppt/slides/slide126.xml" ContentType="application/vnd.openxmlformats-officedocument.presentationml.slide+xml"/>
  <Default Extension="xml" ContentType="application/xml"/>
  <Override PartName="/ppt/slides/slide110.xml" ContentType="application/vnd.openxmlformats-officedocument.presentationml.slide+xml"/>
  <Override PartName="/ppt/slideLayouts/slideLayout11.xml" ContentType="application/vnd.openxmlformats-officedocument.presentationml.slideLayout+xml"/>
  <Override PartName="/ppt/notesSlides/notesSlide87.xml" ContentType="application/vnd.openxmlformats-officedocument.presentationml.notesSlide+xml"/>
  <Override PartName="/ppt/notesSlides/notesSlide23.xml" ContentType="application/vnd.openxmlformats-officedocument.presentationml.notesSlide+xml"/>
  <Override PartName="/ppt/slides/slide42.xml" ContentType="application/vnd.openxmlformats-officedocument.presentationml.slide+xml"/>
  <Override PartName="/ppt/notesSlides/notesSlide65.xml" ContentType="application/vnd.openxmlformats-officedocument.presentationml.notesSlide+xml"/>
  <Override PartName="/ppt/slides/slide84.xml" ContentType="application/vnd.openxmlformats-officedocument.presentationml.slide+xml"/>
  <Override PartName="/ppt/slides/slide20.xml" ContentType="application/vnd.openxmlformats-officedocument.presentationml.slide+xml"/>
  <Override PartName="/ppt/notesSlides/notesSlide59.xml" ContentType="application/vnd.openxmlformats-officedocument.presentationml.notesSlide+xml"/>
  <Override PartName="/ppt/slides/slide130.xml" ContentType="application/vnd.openxmlformats-officedocument.presentationml.slide+xml"/>
  <Override PartName="/ppt/notesSlides/notesSlide43.xml" ContentType="application/vnd.openxmlformats-officedocument.presentationml.notesSlide+xml"/>
  <Override PartName="/ppt/slides/slide62.xml" ContentType="application/vnd.openxmlformats-officedocument.presentationml.slide+xml"/>
  <Override PartName="/ppt/slides/slide124.xml" ContentType="application/vnd.openxmlformats-officedocument.presentationml.slide+xml"/>
  <Override PartName="/ppt/notesSlides/notesSlide85.xml" ContentType="application/vnd.openxmlformats-officedocument.presentationml.notesSlide+xml"/>
  <Override PartName="/ppt/notesSlides/notesSlide21.xml" ContentType="application/vnd.openxmlformats-officedocument.presentationml.notesSlide+xml"/>
  <Override PartName="/ppt/slides/slide40.xml" ContentType="application/vnd.openxmlformats-officedocument.presentationml.slide+xml"/>
  <Override PartName="/ppt/slides/slide102.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notesSlides/notesSlide79.xml" ContentType="application/vnd.openxmlformats-officedocument.presentationml.notesSlide+xml"/>
  <Default Extension="jpeg" ContentType="image/jpeg"/>
  <Override PartName="/ppt/notesSlides/notesSlide63.xml" ContentType="application/vnd.openxmlformats-officedocument.presentationml.notesSlide+xml"/>
  <Override PartName="/ppt/slides/slide82.xml" ContentType="application/vnd.openxmlformats-officedocument.presentationml.slide+xml"/>
  <Override PartName="/ppt/notesSlides/notesSlide57.xml" ContentType="application/vnd.openxmlformats-officedocument.presentationml.notesSlide+xml"/>
  <Override PartName="/docProps/app.xml" ContentType="application/vnd.openxmlformats-officedocument.extended-properties+xml"/>
  <Override PartName="/ppt/slides/slide109.xml" ContentType="application/vnd.openxmlformats-officedocument.presentationml.slide+xml"/>
  <Override PartName="/ppt/slides/slide60.xml" ContentType="application/vnd.openxmlformats-officedocument.presentationml.slide+xml"/>
  <Override PartName="/ppt/slides/slide122.xml" ContentType="application/vnd.openxmlformats-officedocument.presentationml.slide+xml"/>
  <Override PartName="/ppt/notesSlides/notesSlide41.xml" ContentType="application/vnd.openxmlformats-officedocument.presentationml.notesSlide+xml"/>
  <Override PartName="/ppt/slideLayouts/slideLayout8.xml" ContentType="application/vnd.openxmlformats-officedocument.presentationml.slideLayout+xml"/>
  <Override PartName="/ppt/notesSlides/notesSlide35.xml" ContentType="application/vnd.openxmlformats-officedocument.presentationml.notesSlide+xml"/>
  <Override PartName="/ppt/notesSlides/notesSlide83.xml" ContentType="application/vnd.openxmlformats-officedocument.presentationml.notesSlide+xml"/>
  <Override PartName="/ppt/slides/slide100.xml" ContentType="application/vnd.openxmlformats-officedocument.presentationml.slide+xml"/>
  <Override PartName="/ppt/notesSlides/notesSlide5.xml" ContentType="application/vnd.openxmlformats-officedocument.presentationml.notesSlide+xml"/>
  <Override PartName="/ppt/notesSlides/notesSlide77.xml" ContentType="application/vnd.openxmlformats-officedocument.presentationml.notesSlide+xml"/>
  <Override PartName="/ppt/slides/slide7.xml" ContentType="application/vnd.openxmlformats-officedocument.presentationml.slide+xml"/>
  <Override PartName="/ppt/slides/slide19.xml" ContentType="application/vnd.openxmlformats-officedocument.presentationml.slide+xml"/>
  <Override PartName="/ppt/tags/tag9.xml" ContentType="application/vnd.openxmlformats-officedocument.presentationml.tags+xml"/>
  <Override PartName="/ppt/notesSlides/notesSlide61.xml" ContentType="application/vnd.openxmlformats-officedocument.presentationml.notesSlide+xml"/>
  <Override PartName="/ppt/slides/slide80.xml" ContentType="application/vnd.openxmlformats-officedocument.presentationml.slide+xml"/>
  <Override PartName="/ppt/slides/slide129.xml" ContentType="application/vnd.openxmlformats-officedocument.presentationml.slide+xml"/>
  <Override PartName="/ppt/notesSlides/notesSlide55.xml" ContentType="application/vnd.openxmlformats-officedocument.presentationml.notesSlide+xml"/>
  <Override PartName="/ppt/slides/slide107.xml" ContentType="application/vnd.openxmlformats-officedocument.presentationml.slide+xml"/>
  <Override PartName="/ppt/slides/slide120.xml" ContentType="application/vnd.openxmlformats-officedocument.presentationml.slide+xml"/>
  <Override PartName="/ppt/slideMasters/slideMaster1.xml" ContentType="application/vnd.openxmlformats-officedocument.presentationml.slideMaster+xml"/>
  <Override PartName="/ppt/slideLayouts/slideLayout6.xml" ContentType="application/vnd.openxmlformats-officedocument.presentationml.slideLayout+xml"/>
  <Override PartName="/ppt/slides/slide39.xml" ContentType="application/vnd.openxmlformats-officedocument.presentationml.slide+xml"/>
  <Override PartName="/ppt/notesSlides/notesSlide33.xml" ContentType="application/vnd.openxmlformats-officedocument.presentationml.notesSlide+xml"/>
  <Override PartName="/ppt/handoutMasters/handoutMaster1.xml" ContentType="application/vnd.openxmlformats-officedocument.presentationml.handoutMaster+xml"/>
  <Override PartName="/ppt/notesSlides/notesSlide81.xml" ContentType="application/vnd.openxmlformats-officedocument.presentationml.notesSlide+xml"/>
  <Override PartName="/ppt/notesSlides/notesSlide3.xml" ContentType="application/vnd.openxmlformats-officedocument.presentationml.notesSlide+xml"/>
  <Override PartName="/ppt/tags/tag7.xml" ContentType="application/vnd.openxmlformats-officedocument.presentationml.tags+xml"/>
  <Override PartName="/ppt/slides/slide94.xml" ContentType="application/vnd.openxmlformats-officedocument.presentationml.slide+xml"/>
  <Override PartName="/ppt/slides/slide5.xml" ContentType="application/vnd.openxmlformats-officedocument.presentationml.slide+xml"/>
  <Override PartName="/ppt/slides/slide17.xml" ContentType="application/vnd.openxmlformats-officedocument.presentationml.slide+xml"/>
  <Override PartName="/ppt/notesSlides/notesSlide75.xml" ContentType="application/vnd.openxmlformats-officedocument.presentationml.notesSlide+xml"/>
  <Override PartName="/ppt/slides/slide59.xml" ContentType="application/vnd.openxmlformats-officedocument.presentationml.slide+xml"/>
  <Override PartName="/ppt/notesSlides/notesSlide53.xml" ContentType="application/vnd.openxmlformats-officedocument.presentationml.notesSlide+xml"/>
  <Override PartName="/ppt/slides/slide105.xml" ContentType="application/vnd.openxmlformats-officedocument.presentationml.slide+xml"/>
  <Override PartName="/ppt/notesSlides/notesSlide18.xml" ContentType="application/vnd.openxmlformats-officedocument.presentationml.notesSlide+xml"/>
  <Override PartName="/ppt/slideLayouts/slideLayout4.xml" ContentType="application/vnd.openxmlformats-officedocument.presentationml.slideLayout+xml"/>
  <Override PartName="/ppt/slides/slide37.xml" ContentType="application/vnd.openxmlformats-officedocument.presentationml.slide+xml"/>
  <Override PartName="/ppt/notesSlides/notesSlide31.xml" ContentType="application/vnd.openxmlformats-officedocument.presentationml.notesSlide+xml"/>
  <Override PartName="/ppt/slides/slide79.xml" ContentType="application/vnd.openxmlformats-officedocument.presentationml.slide+xml"/>
  <Override PartName="/ppt/slides/slide92.xml" ContentType="application/vnd.openxmlformats-officedocument.presentationml.slide+xml"/>
  <Override PartName="/ppt/tags/tag5.xml" ContentType="application/vnd.openxmlformats-officedocument.presentationml.tags+xml"/>
  <Override PartName="/ppt/notesSlides/notesSlide1.xml" ContentType="application/vnd.openxmlformats-officedocument.presentationml.notesSlide+xml"/>
  <Override PartName="/ppt/slides/slide15.xml" ContentType="application/vnd.openxmlformats-officedocument.presentationml.slide+xml"/>
  <Override PartName="/ppt/slides/slide3.xml" ContentType="application/vnd.openxmlformats-officedocument.presentationml.slide+xml"/>
  <Override PartName="/ppt/notesSlides/notesSlide73.xml" ContentType="application/vnd.openxmlformats-officedocument.presentationml.notesSlide+xml"/>
  <Override PartName="/ppt/notesSlides/notesSlide38.xml" ContentType="application/vnd.openxmlformats-officedocument.presentationml.notesSlide+xml"/>
  <Override PartName="/ppt/slides/slide57.xml" ContentType="application/vnd.openxmlformats-officedocument.presentationml.slide+xml"/>
  <Override PartName="/ppt/slides/slide70.xml" ContentType="application/vnd.openxmlformats-officedocument.presentationml.slide+xml"/>
  <Override PartName="/ppt/slides/slide119.xml" ContentType="application/vnd.openxmlformats-officedocument.presentationml.slide+xml"/>
  <Override PartName="/ppt/notesSlides/notesSlide51.xml" ContentType="application/vnd.openxmlformats-officedocument.presentationml.notesSlide+xml"/>
  <Override PartName="/ppt/notesSlides/notesSlide8.xml" ContentType="application/vnd.openxmlformats-officedocument.presentationml.notesSlide+xml"/>
  <Override PartName="/ppt/slides/slide99.xml" ContentType="application/vnd.openxmlformats-officedocument.presentationml.slide+xml"/>
  <Override PartName="/ppt/notesSlides/notesSlide16.xml" ContentType="application/vnd.openxmlformats-officedocument.presentationml.notesSlide+xml"/>
  <Override PartName="/ppt/slideLayouts/slideLayout2.xml" ContentType="application/vnd.openxmlformats-officedocument.presentationml.slideLayout+xml"/>
  <Override PartName="/ppt/slides/slide35.xml" ContentType="application/vnd.openxmlformats-officedocument.presentationml.slide+xml"/>
  <Override PartName="/ppt/slides/slide29.xml" ContentType="application/vnd.openxmlformats-officedocument.presentationml.slide+xml"/>
  <Override PartName="/ppt/slides/slide77.xml" ContentType="application/vnd.openxmlformats-officedocument.presentationml.slide+xml"/>
  <Override PartName="/ppt/slides/slide90.xml" ContentType="application/vnd.openxmlformats-officedocument.presentationml.slide+xml"/>
  <Override PartName="/ppt/tags/tag3.xml" ContentType="application/vnd.openxmlformats-officedocument.presentationml.tags+xml"/>
  <Override PartName="/ppt/slides/slide1.xml" ContentType="application/vnd.openxmlformats-officedocument.presentationml.slide+xml"/>
  <Override PartName="/ppt/slides/slide13.xml" ContentType="application/vnd.openxmlformats-officedocument.presentationml.slide+xml"/>
  <Override PartName="/ppt/notesSlides/notesSlide71.xml" ContentType="application/vnd.openxmlformats-officedocument.presentationml.notesSlide+xml"/>
  <Override PartName="/ppt/notesSlides/notesSlide36.xml" ContentType="application/vnd.openxmlformats-officedocument.presentationml.notesSlide+xml"/>
  <Override PartName="/ppt/slides/slide117.xml" ContentType="application/vnd.openxmlformats-officedocument.presentationml.slide+xml"/>
  <Override PartName="/ppt/slides/slide55.xml" ContentType="application/vnd.openxmlformats-officedocument.presentationml.slide+xml"/>
  <Override PartName="/ppt/slides/slide49.xml" ContentType="application/vnd.openxmlformats-officedocument.presentationml.slide+xml"/>
  <Override PartName="/ppt/slides/slide97.xml" ContentType="application/vnd.openxmlformats-officedocument.presentationml.slide+xml"/>
  <Override PartName="/ppt/theme/theme3.xml" ContentType="application/vnd.openxmlformats-officedocument.theme+xml"/>
  <Override PartName="/ppt/notesSlides/notesSlide91.xml" ContentType="application/vnd.openxmlformats-officedocument.presentationml.notesSlide+xml"/>
  <Override PartName="/ppt/notesSlides/notesSlide14.xml" ContentType="application/vnd.openxmlformats-officedocument.presentationml.notesSlide+xml"/>
  <Override PartName="/ppt/slides/slide33.xml" ContentType="application/vnd.openxmlformats-officedocument.presentationml.slide+xml"/>
  <Override PartName="/ppt/viewProps.xml" ContentType="application/vnd.openxmlformats-officedocument.presentationml.viewProps+xml"/>
  <Override PartName="/ppt/slides/slide27.xml" ContentType="application/vnd.openxmlformats-officedocument.presentationml.slide+xml"/>
  <Override PartName="/ppt/slides/slide75.xml" ContentType="application/vnd.openxmlformats-officedocument.presentationml.slide+xml"/>
  <Override PartName="/ppt/tags/tag1.xml" ContentType="application/vnd.openxmlformats-officedocument.presentationml.tags+xml"/>
  <Override PartName="/docProps/core.xml" ContentType="application/vnd.openxmlformats-package.core-properties+xml"/>
  <Override PartName="/ppt/slides/slide11.xml" ContentType="application/vnd.openxmlformats-officedocument.presentationml.slide+xml"/>
  <Override PartName="/ppt/slides/slide69.xml" ContentType="application/vnd.openxmlformats-officedocument.presentationml.slide+xml"/>
  <Override PartName="/ppt/slides/slide53.xml" ContentType="application/vnd.openxmlformats-officedocument.presentationml.slide+xml"/>
  <Override PartName="/ppt/slides/slide115.xml" ContentType="application/vnd.openxmlformats-officedocument.presentationml.slide+xml"/>
  <Override PartName="/ppt/notesSlides/notesSlide28.xml" ContentType="application/vnd.openxmlformats-officedocument.presentationml.notesSlide+xml"/>
  <Override PartName="/ppt/slides/slide47.xml" ContentType="application/vnd.openxmlformats-officedocument.presentationml.slide+xml"/>
  <Override PartName="/ppt/theme/theme1.xml" ContentType="application/vnd.openxmlformats-officedocument.theme+xml"/>
  <Override PartName="/ppt/notesSlides/notesSlide12.xml" ContentType="application/vnd.openxmlformats-officedocument.presentationml.notesSlide+xml"/>
  <Override PartName="/ppt/slides/slide31.xml" ContentType="application/vnd.openxmlformats-officedocument.presentationml.slide+xml"/>
  <Override PartName="/ppt/slides/slide89.xml" ContentType="application/vnd.openxmlformats-officedocument.presentationml.slide+xml"/>
  <Override PartName="/ppt/slides/slide25.xml" ContentType="application/vnd.openxmlformats-officedocument.presentationml.slide+xml"/>
  <Override PartName="/ppt/slides/slide73.xml" ContentType="application/vnd.openxmlformats-officedocument.presentationml.slide+xml"/>
  <Override PartName="/ppt/slides/slide135.xml" ContentType="application/vnd.openxmlformats-officedocument.presentationml.slide+xml"/>
  <Override PartName="/ppt/notesSlides/notesSlide48.xml" ContentType="application/vnd.openxmlformats-officedocument.presentationml.notesSlide+xml"/>
  <Override PartName="/ppt/slides/slide67.xml" ContentType="application/vnd.openxmlformats-officedocument.presentationml.slide+xml"/>
  <Override PartName="/ppt/slides/slide51.xml" ContentType="application/vnd.openxmlformats-officedocument.presentationml.slide+xml"/>
  <Override PartName="/ppt/slides/slide113.xml" ContentType="application/vnd.openxmlformats-officedocument.presentationml.slide+xml"/>
  <Override PartName="/ppt/notesSlides/notesSlide26.xml" ContentType="application/vnd.openxmlformats-officedocument.presentationml.notesSlide+xml"/>
  <Override PartName="/ppt/slides/slide45.xml" ContentType="application/vnd.openxmlformats-officedocument.presentationml.slide+xml"/>
  <Override PartName="/ppt/notesSlides/notesSlide68.xml" ContentType="application/vnd.openxmlformats-officedocument.presentationml.notesSlide+xml"/>
  <Override PartName="/ppt/slides/slide87.xml" ContentType="application/vnd.openxmlformats-officedocument.presentationml.slide+xml"/>
  <Override PartName="/ppt/slides/slide23.xml" ContentType="application/vnd.openxmlformats-officedocument.presentationml.slide+xml"/>
  <Override PartName="/ppt/slides/slide133.xml" ContentType="application/vnd.openxmlformats-officedocument.presentationml.slide+xml"/>
  <Override PartName="/ppt/charts/chart1.xml" ContentType="application/vnd.openxmlformats-officedocument.drawingml.chart+xml"/>
  <Override PartName="/ppt/notesSlides/notesSlide46.xml" ContentType="application/vnd.openxmlformats-officedocument.presentationml.notesSlide+xml"/>
  <Override PartName="/ppt/slides/slide127.xml" ContentType="application/vnd.openxmlformats-officedocument.presentationml.slide+xml"/>
  <Override PartName="/ppt/slides/slide65.xml" ContentType="application/vnd.openxmlformats-officedocument.presentationml.slide+xml"/>
  <Override PartName="/ppt/slides/slide111.xml" ContentType="application/vnd.openxmlformats-officedocument.presentationml.slide+xml"/>
  <Override PartName="/ppt/slideLayouts/slideLayout12.xml" ContentType="application/vnd.openxmlformats-officedocument.presentationml.slideLayout+xml"/>
  <Override PartName="/ppt/notesSlides/notesSlide88.xml" ContentType="application/vnd.openxmlformats-officedocument.presentationml.notesSlide+xml"/>
  <Override PartName="/ppt/notesSlides/notesSlide24.xml" ContentType="application/vnd.openxmlformats-officedocument.presentationml.notesSlide+xml"/>
  <Override PartName="/ppt/slides/slide43.xml" ContentType="application/vnd.openxmlformats-officedocument.presentationml.slide+xml"/>
  <Override PartName="/ppt/notesSlides/notesSlide66.xml" ContentType="application/vnd.openxmlformats-officedocument.presentationml.notesSlide+xml"/>
  <Override PartName="/ppt/slides/slide85.xml" ContentType="application/vnd.openxmlformats-officedocument.presentationml.slide+xml"/>
  <Override PartName="/ppt/slides/slide21.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notesSlides/notesSlide44.xml" ContentType="application/vnd.openxmlformats-officedocument.presentationml.notesSlide+xml"/>
  <Override PartName="/ppt/slides/slide63.xml" ContentType="application/vnd.openxmlformats-officedocument.presentationml.slide+xml"/>
  <Override PartName="/ppt/slides/slide125.xml" ContentType="application/vnd.openxmlformats-officedocument.presentationml.slide+xml"/>
  <Override PartName="/ppt/notesSlides/notesSlide86.xml" ContentType="application/vnd.openxmlformats-officedocument.presentationml.notesSlide+xml"/>
  <Override PartName="/ppt/slideLayouts/slideLayout10.xml" ContentType="application/vnd.openxmlformats-officedocument.presentationml.slideLayout+xml"/>
  <Override PartName="/ppt/notesSlides/notesSlide22.xml" ContentType="application/vnd.openxmlformats-officedocument.presentationml.notesSlide+xml"/>
  <Override PartName="/ppt/slides/slide41.xml" ContentType="application/vnd.openxmlformats-officedocument.presentationml.slide+xml"/>
  <Override PartName="/ppt/slides/slide103.xml" ContentType="application/vnd.openxmlformats-officedocument.presentationml.slide+xml"/>
  <Override PartName="/ppt/presentation.xml" ContentType="application/vnd.openxmlformats-officedocument.presentationml.presentation.main+xml"/>
  <Override PartName="/ppt/notesSlides/notesSlide64.xml" ContentType="application/vnd.openxmlformats-officedocument.presentationml.notesSlide+xml"/>
  <Override PartName="/ppt/slides/slide83.xml" ContentType="application/vnd.openxmlformats-officedocument.presentationml.slide+xml"/>
  <Override PartName="/ppt/notesSlides/notesSlide58.xml" ContentType="application/vnd.openxmlformats-officedocument.presentationml.notesSlide+xml"/>
  <Override PartName="/ppt/notesSlides/notesSlide42.xml" ContentType="application/vnd.openxmlformats-officedocument.presentationml.notesSlide+xml"/>
  <Override PartName="/ppt/slides/slide61.xml" ContentType="application/vnd.openxmlformats-officedocument.presentationml.slide+xml"/>
  <Override PartName="/ppt/slides/slide123.xml" ContentType="application/vnd.openxmlformats-officedocument.presentationml.slide+xml"/>
  <Override PartName="/ppt/slideLayouts/slideLayout9.xml" ContentType="application/vnd.openxmlformats-officedocument.presentationml.slideLayout+xml"/>
  <Override PartName="/ppt/notesSlides/notesSlide84.xml" ContentType="application/vnd.openxmlformats-officedocument.presentationml.notesSlide+xml"/>
  <Override PartName="/ppt/notesSlides/notesSlide20.xml" ContentType="application/vnd.openxmlformats-officedocument.presentationml.notesSlide+xml"/>
  <Override PartName="/ppt/slides/slide101.xml" ContentType="application/vnd.openxmlformats-officedocument.presentationml.slide+xml"/>
  <Override PartName="/ppt/notesSlides/notesSlide6.xml" ContentType="application/vnd.openxmlformats-officedocument.presentationml.notesSlide+xml"/>
  <Override PartName="/ppt/notesSlides/notesSlide78.xml" ContentType="application/vnd.openxmlformats-officedocument.presentationml.notesSlide+xml"/>
  <Override PartName="/ppt/slides/slide8.xml" ContentType="application/vnd.openxmlformats-officedocument.presentationml.slide+xml"/>
  <Override PartName="/ppt/notesSlides/notesSlide62.xml" ContentType="application/vnd.openxmlformats-officedocument.presentationml.notesSlide+xml"/>
  <Override PartName="/ppt/slides/slide81.xml" ContentType="application/vnd.openxmlformats-officedocument.presentationml.slide+xml"/>
  <Override PartName="/ppt/notesSlides/notesSlide56.xml" ContentType="application/vnd.openxmlformats-officedocument.presentationml.notesSlide+xml"/>
  <Override PartName="/ppt/notesSlides/notesSlide40.xml" ContentType="application/vnd.openxmlformats-officedocument.presentationml.notesSlide+xml"/>
  <Override PartName="/ppt/slides/slide108.xml" ContentType="application/vnd.openxmlformats-officedocument.presentationml.slide+xml"/>
  <Override PartName="/ppt/slides/slide121.xml" ContentType="application/vnd.openxmlformats-officedocument.presentationml.slide+xml"/>
  <Override PartName="/ppt/slideLayouts/slideLayout7.xml" ContentType="application/vnd.openxmlformats-officedocument.presentationml.slideLayout+xml"/>
  <Override PartName="/ppt/notesSlides/notesSlide34.xml" ContentType="application/vnd.openxmlformats-officedocument.presentationml.notesSlide+xml"/>
  <Override PartName="/ppt/notesSlides/notesSlide82.xml" ContentType="application/vnd.openxmlformats-officedocument.presentationml.notesSlide+xml"/>
  <Override PartName="/ppt/notesSlides/notesSlide4.xml" ContentType="application/vnd.openxmlformats-officedocument.presentationml.notesSlide+xml"/>
  <Override PartName="/ppt/slides/slide95.xml" ContentType="application/vnd.openxmlformats-officedocument.presentationml.slide+xml"/>
  <Override PartName="/ppt/tags/tag8.xml" ContentType="application/vnd.openxmlformats-officedocument.presentationml.tags+xml"/>
  <Override PartName="/ppt/slides/slide6.xml" ContentType="application/vnd.openxmlformats-officedocument.presentationml.slide+xml"/>
  <Override PartName="/ppt/slides/slide18.xml" ContentType="application/vnd.openxmlformats-officedocument.presentationml.slide+xml"/>
  <Override PartName="/ppt/notesSlides/notesSlide76.xml" ContentType="application/vnd.openxmlformats-officedocument.presentationml.notesSlide+xml"/>
  <Override PartName="/ppt/notesSlides/notesSlide60.xml" ContentType="application/vnd.openxmlformats-officedocument.presentationml.notesSlide+xml"/>
  <Override PartName="/ppt/notesSlides/notesSlide54.xml" ContentType="application/vnd.openxmlformats-officedocument.presentationml.notesSlide+xml"/>
  <Override PartName="/ppt/slides/slide106.xml" ContentType="application/vnd.openxmlformats-officedocument.presentationml.slide+xml"/>
  <Override PartName="/ppt/tableStyles.xml" ContentType="application/vnd.openxmlformats-officedocument.presentationml.tableStyles+xml"/>
  <Override PartName="/ppt/notesSlides/notesSlide19.xml" ContentType="application/vnd.openxmlformats-officedocument.presentationml.notesSlide+xml"/>
  <Override PartName="/ppt/slideLayouts/slideLayout5.xml" ContentType="application/vnd.openxmlformats-officedocument.presentationml.slideLayout+xml"/>
  <Override PartName="/ppt/slides/slide38.xml" ContentType="application/vnd.openxmlformats-officedocument.presentationml.slide+xml"/>
  <Override PartName="/ppt/notesSlides/notesSlide32.xml" ContentType="application/vnd.openxmlformats-officedocument.presentationml.notesSlide+xml"/>
  <Override PartName="/ppt/notesSlides/notesSlide80.xml" ContentType="application/vnd.openxmlformats-officedocument.presentationml.notesSlide+xml"/>
  <Default Extension="bin" ContentType="application/vnd.openxmlformats-officedocument.presentationml.printerSettings"/>
  <Override PartName="/ppt/notesSlides/notesSlide2.xml" ContentType="application/vnd.openxmlformats-officedocument.presentationml.notesSlide+xml"/>
  <Override PartName="/ppt/slides/slide93.xml" ContentType="application/vnd.openxmlformats-officedocument.presentationml.slide+xml"/>
  <Override PartName="/ppt/tags/tag6.xml" ContentType="application/vnd.openxmlformats-officedocument.presentationml.tags+xml"/>
  <Override PartName="/ppt/slides/slide4.xml" ContentType="application/vnd.openxmlformats-officedocument.presentationml.slide+xml"/>
  <Override PartName="/ppt/slides/slide16.xml" ContentType="application/vnd.openxmlformats-officedocument.presentationml.slide+xml"/>
  <Override PartName="/ppt/notesSlides/notesSlide10.xml" ContentType="application/vnd.openxmlformats-officedocument.presentationml.notesSlide+xml"/>
  <Override PartName="/ppt/notesSlides/notesSlide74.xml" ContentType="application/vnd.openxmlformats-officedocument.presentationml.notesSlide+xml"/>
  <Override PartName="/ppt/notesSlides/notesSlide39.xml" ContentType="application/vnd.openxmlformats-officedocument.presentationml.notesSlide+xml"/>
  <Override PartName="/ppt/slides/slide58.xml" ContentType="application/vnd.openxmlformats-officedocument.presentationml.slide+xml"/>
  <Override PartName="/ppt/slides/slide71.xml" ContentType="application/vnd.openxmlformats-officedocument.presentationml.slide+xml"/>
  <Override PartName="/ppt/notesSlides/notesSlide52.xml" ContentType="application/vnd.openxmlformats-officedocument.presentationml.notesSlide+xml"/>
  <Override PartName="/ppt/slides/slide104.xml" ContentType="application/vnd.openxmlformats-officedocument.presentationml.slide+xml"/>
  <Override PartName="/ppt/notesSlides/notesSlide9.xml" ContentType="application/vnd.openxmlformats-officedocument.presentationml.notesSlide+xml"/>
  <Override PartName="/ppt/notesSlides/notesSlide17.xml" ContentType="application/vnd.openxmlformats-officedocument.presentationml.notesSlide+xml"/>
  <Override PartName="/ppt/slideLayouts/slideLayout3.xml" ContentType="application/vnd.openxmlformats-officedocument.presentationml.slideLayout+xml"/>
  <Override PartName="/ppt/slides/slide36.xml" ContentType="application/vnd.openxmlformats-officedocument.presentationml.slide+xml"/>
  <Override PartName="/ppt/notesSlides/notesSlide30.xml" ContentType="application/vnd.openxmlformats-officedocument.presentationml.notesSlide+xml"/>
  <Override PartName="/ppt/slides/slide78.xml" ContentType="application/vnd.openxmlformats-officedocument.presentationml.slide+xml"/>
  <Override PartName="/ppt/slides/slide91.xml" ContentType="application/vnd.openxmlformats-officedocument.presentationml.slide+xml"/>
  <Override PartName="/ppt/tags/tag4.xml" ContentType="application/vnd.openxmlformats-officedocument.presentationml.tags+xml"/>
  <Override PartName="/ppt/slides/slide2.xml" ContentType="application/vnd.openxmlformats-officedocument.presentationml.slide+xml"/>
  <Override PartName="/ppt/slides/slide14.xml" ContentType="application/vnd.openxmlformats-officedocument.presentationml.slide+xml"/>
  <Override PartName="/ppt/notesSlides/notesSlide72.xml" ContentType="application/vnd.openxmlformats-officedocument.presentationml.notesSlide+xml"/>
  <Override PartName="/ppt/notesSlides/notesSlide37.xml" ContentType="application/vnd.openxmlformats-officedocument.presentationml.notesSlide+xml"/>
  <Override PartName="/ppt/slides/slide56.xml" ContentType="application/vnd.openxmlformats-officedocument.presentationml.slide+xml"/>
  <Override PartName="/ppt/slides/slide118.xml" ContentType="application/vnd.openxmlformats-officedocument.presentationml.slide+xml"/>
  <Override PartName="/ppt/notesSlides/notesSlide50.xml" ContentType="application/vnd.openxmlformats-officedocument.presentationml.notesSlide+xml"/>
  <Override PartName="/ppt/slides/slide98.xml" ContentType="application/vnd.openxmlformats-officedocument.presentationml.slide+xml"/>
  <Override PartName="/ppt/tags/tag10.xml" ContentType="application/vnd.openxmlformats-officedocument.presentationml.tags+xml"/>
  <Override PartName="/ppt/notesSlides/notesSlide92.xml" ContentType="application/vnd.openxmlformats-officedocument.presentationml.notesSlide+xml"/>
  <Override PartName="/ppt/notesSlides/notesSlide15.xml" ContentType="application/vnd.openxmlformats-officedocument.presentationml.notesSlide+xml"/>
  <Override PartName="/ppt/slideLayouts/slideLayout1.xml" ContentType="application/vnd.openxmlformats-officedocument.presentationml.slideLayout+xml"/>
  <Override PartName="/ppt/slides/slide34.xml" ContentType="application/vnd.openxmlformats-officedocument.presentationml.slide+xml"/>
  <Override PartName="/ppt/slides/slide28.xml" ContentType="application/vnd.openxmlformats-officedocument.presentationml.slide+xml"/>
  <Override PartName="/ppt/slides/slide76.xml" ContentType="application/vnd.openxmlformats-officedocument.presentationml.slide+xml"/>
  <Override PartName="/ppt/tags/tag2.xml" ContentType="application/vnd.openxmlformats-officedocument.presentationml.tags+xml"/>
  <Override PartName="/ppt/notesSlides/notesSlide70.xml" ContentType="application/vnd.openxmlformats-officedocument.presentationml.notesSlide+xml"/>
  <Default Extension="png" ContentType="image/png"/>
  <Override PartName="/ppt/slides/slide12.xml" ContentType="application/vnd.openxmlformats-officedocument.presentationml.slide+xml"/>
  <Override PartName="/ppt/slides/slide54.xml" ContentType="application/vnd.openxmlformats-officedocument.presentationml.slide+xml"/>
  <Override PartName="/ppt/slides/slide116.xml" ContentType="application/vnd.openxmlformats-officedocument.presentationml.slide+xml"/>
  <Default Extension="rels" ContentType="application/vnd.openxmlformats-package.relationships+xml"/>
  <Override PartName="/ppt/notesSlides/notesSlide29.xml" ContentType="application/vnd.openxmlformats-officedocument.presentationml.notesSlide+xml"/>
  <Override PartName="/ppt/slides/slide48.xml" ContentType="application/vnd.openxmlformats-officedocument.presentationml.slide+xml"/>
  <Override PartName="/ppt/slides/slide96.xml" ContentType="application/vnd.openxmlformats-officedocument.presentationml.slide+xml"/>
  <Override PartName="/ppt/theme/theme2.xml" ContentType="application/vnd.openxmlformats-officedocument.theme+xml"/>
  <Override PartName="/ppt/notesSlides/notesSlide90.xml" ContentType="application/vnd.openxmlformats-officedocument.presentationml.notesSlide+xml"/>
  <Override PartName="/ppt/notesSlides/notesSlide13.xml" ContentType="application/vnd.openxmlformats-officedocument.presentationml.notesSlide+xml"/>
  <Override PartName="/ppt/slides/slide32.xml" ContentType="application/vnd.openxmlformats-officedocument.presentationml.slide+xml"/>
  <Override PartName="/ppt/slides/slide26.xml" ContentType="application/vnd.openxmlformats-officedocument.presentationml.slide+xml"/>
  <Override PartName="/ppt/slides/slide74.xml" ContentType="application/vnd.openxmlformats-officedocument.presentationml.slide+xml"/>
  <Override PartName="/ppt/slides/slide10.xml" ContentType="application/vnd.openxmlformats-officedocument.presentationml.slide+xml"/>
  <Override PartName="/ppt/slides/slide68.xml" ContentType="application/vnd.openxmlformats-officedocument.presentationml.slide+xml"/>
  <Override PartName="/ppt/notesSlides/notesSlide49.xml" ContentType="application/vnd.openxmlformats-officedocument.presentationml.notesSlide+xml"/>
  <Override PartName="/ppt/slides/slide52.xml" ContentType="application/vnd.openxmlformats-officedocument.presentationml.slide+xml"/>
  <Override PartName="/ppt/slides/slide114.xml" ContentType="application/vnd.openxmlformats-officedocument.presentationml.slide+xml"/>
  <Override PartName="/ppt/notesSlides/notesSlide27.xml" ContentType="application/vnd.openxmlformats-officedocument.presentationml.notesSlide+xml"/>
  <Override PartName="/ppt/slides/slide46.xml" ContentType="application/vnd.openxmlformats-officedocument.presentationml.slide+xml"/>
  <Override PartName="/ppt/presProps.xml" ContentType="application/vnd.openxmlformats-officedocument.presentationml.presProps+xml"/>
  <Override PartName="/ppt/notesSlides/notesSlide1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137"/>
  </p:notesMasterIdLst>
  <p:handoutMasterIdLst>
    <p:handoutMasterId r:id="rId138"/>
  </p:handoutMasterIdLst>
  <p:sldIdLst>
    <p:sldId id="518" r:id="rId2"/>
    <p:sldId id="256" r:id="rId3"/>
    <p:sldId id="418" r:id="rId4"/>
    <p:sldId id="510" r:id="rId5"/>
    <p:sldId id="676" r:id="rId6"/>
    <p:sldId id="694" r:id="rId7"/>
    <p:sldId id="695" r:id="rId8"/>
    <p:sldId id="697" r:id="rId9"/>
    <p:sldId id="698" r:id="rId10"/>
    <p:sldId id="684" r:id="rId11"/>
    <p:sldId id="674" r:id="rId12"/>
    <p:sldId id="257" r:id="rId13"/>
    <p:sldId id="495" r:id="rId14"/>
    <p:sldId id="565" r:id="rId15"/>
    <p:sldId id="552" r:id="rId16"/>
    <p:sldId id="449" r:id="rId17"/>
    <p:sldId id="677" r:id="rId18"/>
    <p:sldId id="263" r:id="rId19"/>
    <p:sldId id="258" r:id="rId20"/>
    <p:sldId id="265" r:id="rId21"/>
    <p:sldId id="317" r:id="rId22"/>
    <p:sldId id="686" r:id="rId23"/>
    <p:sldId id="259" r:id="rId24"/>
    <p:sldId id="553" r:id="rId25"/>
    <p:sldId id="554" r:id="rId26"/>
    <p:sldId id="555" r:id="rId27"/>
    <p:sldId id="556" r:id="rId28"/>
    <p:sldId id="557" r:id="rId29"/>
    <p:sldId id="558" r:id="rId30"/>
    <p:sldId id="559" r:id="rId31"/>
    <p:sldId id="560" r:id="rId32"/>
    <p:sldId id="569" r:id="rId33"/>
    <p:sldId id="570" r:id="rId34"/>
    <p:sldId id="517" r:id="rId35"/>
    <p:sldId id="577" r:id="rId36"/>
    <p:sldId id="678" r:id="rId37"/>
    <p:sldId id="699" r:id="rId38"/>
    <p:sldId id="583" r:id="rId39"/>
    <p:sldId id="682" r:id="rId40"/>
    <p:sldId id="571" r:id="rId41"/>
    <p:sldId id="572" r:id="rId42"/>
    <p:sldId id="573" r:id="rId43"/>
    <p:sldId id="574" r:id="rId44"/>
    <p:sldId id="648" r:id="rId45"/>
    <p:sldId id="681" r:id="rId46"/>
    <p:sldId id="643" r:id="rId47"/>
    <p:sldId id="644" r:id="rId48"/>
    <p:sldId id="700" r:id="rId49"/>
    <p:sldId id="645" r:id="rId50"/>
    <p:sldId id="646" r:id="rId51"/>
    <p:sldId id="649" r:id="rId52"/>
    <p:sldId id="667" r:id="rId53"/>
    <p:sldId id="579" r:id="rId54"/>
    <p:sldId id="679" r:id="rId55"/>
    <p:sldId id="680" r:id="rId56"/>
    <p:sldId id="580" r:id="rId57"/>
    <p:sldId id="581" r:id="rId58"/>
    <p:sldId id="582" r:id="rId59"/>
    <p:sldId id="584" r:id="rId60"/>
    <p:sldId id="585" r:id="rId61"/>
    <p:sldId id="701" r:id="rId62"/>
    <p:sldId id="586" r:id="rId63"/>
    <p:sldId id="588" r:id="rId64"/>
    <p:sldId id="702" r:id="rId65"/>
    <p:sldId id="589" r:id="rId66"/>
    <p:sldId id="688" r:id="rId67"/>
    <p:sldId id="590" r:id="rId68"/>
    <p:sldId id="592" r:id="rId69"/>
    <p:sldId id="683" r:id="rId70"/>
    <p:sldId id="591" r:id="rId71"/>
    <p:sldId id="600" r:id="rId72"/>
    <p:sldId id="607" r:id="rId73"/>
    <p:sldId id="601" r:id="rId74"/>
    <p:sldId id="610" r:id="rId75"/>
    <p:sldId id="606" r:id="rId76"/>
    <p:sldId id="703" r:id="rId77"/>
    <p:sldId id="689" r:id="rId78"/>
    <p:sldId id="690" r:id="rId79"/>
    <p:sldId id="691" r:id="rId80"/>
    <p:sldId id="608" r:id="rId81"/>
    <p:sldId id="604" r:id="rId82"/>
    <p:sldId id="609" r:id="rId83"/>
    <p:sldId id="704" r:id="rId84"/>
    <p:sldId id="605" r:id="rId85"/>
    <p:sldId id="611" r:id="rId86"/>
    <p:sldId id="705" r:id="rId87"/>
    <p:sldId id="713" r:id="rId88"/>
    <p:sldId id="617" r:id="rId89"/>
    <p:sldId id="618" r:id="rId90"/>
    <p:sldId id="641" r:id="rId91"/>
    <p:sldId id="642" r:id="rId92"/>
    <p:sldId id="612" r:id="rId93"/>
    <p:sldId id="498" r:id="rId94"/>
    <p:sldId id="499" r:id="rId95"/>
    <p:sldId id="500" r:id="rId96"/>
    <p:sldId id="501" r:id="rId97"/>
    <p:sldId id="502" r:id="rId98"/>
    <p:sldId id="503" r:id="rId99"/>
    <p:sldId id="504" r:id="rId100"/>
    <p:sldId id="505" r:id="rId101"/>
    <p:sldId id="506" r:id="rId102"/>
    <p:sldId id="537" r:id="rId103"/>
    <p:sldId id="693" r:id="rId104"/>
    <p:sldId id="613" r:id="rId105"/>
    <p:sldId id="656" r:id="rId106"/>
    <p:sldId id="657" r:id="rId107"/>
    <p:sldId id="714" r:id="rId108"/>
    <p:sldId id="712" r:id="rId109"/>
    <p:sldId id="711" r:id="rId110"/>
    <p:sldId id="718" r:id="rId111"/>
    <p:sldId id="709" r:id="rId112"/>
    <p:sldId id="720" r:id="rId113"/>
    <p:sldId id="721" r:id="rId114"/>
    <p:sldId id="659" r:id="rId115"/>
    <p:sldId id="615" r:id="rId116"/>
    <p:sldId id="595" r:id="rId117"/>
    <p:sldId id="596" r:id="rId118"/>
    <p:sldId id="597" r:id="rId119"/>
    <p:sldId id="724" r:id="rId120"/>
    <p:sldId id="723" r:id="rId121"/>
    <p:sldId id="598" r:id="rId122"/>
    <p:sldId id="660" r:id="rId123"/>
    <p:sldId id="664" r:id="rId124"/>
    <p:sldId id="594" r:id="rId125"/>
    <p:sldId id="666" r:id="rId126"/>
    <p:sldId id="722" r:id="rId127"/>
    <p:sldId id="715" r:id="rId128"/>
    <p:sldId id="548" r:id="rId129"/>
    <p:sldId id="546" r:id="rId130"/>
    <p:sldId id="669" r:id="rId131"/>
    <p:sldId id="673" r:id="rId132"/>
    <p:sldId id="670" r:id="rId133"/>
    <p:sldId id="671" r:id="rId134"/>
    <p:sldId id="672" r:id="rId135"/>
    <p:sldId id="486" r:id="rId136"/>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mn-ea"/>
        <a:cs typeface="+mn-cs"/>
      </a:defRPr>
    </a:lvl1pPr>
    <a:lvl2pPr marL="457200" algn="l" defTabSz="457200" rtl="0" fontAlgn="base">
      <a:spcBef>
        <a:spcPct val="0"/>
      </a:spcBef>
      <a:spcAft>
        <a:spcPct val="0"/>
      </a:spcAft>
      <a:defRPr kern="1200">
        <a:solidFill>
          <a:schemeClr val="tx1"/>
        </a:solidFill>
        <a:latin typeface="Arial" charset="0"/>
        <a:ea typeface="+mn-ea"/>
        <a:cs typeface="+mn-cs"/>
      </a:defRPr>
    </a:lvl2pPr>
    <a:lvl3pPr marL="914400" algn="l" defTabSz="457200" rtl="0" fontAlgn="base">
      <a:spcBef>
        <a:spcPct val="0"/>
      </a:spcBef>
      <a:spcAft>
        <a:spcPct val="0"/>
      </a:spcAft>
      <a:defRPr kern="1200">
        <a:solidFill>
          <a:schemeClr val="tx1"/>
        </a:solidFill>
        <a:latin typeface="Arial" charset="0"/>
        <a:ea typeface="+mn-ea"/>
        <a:cs typeface="+mn-cs"/>
      </a:defRPr>
    </a:lvl3pPr>
    <a:lvl4pPr marL="1371600" algn="l" defTabSz="457200" rtl="0" fontAlgn="base">
      <a:spcBef>
        <a:spcPct val="0"/>
      </a:spcBef>
      <a:spcAft>
        <a:spcPct val="0"/>
      </a:spcAft>
      <a:defRPr kern="1200">
        <a:solidFill>
          <a:schemeClr val="tx1"/>
        </a:solidFill>
        <a:latin typeface="Arial" charset="0"/>
        <a:ea typeface="+mn-ea"/>
        <a:cs typeface="+mn-cs"/>
      </a:defRPr>
    </a:lvl4pPr>
    <a:lvl5pPr marL="1828800" algn="l" defTabSz="457200" rtl="0" fontAlgn="base">
      <a:spcBef>
        <a:spcPct val="0"/>
      </a:spcBef>
      <a:spcAft>
        <a:spcPct val="0"/>
      </a:spcAft>
      <a:defRPr kern="1200">
        <a:solidFill>
          <a:schemeClr val="tx1"/>
        </a:solidFill>
        <a:latin typeface="Arial" charset="0"/>
        <a:ea typeface="+mn-ea"/>
        <a:cs typeface="+mn-cs"/>
      </a:defRPr>
    </a:lvl5pPr>
    <a:lvl6pPr marL="2286000" algn="l" defTabSz="457200" rtl="0" eaLnBrk="1" latinLnBrk="0" hangingPunct="1">
      <a:defRPr kern="1200">
        <a:solidFill>
          <a:schemeClr val="tx1"/>
        </a:solidFill>
        <a:latin typeface="Arial" charset="0"/>
        <a:ea typeface="+mn-ea"/>
        <a:cs typeface="+mn-cs"/>
      </a:defRPr>
    </a:lvl6pPr>
    <a:lvl7pPr marL="2743200" algn="l" defTabSz="457200" rtl="0" eaLnBrk="1" latinLnBrk="0" hangingPunct="1">
      <a:defRPr kern="1200">
        <a:solidFill>
          <a:schemeClr val="tx1"/>
        </a:solidFill>
        <a:latin typeface="Arial" charset="0"/>
        <a:ea typeface="+mn-ea"/>
        <a:cs typeface="+mn-cs"/>
      </a:defRPr>
    </a:lvl7pPr>
    <a:lvl8pPr marL="3200400" algn="l" defTabSz="457200" rtl="0" eaLnBrk="1" latinLnBrk="0" hangingPunct="1">
      <a:defRPr kern="1200">
        <a:solidFill>
          <a:schemeClr val="tx1"/>
        </a:solidFill>
        <a:latin typeface="Arial" charset="0"/>
        <a:ea typeface="+mn-ea"/>
        <a:cs typeface="+mn-cs"/>
      </a:defRPr>
    </a:lvl8pPr>
    <a:lvl9pPr marL="3657600" algn="l" defTabSz="4572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hiddenSlides="1"/>
  <p:clrMru>
    <a:srgbClr val="969696"/>
    <a:srgbClr val="DCD8C2"/>
    <a:srgbClr val="CC0000"/>
    <a:srgbClr val="FF0066"/>
    <a:srgbClr val="FFFF99"/>
    <a:srgbClr val="FFFF66"/>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p:restoredLeft sz="13199" autoAdjust="0"/>
    <p:restoredTop sz="85813" autoAdjust="0"/>
  </p:normalViewPr>
  <p:slideViewPr>
    <p:cSldViewPr snapToGrid="0" snapToObjects="1">
      <p:cViewPr>
        <p:scale>
          <a:sx n="130" d="100"/>
          <a:sy n="130" d="100"/>
        </p:scale>
        <p:origin x="-88" y="-88"/>
      </p:cViewPr>
      <p:guideLst>
        <p:guide orient="horz" pos="2160"/>
        <p:guide pos="2880"/>
      </p:guideLst>
    </p:cSldViewPr>
  </p:slideViewPr>
  <p:outlineViewPr>
    <p:cViewPr>
      <p:scale>
        <a:sx n="33" d="100"/>
        <a:sy n="33" d="100"/>
      </p:scale>
      <p:origin x="0" y="11912"/>
    </p:cViewPr>
  </p:outlineViewPr>
  <p:notesTextViewPr>
    <p:cViewPr>
      <p:scale>
        <a:sx n="100" d="100"/>
        <a:sy n="100" d="100"/>
      </p:scale>
      <p:origin x="0" y="0"/>
    </p:cViewPr>
  </p:notesTextViewPr>
  <p:sorterViewPr>
    <p:cViewPr>
      <p:scale>
        <a:sx n="100" d="100"/>
        <a:sy n="100" d="100"/>
      </p:scale>
      <p:origin x="0" y="0"/>
    </p:cViewPr>
  </p:sorterViewPr>
  <p:gridSpacing cx="78028800" cy="780288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notesMaster" Target="notesMasters/notesMaster1.xml"/><Relationship Id="rId138" Type="http://schemas.openxmlformats.org/officeDocument/2006/relationships/handoutMaster" Target="handoutMasters/handoutMaster1.xml"/><Relationship Id="rId13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presProps" Target="presProps.xml"/><Relationship Id="rId141" Type="http://schemas.openxmlformats.org/officeDocument/2006/relationships/viewProps" Target="viewProps.xml"/><Relationship Id="rId142" Type="http://schemas.openxmlformats.org/officeDocument/2006/relationships/theme" Target="theme/theme1.xml"/><Relationship Id="rId1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Mac:Users:brandonh:Desktop:Tutorial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style val="18"/>
  <c:chart>
    <c:title>
      <c:tx>
        <c:rich>
          <a:bodyPr/>
          <a:lstStyle/>
          <a:p>
            <a:pPr>
              <a:defRPr/>
            </a:pPr>
            <a:r>
              <a:rPr lang="en-US"/>
              <a:t>OpenFlow/SDN</a:t>
            </a:r>
            <a:r>
              <a:rPr lang="en-US" baseline="0"/>
              <a:t> Tutorial </a:t>
            </a:r>
            <a:r>
              <a:rPr lang="en-US"/>
              <a:t>Attendees</a:t>
            </a:r>
          </a:p>
        </c:rich>
      </c:tx>
      <c:layout/>
    </c:title>
    <c:plotArea>
      <c:layout/>
      <c:lineChart>
        <c:grouping val="standard"/>
        <c:ser>
          <c:idx val="0"/>
          <c:order val="0"/>
          <c:tx>
            <c:strRef>
              <c:f>Sheet1!$D$1</c:f>
              <c:strCache>
                <c:ptCount val="1"/>
                <c:pt idx="0">
                  <c:v>Attendees</c:v>
                </c:pt>
              </c:strCache>
            </c:strRef>
          </c:tx>
          <c:spPr>
            <a:ln>
              <a:noFill/>
            </a:ln>
          </c:spPr>
          <c:marker>
            <c:symbol val="diamond"/>
            <c:size val="10"/>
          </c:marker>
          <c:trendline>
            <c:trendlineType val="exp"/>
          </c:trendline>
          <c:cat>
            <c:numRef>
              <c:f>Sheet1!$C$2:$C$13</c:f>
              <c:numCache>
                <c:formatCode>m/d/yy</c:formatCode>
                <c:ptCount val="12"/>
                <c:pt idx="0">
                  <c:v>38224.0</c:v>
                </c:pt>
                <c:pt idx="1">
                  <c:v>38486.0</c:v>
                </c:pt>
                <c:pt idx="2">
                  <c:v>38861.0</c:v>
                </c:pt>
                <c:pt idx="3">
                  <c:v>38919.0</c:v>
                </c:pt>
                <c:pt idx="4">
                  <c:v>38948.0</c:v>
                </c:pt>
                <c:pt idx="5">
                  <c:v>39021.0</c:v>
                </c:pt>
                <c:pt idx="6">
                  <c:v>39113.0</c:v>
                </c:pt>
                <c:pt idx="7">
                  <c:v>39141.0</c:v>
                </c:pt>
                <c:pt idx="8">
                  <c:v>39294.0</c:v>
                </c:pt>
                <c:pt idx="9">
                  <c:v>39386.0</c:v>
                </c:pt>
                <c:pt idx="10">
                  <c:v>39369.0</c:v>
                </c:pt>
                <c:pt idx="11">
                  <c:v>39553.0</c:v>
                </c:pt>
              </c:numCache>
            </c:numRef>
          </c:cat>
          <c:val>
            <c:numRef>
              <c:f>Sheet1!$D$2:$D$13</c:f>
              <c:numCache>
                <c:formatCode>General</c:formatCode>
                <c:ptCount val="12"/>
                <c:pt idx="0">
                  <c:v>5.0</c:v>
                </c:pt>
                <c:pt idx="1">
                  <c:v>12.0</c:v>
                </c:pt>
                <c:pt idx="2">
                  <c:v>40.0</c:v>
                </c:pt>
                <c:pt idx="3">
                  <c:v>40.0</c:v>
                </c:pt>
                <c:pt idx="4">
                  <c:v>20.0</c:v>
                </c:pt>
                <c:pt idx="5">
                  <c:v>35.0</c:v>
                </c:pt>
                <c:pt idx="6">
                  <c:v>40.0</c:v>
                </c:pt>
                <c:pt idx="7">
                  <c:v>30.0</c:v>
                </c:pt>
                <c:pt idx="8">
                  <c:v>50.0</c:v>
                </c:pt>
                <c:pt idx="9">
                  <c:v>40.0</c:v>
                </c:pt>
                <c:pt idx="10">
                  <c:v>70.0</c:v>
                </c:pt>
                <c:pt idx="11">
                  <c:v>160.0</c:v>
                </c:pt>
              </c:numCache>
            </c:numRef>
          </c:val>
        </c:ser>
        <c:marker val="1"/>
        <c:axId val="69666168"/>
        <c:axId val="503618888"/>
      </c:lineChart>
      <c:dateAx>
        <c:axId val="69666168"/>
        <c:scaling>
          <c:orientation val="minMax"/>
          <c:min val="37986.0"/>
        </c:scaling>
        <c:axPos val="b"/>
        <c:numFmt formatCode="m/d/yy" sourceLinked="1"/>
        <c:tickLblPos val="nextTo"/>
        <c:crossAx val="503618888"/>
        <c:crosses val="autoZero"/>
        <c:auto val="1"/>
        <c:lblOffset val="100"/>
        <c:majorUnit val="12.0"/>
        <c:majorTimeUnit val="months"/>
      </c:dateAx>
      <c:valAx>
        <c:axId val="503618888"/>
        <c:scaling>
          <c:orientation val="minMax"/>
        </c:scaling>
        <c:axPos val="l"/>
        <c:majorGridlines/>
        <c:numFmt formatCode="General" sourceLinked="1"/>
        <c:tickLblPos val="nextTo"/>
        <c:txPr>
          <a:bodyPr/>
          <a:lstStyle/>
          <a:p>
            <a:pPr>
              <a:defRPr sz="2000"/>
            </a:pPr>
            <a:endParaRPr lang="en-US"/>
          </a:p>
        </c:txPr>
        <c:crossAx val="69666168"/>
        <c:crosses val="autoZero"/>
        <c:crossBetween val="between"/>
      </c:valAx>
    </c:plotArea>
    <c:legend>
      <c:legendPos val="b"/>
      <c:layout/>
      <c:txPr>
        <a:bodyPr/>
        <a:lstStyle/>
        <a:p>
          <a:pPr>
            <a:defRPr sz="2000"/>
          </a:pPr>
          <a:endParaRPr lang="en-US"/>
        </a:p>
      </c:txPr>
    </c:legend>
    <c:plotVisOnly val="1"/>
  </c:chart>
  <c:externalData r:id="rId1"/>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fld id="{CF5B0482-89DD-9942-9314-09774B618FA6}" type="datetimeFigureOut">
              <a:rPr lang="en-US"/>
              <a:pPr/>
              <a:t>4/16/12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4B3CF69B-5C89-EB43-8208-4148F349B7E3}" type="slidenum">
              <a:rPr lang="en-US"/>
              <a:pPr/>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fld id="{E9901739-6A4B-DB40-9252-F2B576E0E160}" type="datetimeFigureOut">
              <a:rPr lang="en-US"/>
              <a:pPr/>
              <a:t>4/16/12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C8B48EE0-52B5-5E4F-BBA7-60F48B59AEE3}" type="slidenum">
              <a:rPr lang="en-US"/>
              <a:pPr/>
              <a:t>‹#›</a:t>
            </a:fld>
            <a:endParaRPr lang="en-US"/>
          </a:p>
        </p:txBody>
      </p:sp>
    </p:spTree>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3" name="Rectangle 2"/>
          <p:cNvSpPr>
            <a:spLocks noGrp="1" noRot="1" noChangeAspect="1" noTextEdit="1"/>
          </p:cNvSpPr>
          <p:nvPr>
            <p:ph type="sldImg"/>
          </p:nvPr>
        </p:nvSpPr>
        <p:spPr bwMode="auto">
          <a:noFill/>
          <a:ln>
            <a:solidFill>
              <a:srgbClr val="000000"/>
            </a:solidFill>
            <a:miter lim="800000"/>
            <a:headEnd/>
            <a:tailEnd/>
          </a:ln>
        </p:spPr>
      </p:sp>
      <p:sp>
        <p:nvSpPr>
          <p:cNvPr id="18434"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noFill/>
          <a:ln>
            <a:solidFill>
              <a:srgbClr val="000000"/>
            </a:solidFill>
            <a:miter lim="800000"/>
            <a:headEnd/>
            <a:tailEnd/>
          </a:ln>
        </p:spPr>
      </p:sp>
      <p:sp>
        <p:nvSpPr>
          <p:cNvPr id="2457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The standard:</a:t>
            </a:r>
            <a:r>
              <a:rPr lang="en-US" baseline="0" dirty="0" smtClean="0"/>
              <a:t> understand well enough to where you can comfortably tell someone about SDN</a:t>
            </a:r>
            <a:endParaRPr lang="en-US" dirty="0"/>
          </a:p>
        </p:txBody>
      </p:sp>
      <p:sp>
        <p:nvSpPr>
          <p:cNvPr id="21507" name="Slide Number Placeholder 3"/>
          <p:cNvSpPr>
            <a:spLocks noGrp="1"/>
          </p:cNvSpPr>
          <p:nvPr>
            <p:ph type="sldNum" sz="quarter" idx="5"/>
          </p:nvPr>
        </p:nvSpPr>
        <p:spPr bwMode="auto">
          <a:ln>
            <a:miter lim="800000"/>
            <a:headEnd/>
            <a:tailEnd/>
          </a:ln>
        </p:spPr>
        <p:txBody>
          <a:bodyPr/>
          <a:lstStyle/>
          <a:p>
            <a:fld id="{C3103731-5C3A-834A-BAAD-F51939263709}" type="slidenum">
              <a:rPr lang="en-US"/>
              <a:pPr/>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625" name="Rectangle 2"/>
          <p:cNvSpPr>
            <a:spLocks noGrp="1" noRot="1" noChangeAspect="1" noTextEdit="1"/>
          </p:cNvSpPr>
          <p:nvPr>
            <p:ph type="sldImg"/>
          </p:nvPr>
        </p:nvSpPr>
        <p:spPr bwMode="auto">
          <a:noFill/>
          <a:ln>
            <a:solidFill>
              <a:srgbClr val="000000"/>
            </a:solidFill>
            <a:miter lim="800000"/>
            <a:headEnd/>
            <a:tailEnd/>
          </a:ln>
        </p:spPr>
      </p:sp>
      <p:sp>
        <p:nvSpPr>
          <p:cNvPr id="26626"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How did</a:t>
            </a:r>
            <a:r>
              <a:rPr lang="en-US" baseline="0" dirty="0" smtClean="0"/>
              <a:t> we get here.</a:t>
            </a:r>
            <a:endParaRPr lang="en-US" dirty="0"/>
          </a:p>
        </p:txBody>
      </p:sp>
      <p:sp>
        <p:nvSpPr>
          <p:cNvPr id="4" name="Slide Number Placeholder 3"/>
          <p:cNvSpPr>
            <a:spLocks noGrp="1"/>
          </p:cNvSpPr>
          <p:nvPr>
            <p:ph type="sldNum" sz="quarter" idx="10"/>
          </p:nvPr>
        </p:nvSpPr>
        <p:spPr/>
        <p:txBody>
          <a:bodyPr/>
          <a:lstStyle/>
          <a:p>
            <a:fld id="{C8B48EE0-52B5-5E4F-BBA7-60F48B59AEE3}" type="slidenum">
              <a:rPr lang="en-US" smtClean="0"/>
              <a:pPr/>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1" name="Rectangle 2"/>
          <p:cNvSpPr>
            <a:spLocks noGrp="1" noRot="1" noChangeAspect="1" noTextEdit="1"/>
          </p:cNvSpPr>
          <p:nvPr>
            <p:ph type="sldImg"/>
          </p:nvPr>
        </p:nvSpPr>
        <p:spPr bwMode="auto">
          <a:noFill/>
          <a:ln>
            <a:solidFill>
              <a:srgbClr val="000000"/>
            </a:solidFill>
            <a:miter lim="800000"/>
            <a:headEnd/>
            <a:tailEnd/>
          </a:ln>
        </p:spPr>
      </p:sp>
      <p:sp>
        <p:nvSpPr>
          <p:cNvPr id="20482"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To understand</a:t>
            </a:r>
            <a:r>
              <a:rPr lang="en-US" baseline="0" dirty="0" smtClean="0"/>
              <a:t> SDN, I think it make sense to start from a bottom-up approach, with </a:t>
            </a:r>
            <a:r>
              <a:rPr lang="en-US" baseline="0" dirty="0" err="1" smtClean="0"/>
              <a:t>OpenFlow</a:t>
            </a:r>
            <a:r>
              <a:rPr lang="en-US" baseline="0" dirty="0" smtClean="0"/>
              <a:t>.  </a:t>
            </a: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769"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prstTxWarp prst="textNoShape">
              <a:avLst/>
            </a:prstTxWarp>
          </a:bodyPr>
          <a:lstStyle/>
          <a:p>
            <a:pPr algn="r"/>
            <a:fld id="{0116F175-F31A-0841-B232-8A19ECB93EED}" type="slidenum">
              <a:rPr lang="en-US" sz="1200">
                <a:ea typeface="ＭＳ Ｐゴシック" charset="-128"/>
                <a:cs typeface="ＭＳ Ｐゴシック" charset="-128"/>
              </a:rPr>
              <a:pPr algn="r"/>
              <a:t>16</a:t>
            </a:fld>
            <a:endParaRPr lang="en-US" sz="1200">
              <a:ea typeface="ＭＳ Ｐゴシック" charset="-128"/>
              <a:cs typeface="ＭＳ Ｐゴシック" charset="-128"/>
            </a:endParaRPr>
          </a:p>
        </p:txBody>
      </p:sp>
      <p:sp>
        <p:nvSpPr>
          <p:cNvPr id="32770" name="Rectangle 1026"/>
          <p:cNvSpPr>
            <a:spLocks noGrp="1" noRot="1" noChangeAspect="1" noChangeArrowheads="1" noTextEdit="1"/>
          </p:cNvSpPr>
          <p:nvPr>
            <p:ph type="sldImg"/>
          </p:nvPr>
        </p:nvSpPr>
        <p:spPr bwMode="auto">
          <a:noFill/>
          <a:ln>
            <a:solidFill>
              <a:srgbClr val="000000"/>
            </a:solidFill>
            <a:miter lim="800000"/>
            <a:headEnd/>
            <a:tailEnd/>
          </a:ln>
        </p:spPr>
      </p:sp>
      <p:sp>
        <p:nvSpPr>
          <p:cNvPr id="32771" name="Rectangle 1027"/>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latin typeface="Arial" charset="0"/>
              </a:rPr>
              <a:t>The networking industry</a:t>
            </a:r>
            <a:r>
              <a:rPr lang="en-US" baseline="0" dirty="0" smtClean="0">
                <a:latin typeface="Arial" charset="0"/>
              </a:rPr>
              <a:t> is broken.  Why doesn’t it look like the server market?  Historical accident.  </a:t>
            </a:r>
            <a:endParaRPr lang="en-US" dirty="0" smtClean="0">
              <a:latin typeface="Arial" charset="0"/>
            </a:endParaRPr>
          </a:p>
          <a:p>
            <a:pPr eaLnBrk="1" hangingPunct="1">
              <a:spcBef>
                <a:spcPct val="0"/>
              </a:spcBef>
            </a:pPr>
            <a:endParaRPr lang="en-US" dirty="0" smtClean="0">
              <a:latin typeface="Arial" charset="0"/>
            </a:endParaRPr>
          </a:p>
          <a:p>
            <a:pPr eaLnBrk="1" hangingPunct="1">
              <a:spcBef>
                <a:spcPct val="0"/>
              </a:spcBef>
            </a:pPr>
            <a:r>
              <a:rPr lang="en-US" dirty="0" smtClean="0">
                <a:latin typeface="Arial" charset="0"/>
              </a:rPr>
              <a:t>Overwhelming</a:t>
            </a:r>
            <a:r>
              <a:rPr lang="en-US" baseline="0" dirty="0" smtClean="0">
                <a:latin typeface="Arial" charset="0"/>
              </a:rPr>
              <a:t> complexity.</a:t>
            </a:r>
            <a:endParaRPr lang="en-US" dirty="0" smtClean="0">
              <a:latin typeface="Arial" charset="0"/>
            </a:endParaRPr>
          </a:p>
          <a:p>
            <a:pPr eaLnBrk="1" hangingPunct="1">
              <a:spcBef>
                <a:spcPct val="0"/>
              </a:spcBef>
            </a:pPr>
            <a:endParaRPr lang="en-US" dirty="0" smtClean="0">
              <a:latin typeface="Arial" charset="0"/>
            </a:endParaRPr>
          </a:p>
          <a:p>
            <a:pPr eaLnBrk="1" hangingPunct="1">
              <a:spcBef>
                <a:spcPct val="0"/>
              </a:spcBef>
            </a:pPr>
            <a:r>
              <a:rPr lang="en-US" dirty="0" smtClean="0">
                <a:latin typeface="Arial" charset="0"/>
              </a:rPr>
              <a:t>The history of </a:t>
            </a:r>
            <a:r>
              <a:rPr lang="en-US" dirty="0" err="1" smtClean="0">
                <a:latin typeface="Arial" charset="0"/>
              </a:rPr>
              <a:t>OpenFlow</a:t>
            </a:r>
            <a:r>
              <a:rPr lang="en-US" dirty="0" smtClean="0">
                <a:latin typeface="Arial" charset="0"/>
              </a:rPr>
              <a:t> starts with a realization that the</a:t>
            </a:r>
            <a:r>
              <a:rPr lang="en-US" baseline="0" dirty="0" smtClean="0">
                <a:latin typeface="Arial" charset="0"/>
              </a:rPr>
              <a:t> state of the industry is broken.</a:t>
            </a:r>
            <a:endParaRPr lang="en-US" dirty="0" smtClean="0">
              <a:latin typeface="Arial" charset="0"/>
            </a:endParaRPr>
          </a:p>
          <a:p>
            <a:pPr eaLnBrk="1" hangingPunct="1">
              <a:spcBef>
                <a:spcPct val="0"/>
              </a:spcBef>
            </a:pPr>
            <a:endParaRPr lang="en-US" dirty="0" smtClean="0">
              <a:latin typeface="Arial" charset="0"/>
            </a:endParaRPr>
          </a:p>
          <a:p>
            <a:pPr eaLnBrk="1" hangingPunct="1">
              <a:spcBef>
                <a:spcPct val="0"/>
              </a:spcBef>
            </a:pPr>
            <a:r>
              <a:rPr lang="en-US" dirty="0" smtClean="0">
                <a:latin typeface="Arial" charset="0"/>
              </a:rPr>
              <a:t>Analogy: like the computer industry in the late</a:t>
            </a:r>
            <a:r>
              <a:rPr lang="en-US" baseline="0" dirty="0" smtClean="0">
                <a:latin typeface="Arial" charset="0"/>
              </a:rPr>
              <a:t> 70’s and early 80’s before IBM compatibles and Windows: vertically integrated.</a:t>
            </a:r>
            <a:endParaRPr lang="en-US" dirty="0">
              <a:latin typeface="Arial"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 effect</a:t>
            </a:r>
            <a:r>
              <a:rPr lang="en-US" baseline="0" dirty="0" smtClean="0"/>
              <a:t> of ossification is research stagnation.</a:t>
            </a:r>
            <a:endParaRPr lang="en-US" dirty="0"/>
          </a:p>
        </p:txBody>
      </p:sp>
      <p:sp>
        <p:nvSpPr>
          <p:cNvPr id="4" name="Slide Number Placeholder 3"/>
          <p:cNvSpPr>
            <a:spLocks noGrp="1"/>
          </p:cNvSpPr>
          <p:nvPr>
            <p:ph type="sldNum" sz="quarter" idx="10"/>
          </p:nvPr>
        </p:nvSpPr>
        <p:spPr/>
        <p:txBody>
          <a:bodyPr/>
          <a:lstStyle/>
          <a:p>
            <a:fld id="{C8B48EE0-52B5-5E4F-BBA7-60F48B59AEE3}" type="slidenum">
              <a:rPr lang="en-US" smtClean="0"/>
              <a:pPr/>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bwMode="auto">
          <a:noFill/>
          <a:ln>
            <a:solidFill>
              <a:srgbClr val="000000"/>
            </a:solidFill>
            <a:miter lim="800000"/>
            <a:headEnd/>
            <a:tailEnd/>
          </a:ln>
        </p:spPr>
      </p:sp>
      <p:sp>
        <p:nvSpPr>
          <p:cNvPr id="34818" name="Notes Placeholder 2"/>
          <p:cNvSpPr>
            <a:spLocks noGrp="1"/>
          </p:cNvSpPr>
          <p:nvPr>
            <p:ph type="body" idx="1"/>
          </p:nvPr>
        </p:nvSpPr>
        <p:spPr bwMode="auto">
          <a:noFill/>
        </p:spPr>
        <p:txBody>
          <a:bodyPr wrap="square" numCol="1" anchor="t" anchorCtr="0" compatLnSpc="1">
            <a:prstTxWarp prst="textNoShape">
              <a:avLst/>
            </a:prstTxWarp>
          </a:bodyPr>
          <a:lstStyle/>
          <a:p>
            <a:pPr marL="0" lvl="1" eaLnBrk="1" hangingPunct="1">
              <a:spcBef>
                <a:spcPct val="0"/>
              </a:spcBef>
            </a:pPr>
            <a:r>
              <a:rPr lang="en-US" dirty="0"/>
              <a:t>In these other areas, you can real systems on top of high-quality, open platforms, and you don’t need to reinvent the </a:t>
            </a:r>
            <a:r>
              <a:rPr lang="en-US" dirty="0" smtClean="0"/>
              <a:t>wheel</a:t>
            </a:r>
          </a:p>
          <a:p>
            <a:pPr marL="0" lvl="1" eaLnBrk="1" hangingPunct="1">
              <a:spcBef>
                <a:spcPct val="0"/>
              </a:spcBef>
            </a:pPr>
            <a:endParaRPr lang="en-US" dirty="0" smtClean="0"/>
          </a:p>
          <a:p>
            <a:pPr marL="0" lvl="1" eaLnBrk="1" hangingPunct="1">
              <a:spcBef>
                <a:spcPct val="0"/>
              </a:spcBef>
            </a:pPr>
            <a:r>
              <a:rPr lang="en-US" dirty="0" smtClean="0"/>
              <a:t>Faster, but not better</a:t>
            </a:r>
          </a:p>
          <a:p>
            <a:pPr eaLnBrk="1" hangingPunct="1">
              <a:spcBef>
                <a:spcPct val="0"/>
              </a:spcBef>
            </a:pPr>
            <a:endParaRPr lang="en-US" dirty="0"/>
          </a:p>
        </p:txBody>
      </p:sp>
      <p:sp>
        <p:nvSpPr>
          <p:cNvPr id="27651" name="Slide Number Placeholder 3"/>
          <p:cNvSpPr>
            <a:spLocks noGrp="1"/>
          </p:cNvSpPr>
          <p:nvPr>
            <p:ph type="sldNum" sz="quarter" idx="5"/>
          </p:nvPr>
        </p:nvSpPr>
        <p:spPr bwMode="auto">
          <a:ln>
            <a:miter lim="800000"/>
            <a:headEnd/>
            <a:tailEnd/>
          </a:ln>
        </p:spPr>
        <p:txBody>
          <a:bodyPr/>
          <a:lstStyle/>
          <a:p>
            <a:fld id="{62C50DB3-60DB-274C-9B09-B7A204C36BA1}" type="slidenum">
              <a:rPr lang="en-US"/>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6865" name="Rectangle 2"/>
          <p:cNvSpPr>
            <a:spLocks noGrp="1" noRot="1" noChangeAspect="1" noTextEdit="1"/>
          </p:cNvSpPr>
          <p:nvPr>
            <p:ph type="sldImg"/>
          </p:nvPr>
        </p:nvSpPr>
        <p:spPr bwMode="auto">
          <a:noFill/>
          <a:ln>
            <a:solidFill>
              <a:srgbClr val="000000"/>
            </a:solidFill>
            <a:miter lim="800000"/>
            <a:headEnd/>
            <a:tailEnd/>
          </a:ln>
        </p:spPr>
      </p:sp>
      <p:sp>
        <p:nvSpPr>
          <p:cNvPr id="36866"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Furthermore,</a:t>
            </a:r>
            <a:r>
              <a:rPr lang="en-US" baseline="0" dirty="0" smtClean="0"/>
              <a:t> researchers in particular have this problem of closed system.</a:t>
            </a:r>
          </a:p>
          <a:p>
            <a:pPr eaLnBrk="1" hangingPunct="1"/>
            <a:endParaRPr lang="en-US" baseline="0" dirty="0" smtClean="0"/>
          </a:p>
          <a:p>
            <a:pPr eaLnBrk="1" hangingPunct="1"/>
            <a:r>
              <a:rPr lang="en-US" baseline="0" dirty="0" smtClean="0"/>
              <a:t>Ideally, the way networking research works is that you come up with some idea of how something should work, and progressively increase the scale until it looks and feels real.</a:t>
            </a: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8913" name="Rectangle 2"/>
          <p:cNvSpPr>
            <a:spLocks noGrp="1" noRot="1" noChangeAspect="1" noTextEdit="1"/>
          </p:cNvSpPr>
          <p:nvPr>
            <p:ph type="sldImg"/>
          </p:nvPr>
        </p:nvSpPr>
        <p:spPr bwMode="auto">
          <a:noFill/>
          <a:ln>
            <a:solidFill>
              <a:srgbClr val="000000"/>
            </a:solidFill>
            <a:miter lim="800000"/>
            <a:headEnd/>
            <a:tailEnd/>
          </a:ln>
        </p:spPr>
      </p:sp>
      <p:sp>
        <p:nvSpPr>
          <p:cNvPr id="38914"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So</a:t>
            </a:r>
            <a:r>
              <a:rPr lang="en-US" baseline="0" dirty="0" smtClean="0"/>
              <a:t> academics went out and made their own systems.</a:t>
            </a: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61" name="Rectangle 2"/>
          <p:cNvSpPr>
            <a:spLocks noGrp="1" noRot="1" noChangeAspect="1" noTextEdit="1"/>
          </p:cNvSpPr>
          <p:nvPr>
            <p:ph type="sldImg"/>
          </p:nvPr>
        </p:nvSpPr>
        <p:spPr bwMode="auto">
          <a:noFill/>
          <a:ln>
            <a:solidFill>
              <a:srgbClr val="000000"/>
            </a:solidFill>
            <a:miter lim="800000"/>
            <a:headEnd/>
            <a:tailEnd/>
          </a:ln>
        </p:spPr>
      </p:sp>
      <p:sp>
        <p:nvSpPr>
          <p:cNvPr id="40962"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Realization: simply</a:t>
            </a:r>
            <a:r>
              <a:rPr lang="en-US" baseline="0" dirty="0" smtClean="0"/>
              <a:t> separating forwarding devices from their control logic enables a completely different way of using the network. </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385" name="Rectangle 2"/>
          <p:cNvSpPr>
            <a:spLocks noGrp="1" noRot="1" noChangeAspect="1" noTextEdit="1"/>
          </p:cNvSpPr>
          <p:nvPr>
            <p:ph type="sldImg"/>
          </p:nvPr>
        </p:nvSpPr>
        <p:spPr bwMode="auto">
          <a:noFill/>
          <a:ln>
            <a:solidFill>
              <a:srgbClr val="000000"/>
            </a:solidFill>
            <a:miter lim="800000"/>
            <a:headEnd/>
            <a:tailEnd/>
          </a:ln>
        </p:spPr>
      </p:sp>
      <p:sp>
        <p:nvSpPr>
          <p:cNvPr id="16386"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1" name="Rectangle 2"/>
          <p:cNvSpPr>
            <a:spLocks noGrp="1" noRot="1" noChangeAspect="1" noTextEdit="1"/>
          </p:cNvSpPr>
          <p:nvPr>
            <p:ph type="sldImg"/>
          </p:nvPr>
        </p:nvSpPr>
        <p:spPr bwMode="auto">
          <a:noFill/>
          <a:ln>
            <a:solidFill>
              <a:srgbClr val="000000"/>
            </a:solidFill>
            <a:miter lim="800000"/>
            <a:headEnd/>
            <a:tailEnd/>
          </a:ln>
        </p:spPr>
      </p:sp>
      <p:sp>
        <p:nvSpPr>
          <p:cNvPr id="20482"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We’re been talking in the abstract;</a:t>
            </a:r>
            <a:r>
              <a:rPr lang="en-US" baseline="0" dirty="0" smtClean="0"/>
              <a:t> now, let’s move to the concrete</a:t>
            </a:r>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3009" name="Rectangle 2"/>
          <p:cNvSpPr>
            <a:spLocks noGrp="1" noRot="1" noChangeAspect="1" noTextEdit="1"/>
          </p:cNvSpPr>
          <p:nvPr>
            <p:ph type="sldImg"/>
          </p:nvPr>
        </p:nvSpPr>
        <p:spPr bwMode="auto">
          <a:noFill/>
          <a:ln>
            <a:solidFill>
              <a:srgbClr val="000000"/>
            </a:solidFill>
            <a:miter lim="800000"/>
            <a:headEnd/>
            <a:tailEnd/>
          </a:ln>
        </p:spPr>
      </p:sp>
      <p:sp>
        <p:nvSpPr>
          <p:cNvPr id="43010"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Researcher’s view of </a:t>
            </a:r>
            <a:r>
              <a:rPr lang="en-US" dirty="0" err="1" smtClean="0"/>
              <a:t>OpenFlow</a:t>
            </a:r>
            <a:r>
              <a:rPr lang="en-US" dirty="0" smtClean="0"/>
              <a:t>.</a:t>
            </a:r>
          </a:p>
          <a:p>
            <a:pPr eaLnBrk="1" hangingPunct="1"/>
            <a:endParaRPr lang="en-US" dirty="0" smtClean="0"/>
          </a:p>
          <a:p>
            <a:pPr eaLnBrk="1" hangingPunct="1"/>
            <a:r>
              <a:rPr lang="en-US" dirty="0" smtClean="0"/>
              <a:t>No</a:t>
            </a:r>
            <a:r>
              <a:rPr lang="en-US" baseline="0" dirty="0" smtClean="0"/>
              <a:t> technical insights, just practical ones.</a:t>
            </a:r>
          </a:p>
          <a:p>
            <a:pPr eaLnBrk="1" hangingPunct="1"/>
            <a:endParaRPr lang="en-US" baseline="0" dirty="0" smtClean="0"/>
          </a:p>
          <a:p>
            <a:pPr eaLnBrk="1" hangingPunct="1"/>
            <a:r>
              <a:rPr lang="en-US" baseline="0" dirty="0" smtClean="0"/>
              <a:t>You get all the properties of vendor hardware, for good or bad.</a:t>
            </a: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1" name="Rectangle 2"/>
          <p:cNvSpPr>
            <a:spLocks noGrp="1" noRot="1" noChangeAspect="1" noTextEdit="1"/>
          </p:cNvSpPr>
          <p:nvPr>
            <p:ph type="sldImg"/>
          </p:nvPr>
        </p:nvSpPr>
        <p:spPr bwMode="auto">
          <a:noFill/>
          <a:ln>
            <a:solidFill>
              <a:srgbClr val="000000"/>
            </a:solidFill>
            <a:miter lim="800000"/>
            <a:headEnd/>
            <a:tailEnd/>
          </a:ln>
        </p:spPr>
      </p:sp>
      <p:sp>
        <p:nvSpPr>
          <p:cNvPr id="20482"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5057" name="Rectangle 2"/>
          <p:cNvSpPr>
            <a:spLocks noGrp="1" noRot="1" noChangeAspect="1" noTextEdit="1"/>
          </p:cNvSpPr>
          <p:nvPr>
            <p:ph type="sldImg"/>
          </p:nvPr>
        </p:nvSpPr>
        <p:spPr bwMode="auto">
          <a:noFill/>
          <a:ln>
            <a:solidFill>
              <a:srgbClr val="000000"/>
            </a:solidFill>
            <a:miter lim="800000"/>
            <a:headEnd/>
            <a:tailEnd/>
          </a:ln>
        </p:spPr>
      </p:sp>
      <p:sp>
        <p:nvSpPr>
          <p:cNvPr id="45058"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7105" name="Rectangle 2"/>
          <p:cNvSpPr>
            <a:spLocks noGrp="1" noRot="1" noChangeAspect="1" noTextEdit="1"/>
          </p:cNvSpPr>
          <p:nvPr>
            <p:ph type="sldImg"/>
          </p:nvPr>
        </p:nvSpPr>
        <p:spPr bwMode="auto">
          <a:noFill/>
          <a:ln>
            <a:solidFill>
              <a:srgbClr val="000000"/>
            </a:solidFill>
            <a:miter lim="800000"/>
            <a:headEnd/>
            <a:tailEnd/>
          </a:ln>
        </p:spPr>
      </p:sp>
      <p:sp>
        <p:nvSpPr>
          <p:cNvPr id="47106"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153" name="Rectangle 2"/>
          <p:cNvSpPr>
            <a:spLocks noGrp="1" noRot="1" noChangeAspect="1" noTextEdit="1"/>
          </p:cNvSpPr>
          <p:nvPr>
            <p:ph type="sldImg"/>
          </p:nvPr>
        </p:nvSpPr>
        <p:spPr bwMode="auto">
          <a:noFill/>
          <a:ln>
            <a:solidFill>
              <a:srgbClr val="000000"/>
            </a:solidFill>
            <a:miter lim="800000"/>
            <a:headEnd/>
            <a:tailEnd/>
          </a:ln>
        </p:spPr>
      </p:sp>
      <p:sp>
        <p:nvSpPr>
          <p:cNvPr id="49154"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01" name="Rectangle 2"/>
          <p:cNvSpPr>
            <a:spLocks noGrp="1" noRot="1" noChangeAspect="1" noTextEdit="1"/>
          </p:cNvSpPr>
          <p:nvPr>
            <p:ph type="sldImg"/>
          </p:nvPr>
        </p:nvSpPr>
        <p:spPr bwMode="auto">
          <a:noFill/>
          <a:ln>
            <a:solidFill>
              <a:srgbClr val="000000"/>
            </a:solidFill>
            <a:miter lim="800000"/>
            <a:headEnd/>
            <a:tailEnd/>
          </a:ln>
        </p:spPr>
      </p:sp>
      <p:sp>
        <p:nvSpPr>
          <p:cNvPr id="51202"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249" name="Slide Image Placeholder 1"/>
          <p:cNvSpPr>
            <a:spLocks noGrp="1" noRot="1" noChangeAspect="1"/>
          </p:cNvSpPr>
          <p:nvPr>
            <p:ph type="sldImg"/>
          </p:nvPr>
        </p:nvSpPr>
        <p:spPr bwMode="auto">
          <a:noFill/>
          <a:ln>
            <a:solidFill>
              <a:srgbClr val="000000"/>
            </a:solidFill>
            <a:miter lim="800000"/>
            <a:headEnd/>
            <a:tailEnd/>
          </a:ln>
        </p:spPr>
      </p:sp>
      <p:sp>
        <p:nvSpPr>
          <p:cNvPr id="5325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t>Now I’ll describe the API that tries to meet these goals.</a:t>
            </a:r>
          </a:p>
        </p:txBody>
      </p:sp>
      <p:sp>
        <p:nvSpPr>
          <p:cNvPr id="37891" name="Slide Number Placeholder 3"/>
          <p:cNvSpPr>
            <a:spLocks noGrp="1"/>
          </p:cNvSpPr>
          <p:nvPr>
            <p:ph type="sldNum" sz="quarter" idx="5"/>
          </p:nvPr>
        </p:nvSpPr>
        <p:spPr bwMode="auto">
          <a:ln>
            <a:miter lim="800000"/>
            <a:headEnd/>
            <a:tailEnd/>
          </a:ln>
        </p:spPr>
        <p:txBody>
          <a:bodyPr/>
          <a:lstStyle/>
          <a:p>
            <a:fld id="{B2DB22AD-678C-6F48-A75E-86A2F020B782}" type="slidenum">
              <a:rPr lang="en-US"/>
              <a:pPr/>
              <a:t>29</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5297" name="Rectangle 2"/>
          <p:cNvSpPr>
            <a:spLocks noGrp="1" noRot="1" noChangeAspect="1" noTextEdit="1"/>
          </p:cNvSpPr>
          <p:nvPr>
            <p:ph type="sldImg"/>
          </p:nvPr>
        </p:nvSpPr>
        <p:spPr bwMode="auto">
          <a:noFill/>
          <a:ln>
            <a:solidFill>
              <a:srgbClr val="000000"/>
            </a:solidFill>
            <a:miter lim="800000"/>
            <a:headEnd/>
            <a:tailEnd/>
          </a:ln>
        </p:spPr>
      </p:sp>
      <p:sp>
        <p:nvSpPr>
          <p:cNvPr id="55298"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7345" name="Rectangle 2"/>
          <p:cNvSpPr>
            <a:spLocks noGrp="1" noRot="1" noChangeAspect="1" noTextEdit="1"/>
          </p:cNvSpPr>
          <p:nvPr>
            <p:ph type="sldImg"/>
          </p:nvPr>
        </p:nvSpPr>
        <p:spPr bwMode="auto">
          <a:noFill/>
          <a:ln>
            <a:solidFill>
              <a:srgbClr val="000000"/>
            </a:solidFill>
            <a:miter lim="800000"/>
            <a:headEnd/>
            <a:tailEnd/>
          </a:ln>
        </p:spPr>
      </p:sp>
      <p:sp>
        <p:nvSpPr>
          <p:cNvPr id="57346"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3" name="Rectangle 2"/>
          <p:cNvSpPr>
            <a:spLocks noGrp="1" noRot="1" noChangeAspect="1" noTextEdit="1"/>
          </p:cNvSpPr>
          <p:nvPr>
            <p:ph type="sldImg"/>
          </p:nvPr>
        </p:nvSpPr>
        <p:spPr bwMode="auto">
          <a:noFill/>
          <a:ln>
            <a:solidFill>
              <a:srgbClr val="000000"/>
            </a:solidFill>
            <a:miter lim="800000"/>
            <a:headEnd/>
            <a:tailEnd/>
          </a:ln>
        </p:spPr>
      </p:sp>
      <p:sp>
        <p:nvSpPr>
          <p:cNvPr id="18434"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1" name="Rectangle 2"/>
          <p:cNvSpPr>
            <a:spLocks noGrp="1" noRot="1" noChangeAspect="1" noTextEdit="1"/>
          </p:cNvSpPr>
          <p:nvPr>
            <p:ph type="sldImg"/>
          </p:nvPr>
        </p:nvSpPr>
        <p:spPr bwMode="auto">
          <a:noFill/>
          <a:ln>
            <a:solidFill>
              <a:srgbClr val="000000"/>
            </a:solidFill>
            <a:miter lim="800000"/>
            <a:headEnd/>
            <a:tailEnd/>
          </a:ln>
        </p:spPr>
      </p:sp>
      <p:sp>
        <p:nvSpPr>
          <p:cNvPr id="20482"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Great first step that give</a:t>
            </a:r>
            <a:r>
              <a:rPr lang="en-US" baseline="0" dirty="0" smtClean="0"/>
              <a:t> researchers and network operators new flexibility, but it doesn’t solve the larger problems.</a:t>
            </a:r>
            <a:endParaRPr lang="en-US" dirty="0"/>
          </a:p>
        </p:txBody>
      </p:sp>
      <p:sp>
        <p:nvSpPr>
          <p:cNvPr id="4" name="Slide Number Placeholder 3"/>
          <p:cNvSpPr>
            <a:spLocks noGrp="1"/>
          </p:cNvSpPr>
          <p:nvPr>
            <p:ph type="sldNum" sz="quarter" idx="10"/>
          </p:nvPr>
        </p:nvSpPr>
        <p:spPr/>
        <p:txBody>
          <a:bodyPr/>
          <a:lstStyle/>
          <a:p>
            <a:fld id="{C8B48EE0-52B5-5E4F-BBA7-60F48B59AEE3}" type="slidenum">
              <a:rPr lang="en-US" smtClean="0"/>
              <a:pPr/>
              <a:t>33</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8B48EE0-52B5-5E4F-BBA7-60F48B59AEE3}" type="slidenum">
              <a:rPr lang="en-US" smtClean="0"/>
              <a:pPr/>
              <a:t>34</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First off, what exactly</a:t>
            </a:r>
            <a:r>
              <a:rPr lang="en-US" baseline="0" dirty="0" smtClean="0"/>
              <a:t> does it mean?</a:t>
            </a:r>
            <a:endParaRPr lang="en-US" dirty="0"/>
          </a:p>
        </p:txBody>
      </p:sp>
      <p:sp>
        <p:nvSpPr>
          <p:cNvPr id="4" name="Slide Number Placeholder 3"/>
          <p:cNvSpPr>
            <a:spLocks noGrp="1"/>
          </p:cNvSpPr>
          <p:nvPr>
            <p:ph type="sldNum" sz="quarter" idx="10"/>
          </p:nvPr>
        </p:nvSpPr>
        <p:spPr/>
        <p:txBody>
          <a:bodyPr/>
          <a:lstStyle/>
          <a:p>
            <a:fld id="{C8B48EE0-52B5-5E4F-BBA7-60F48B59AEE3}" type="slidenum">
              <a:rPr lang="en-US" smtClean="0"/>
              <a:pPr/>
              <a:t>35</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1" name="Rectangle 2"/>
          <p:cNvSpPr>
            <a:spLocks noGrp="1" noRot="1" noChangeAspect="1" noTextEdit="1"/>
          </p:cNvSpPr>
          <p:nvPr>
            <p:ph type="sldImg"/>
          </p:nvPr>
        </p:nvSpPr>
        <p:spPr bwMode="auto">
          <a:noFill/>
          <a:ln>
            <a:solidFill>
              <a:srgbClr val="000000"/>
            </a:solidFill>
            <a:miter lim="800000"/>
            <a:headEnd/>
            <a:tailEnd/>
          </a:ln>
        </p:spPr>
      </p:sp>
      <p:sp>
        <p:nvSpPr>
          <p:cNvPr id="20482"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1" name="Rectangle 2"/>
          <p:cNvSpPr>
            <a:spLocks noGrp="1" noRot="1" noChangeAspect="1" noTextEdit="1"/>
          </p:cNvSpPr>
          <p:nvPr>
            <p:ph type="sldImg"/>
          </p:nvPr>
        </p:nvSpPr>
        <p:spPr bwMode="auto">
          <a:noFill/>
          <a:ln>
            <a:solidFill>
              <a:srgbClr val="000000"/>
            </a:solidFill>
            <a:miter lim="800000"/>
            <a:headEnd/>
            <a:tailEnd/>
          </a:ln>
        </p:spPr>
      </p:sp>
      <p:sp>
        <p:nvSpPr>
          <p:cNvPr id="20482"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We’re been talking in the abstract;</a:t>
            </a:r>
            <a:r>
              <a:rPr lang="en-US" baseline="0" dirty="0" smtClean="0"/>
              <a:t> now, let’s move to the concrete</a:t>
            </a:r>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282" name="Rectangle 2"/>
          <p:cNvSpPr>
            <a:spLocks noGrp="1" noRot="1" noChangeAspect="1" noTextEdit="1"/>
          </p:cNvSpPr>
          <p:nvPr>
            <p:ph type="sldImg"/>
          </p:nvPr>
        </p:nvSpPr>
        <p:spPr bwMode="auto">
          <a:noFill/>
          <a:ln>
            <a:solidFill>
              <a:srgbClr val="000000"/>
            </a:solidFill>
            <a:miter lim="800000"/>
            <a:headEnd/>
            <a:tailEnd/>
          </a:ln>
        </p:spPr>
      </p:sp>
      <p:sp>
        <p:nvSpPr>
          <p:cNvPr id="225283" name="Rectangle 3"/>
          <p:cNvSpPr>
            <a:spLocks noGrp="1"/>
          </p:cNvSpPr>
          <p:nvPr>
            <p:ph type="body" idx="1"/>
          </p:nvPr>
        </p:nvSpPr>
        <p:spPr bwMode="auto">
          <a:noFill/>
        </p:spPr>
        <p:txBody>
          <a:bodyPr wrap="square" numCol="1" anchor="t" anchorCtr="0" compatLnSpc="1">
            <a:prstTxWarp prst="textNoShape">
              <a:avLst/>
            </a:prstTxWarp>
          </a:bodyPr>
          <a:lstStyle/>
          <a:p>
            <a:r>
              <a:rPr lang="en-US" baseline="0" dirty="0" smtClean="0"/>
              <a:t>Historical artifact that forwarding boxes host the code too.  Leads to a specific design point for networks.  Great for the internet, not so much for the networks the internet connects.</a:t>
            </a:r>
          </a:p>
          <a:p>
            <a:endParaRPr lang="en-US" baseline="0"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Note</a:t>
            </a:r>
            <a:r>
              <a:rPr lang="en-US" baseline="0" dirty="0" smtClean="0"/>
              <a:t> each piece.</a:t>
            </a:r>
          </a:p>
          <a:p>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7330" name="Rectangle 2"/>
          <p:cNvSpPr>
            <a:spLocks noGrp="1" noRot="1" noChangeAspect="1" noTextEdit="1"/>
          </p:cNvSpPr>
          <p:nvPr>
            <p:ph type="sldImg"/>
          </p:nvPr>
        </p:nvSpPr>
        <p:spPr bwMode="auto">
          <a:noFill/>
          <a:ln>
            <a:solidFill>
              <a:srgbClr val="000000"/>
            </a:solidFill>
            <a:miter lim="800000"/>
            <a:headEnd/>
            <a:tailEnd/>
          </a:ln>
        </p:spPr>
      </p:sp>
      <p:sp>
        <p:nvSpPr>
          <p:cNvPr id="227331" name="Rectangle 3"/>
          <p:cNvSpPr>
            <a:spLocks noGrp="1"/>
          </p:cNvSpPr>
          <p:nvPr>
            <p:ph type="body" idx="1"/>
          </p:nvPr>
        </p:nvSpPr>
        <p:spPr bwMode="auto">
          <a:noFill/>
        </p:spPr>
        <p:txBody>
          <a:bodyPr wrap="square" numCol="1" anchor="t" anchorCtr="0" compatLnSpc="1">
            <a:prstTxWarp prst="textNoShape">
              <a:avLst/>
            </a:prstTxWarp>
          </a:bodyPr>
          <a:lstStyle/>
          <a:p>
            <a:pPr>
              <a:buFontTx/>
              <a:buChar char="•"/>
            </a:pPr>
            <a:r>
              <a:rPr lang="en-US" dirty="0"/>
              <a:t>How do we redefine the architecture to open up networking infrastructure and the industry!</a:t>
            </a:r>
          </a:p>
          <a:p>
            <a:pPr>
              <a:buFontTx/>
              <a:buChar char="•"/>
            </a:pPr>
            <a:r>
              <a:rPr lang="en-US" dirty="0"/>
              <a:t>By bring to the networking industry what we did to the computing world</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9378" name="Rectangle 2"/>
          <p:cNvSpPr>
            <a:spLocks noGrp="1" noRot="1" noChangeAspect="1" noTextEdit="1"/>
          </p:cNvSpPr>
          <p:nvPr>
            <p:ph type="sldImg"/>
          </p:nvPr>
        </p:nvSpPr>
        <p:spPr bwMode="auto">
          <a:noFill/>
          <a:ln>
            <a:solidFill>
              <a:srgbClr val="000000"/>
            </a:solidFill>
            <a:miter lim="800000"/>
            <a:headEnd/>
            <a:tailEnd/>
          </a:ln>
        </p:spPr>
      </p:sp>
      <p:sp>
        <p:nvSpPr>
          <p:cNvPr id="229379" name="Rectangle 3"/>
          <p:cNvSpPr>
            <a:spLocks noGrp="1"/>
          </p:cNvSpPr>
          <p:nvPr>
            <p:ph type="body" idx="1"/>
          </p:nvPr>
        </p:nvSpPr>
        <p:spPr bwMode="auto">
          <a:noFill/>
        </p:spPr>
        <p:txBody>
          <a:bodyPr wrap="square" numCol="1" anchor="t" anchorCtr="0" compatLnSpc="1">
            <a:prstTxWarp prst="textNoShape">
              <a:avLst/>
            </a:prstTxWarp>
          </a:bodyPr>
          <a:lstStyle/>
          <a:p>
            <a:pPr>
              <a:buFontTx/>
              <a:buChar char="•"/>
            </a:pPr>
            <a:r>
              <a:rPr lang="en-US" dirty="0"/>
              <a:t>Switches, routers and other </a:t>
            </a:r>
            <a:r>
              <a:rPr lang="en-US" dirty="0" err="1"/>
              <a:t>middleboxes</a:t>
            </a:r>
            <a:r>
              <a:rPr lang="en-US" dirty="0"/>
              <a:t> are </a:t>
            </a:r>
            <a:r>
              <a:rPr lang="en-US" dirty="0" err="1"/>
              <a:t>dumbed</a:t>
            </a:r>
            <a:r>
              <a:rPr lang="en-US" dirty="0"/>
              <a:t> down</a:t>
            </a:r>
          </a:p>
          <a:p>
            <a:pPr>
              <a:buFontTx/>
              <a:buChar char="•"/>
            </a:pPr>
            <a:r>
              <a:rPr lang="en-US" dirty="0"/>
              <a:t>The key is to have a standardized control interface that speaks directly to hardware</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4209" name="Rectangle 2"/>
          <p:cNvSpPr>
            <a:spLocks noGrp="1" noRot="1" noChangeAspect="1" noTextEdit="1"/>
          </p:cNvSpPr>
          <p:nvPr>
            <p:ph type="sldImg"/>
          </p:nvPr>
        </p:nvSpPr>
        <p:spPr bwMode="auto">
          <a:noFill/>
          <a:ln>
            <a:solidFill>
              <a:srgbClr val="000000"/>
            </a:solidFill>
            <a:miter lim="800000"/>
            <a:headEnd/>
            <a:tailEnd/>
          </a:ln>
        </p:spPr>
      </p:sp>
      <p:sp>
        <p:nvSpPr>
          <p:cNvPr id="94210"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1" name="Rectangle 2"/>
          <p:cNvSpPr>
            <a:spLocks noGrp="1" noRot="1" noChangeAspect="1" noTextEdit="1"/>
          </p:cNvSpPr>
          <p:nvPr>
            <p:ph type="sldImg"/>
          </p:nvPr>
        </p:nvSpPr>
        <p:spPr bwMode="auto">
          <a:noFill/>
          <a:ln>
            <a:solidFill>
              <a:srgbClr val="000000"/>
            </a:solidFill>
            <a:miter lim="800000"/>
            <a:headEnd/>
            <a:tailEnd/>
          </a:ln>
        </p:spPr>
      </p:sp>
      <p:sp>
        <p:nvSpPr>
          <p:cNvPr id="20482"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Unprecedented</a:t>
            </a:r>
            <a:r>
              <a:rPr lang="en-US" baseline="0" dirty="0" smtClean="0"/>
              <a:t> scale</a:t>
            </a:r>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1" name="Rectangle 2"/>
          <p:cNvSpPr>
            <a:spLocks noGrp="1" noRot="1" noChangeAspect="1" noTextEdit="1"/>
          </p:cNvSpPr>
          <p:nvPr>
            <p:ph type="sldImg"/>
          </p:nvPr>
        </p:nvSpPr>
        <p:spPr bwMode="auto">
          <a:noFill/>
          <a:ln>
            <a:solidFill>
              <a:srgbClr val="000000"/>
            </a:solidFill>
            <a:miter lim="800000"/>
            <a:headEnd/>
            <a:tailEnd/>
          </a:ln>
        </p:spPr>
      </p:sp>
      <p:sp>
        <p:nvSpPr>
          <p:cNvPr id="20482"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Not just about where the functionality is implemented, but about defining</a:t>
            </a:r>
            <a:r>
              <a:rPr lang="en-US" baseline="0" dirty="0" smtClean="0"/>
              <a:t> a new set of abstractions for thinking about those interface</a:t>
            </a:r>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1" name="Rectangle 2"/>
          <p:cNvSpPr>
            <a:spLocks noGrp="1" noRot="1" noChangeAspect="1" noTextEdit="1"/>
          </p:cNvSpPr>
          <p:nvPr>
            <p:ph type="sldImg"/>
          </p:nvPr>
        </p:nvSpPr>
        <p:spPr bwMode="auto">
          <a:noFill/>
          <a:ln>
            <a:solidFill>
              <a:srgbClr val="000000"/>
            </a:solidFill>
            <a:miter lim="800000"/>
            <a:headEnd/>
            <a:tailEnd/>
          </a:ln>
        </p:spPr>
      </p:sp>
      <p:sp>
        <p:nvSpPr>
          <p:cNvPr id="20482"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We’re been talking in the abstract;</a:t>
            </a:r>
            <a:r>
              <a:rPr lang="en-US" baseline="0" dirty="0" smtClean="0"/>
              <a:t> now, let’s move to the concrete</a:t>
            </a:r>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Today’s layering abstractions are great for application</a:t>
            </a:r>
            <a:r>
              <a:rPr lang="en-US" baseline="0" dirty="0" smtClean="0"/>
              <a:t> developers but terrible for network developers.</a:t>
            </a:r>
            <a:endParaRPr lang="en-US" dirty="0"/>
          </a:p>
        </p:txBody>
      </p:sp>
      <p:sp>
        <p:nvSpPr>
          <p:cNvPr id="4" name="Slide Number Placeholder 3"/>
          <p:cNvSpPr>
            <a:spLocks noGrp="1"/>
          </p:cNvSpPr>
          <p:nvPr>
            <p:ph type="sldNum" sz="quarter" idx="10"/>
          </p:nvPr>
        </p:nvSpPr>
        <p:spPr/>
        <p:txBody>
          <a:bodyPr/>
          <a:lstStyle/>
          <a:p>
            <a:fld id="{C8B48EE0-52B5-5E4F-BBA7-60F48B59AEE3}" type="slidenum">
              <a:rPr lang="en-US" smtClean="0"/>
              <a:pPr/>
              <a:t>47</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 difference between being asked</a:t>
            </a:r>
            <a:r>
              <a:rPr lang="en-US" baseline="0" dirty="0" smtClean="0"/>
              <a:t> to build OSPF </a:t>
            </a:r>
            <a:r>
              <a:rPr lang="en-US" baseline="0" dirty="0" err="1" smtClean="0"/>
              <a:t>vs</a:t>
            </a:r>
            <a:r>
              <a:rPr lang="en-US" baseline="0" dirty="0" smtClean="0"/>
              <a:t> implementing </a:t>
            </a:r>
            <a:r>
              <a:rPr lang="en-US" baseline="0" dirty="0" err="1" smtClean="0"/>
              <a:t>Dijskstra’s</a:t>
            </a:r>
            <a:r>
              <a:rPr lang="en-US" baseline="0" dirty="0" smtClean="0"/>
              <a:t> algorithm.</a:t>
            </a:r>
            <a:endParaRPr lang="en-US" dirty="0"/>
          </a:p>
        </p:txBody>
      </p:sp>
      <p:sp>
        <p:nvSpPr>
          <p:cNvPr id="4" name="Slide Number Placeholder 3"/>
          <p:cNvSpPr>
            <a:spLocks noGrp="1"/>
          </p:cNvSpPr>
          <p:nvPr>
            <p:ph type="sldNum" sz="quarter" idx="10"/>
          </p:nvPr>
        </p:nvSpPr>
        <p:spPr/>
        <p:txBody>
          <a:bodyPr/>
          <a:lstStyle/>
          <a:p>
            <a:fld id="{C8B48EE0-52B5-5E4F-BBA7-60F48B59AEE3}" type="slidenum">
              <a:rPr lang="en-US" smtClean="0"/>
              <a:pPr/>
              <a:t>50</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1" name="Rectangle 2"/>
          <p:cNvSpPr>
            <a:spLocks noGrp="1" noRot="1" noChangeAspect="1" noTextEdit="1"/>
          </p:cNvSpPr>
          <p:nvPr>
            <p:ph type="sldImg"/>
          </p:nvPr>
        </p:nvSpPr>
        <p:spPr bwMode="auto">
          <a:noFill/>
          <a:ln>
            <a:solidFill>
              <a:srgbClr val="000000"/>
            </a:solidFill>
            <a:miter lim="800000"/>
            <a:headEnd/>
            <a:tailEnd/>
          </a:ln>
        </p:spPr>
      </p:sp>
      <p:sp>
        <p:nvSpPr>
          <p:cNvPr id="20482"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err="1" smtClean="0"/>
              <a:t>Def’n</a:t>
            </a:r>
            <a:r>
              <a:rPr lang="en-US" dirty="0" smtClean="0"/>
              <a:t> that’s not focused on system</a:t>
            </a:r>
            <a:r>
              <a:rPr lang="en-US" baseline="0" dirty="0" smtClean="0"/>
              <a:t> itself, but what we can do with it.  Slightly more general definition.</a:t>
            </a:r>
          </a:p>
          <a:p>
            <a:pPr eaLnBrk="1" hangingPunct="1"/>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1" name="Rectangle 2"/>
          <p:cNvSpPr>
            <a:spLocks noGrp="1" noRot="1" noChangeAspect="1" noTextEdit="1"/>
          </p:cNvSpPr>
          <p:nvPr>
            <p:ph type="sldImg"/>
          </p:nvPr>
        </p:nvSpPr>
        <p:spPr bwMode="auto">
          <a:noFill/>
          <a:ln>
            <a:solidFill>
              <a:srgbClr val="000000"/>
            </a:solidFill>
            <a:miter lim="800000"/>
            <a:headEnd/>
            <a:tailEnd/>
          </a:ln>
        </p:spPr>
      </p:sp>
      <p:sp>
        <p:nvSpPr>
          <p:cNvPr id="20482"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We’re been talking in the abstract;</a:t>
            </a:r>
            <a:r>
              <a:rPr lang="en-US" baseline="0" dirty="0" smtClean="0"/>
              <a:t> now, let’s move to the concrete</a:t>
            </a:r>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1" name="Rectangle 2"/>
          <p:cNvSpPr>
            <a:spLocks noGrp="1" noRot="1" noChangeAspect="1" noTextEdit="1"/>
          </p:cNvSpPr>
          <p:nvPr>
            <p:ph type="sldImg"/>
          </p:nvPr>
        </p:nvSpPr>
        <p:spPr bwMode="auto">
          <a:noFill/>
          <a:ln>
            <a:solidFill>
              <a:srgbClr val="000000"/>
            </a:solidFill>
            <a:miter lim="800000"/>
            <a:headEnd/>
            <a:tailEnd/>
          </a:ln>
        </p:spPr>
      </p:sp>
      <p:sp>
        <p:nvSpPr>
          <p:cNvPr id="20482"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We’re been talking in the abstract;</a:t>
            </a:r>
            <a:r>
              <a:rPr lang="en-US" baseline="0" dirty="0" smtClean="0"/>
              <a:t> now, let’s move to the concrete</a:t>
            </a:r>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1" name="Rectangle 2"/>
          <p:cNvSpPr>
            <a:spLocks noGrp="1" noRot="1" noChangeAspect="1" noTextEdit="1"/>
          </p:cNvSpPr>
          <p:nvPr>
            <p:ph type="sldImg"/>
          </p:nvPr>
        </p:nvSpPr>
        <p:spPr bwMode="auto">
          <a:noFill/>
          <a:ln>
            <a:solidFill>
              <a:srgbClr val="000000"/>
            </a:solidFill>
            <a:miter lim="800000"/>
            <a:headEnd/>
            <a:tailEnd/>
          </a:ln>
        </p:spPr>
      </p:sp>
      <p:sp>
        <p:nvSpPr>
          <p:cNvPr id="20482"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Regardless of implementation.  This ha</a:t>
            </a:r>
            <a:r>
              <a:rPr lang="en-US" baseline="0" dirty="0" smtClean="0"/>
              <a:t>s been a little abstract, so let’s get to the concrete specifics.</a:t>
            </a:r>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9393" name="Rectangle 2"/>
          <p:cNvSpPr>
            <a:spLocks noGrp="1" noRot="1" noChangeAspect="1" noTextEdit="1"/>
          </p:cNvSpPr>
          <p:nvPr>
            <p:ph type="sldImg"/>
          </p:nvPr>
        </p:nvSpPr>
        <p:spPr bwMode="auto">
          <a:noFill/>
          <a:ln>
            <a:solidFill>
              <a:srgbClr val="000000"/>
            </a:solidFill>
            <a:miter lim="800000"/>
            <a:headEnd/>
            <a:tailEnd/>
          </a:ln>
        </p:spPr>
      </p:sp>
      <p:sp>
        <p:nvSpPr>
          <p:cNvPr id="59394"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41" name="Rectangle 2"/>
          <p:cNvSpPr>
            <a:spLocks noGrp="1" noRot="1" noChangeAspect="1" noTextEdit="1"/>
          </p:cNvSpPr>
          <p:nvPr>
            <p:ph type="sldImg"/>
          </p:nvPr>
        </p:nvSpPr>
        <p:spPr bwMode="auto">
          <a:noFill/>
          <a:ln>
            <a:solidFill>
              <a:srgbClr val="000000"/>
            </a:solidFill>
            <a:miter lim="800000"/>
            <a:headEnd/>
            <a:tailEnd/>
          </a:ln>
        </p:spPr>
      </p:sp>
      <p:sp>
        <p:nvSpPr>
          <p:cNvPr id="61442"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1" name="Rectangle 2"/>
          <p:cNvSpPr>
            <a:spLocks noGrp="1" noRot="1" noChangeAspect="1" noTextEdit="1"/>
          </p:cNvSpPr>
          <p:nvPr>
            <p:ph type="sldImg"/>
          </p:nvPr>
        </p:nvSpPr>
        <p:spPr bwMode="auto">
          <a:noFill/>
          <a:ln>
            <a:solidFill>
              <a:srgbClr val="000000"/>
            </a:solidFill>
            <a:miter lim="800000"/>
            <a:headEnd/>
            <a:tailEnd/>
          </a:ln>
        </p:spPr>
      </p:sp>
      <p:sp>
        <p:nvSpPr>
          <p:cNvPr id="20482"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Unprecedented</a:t>
            </a:r>
            <a:r>
              <a:rPr lang="en-US" baseline="0" dirty="0" smtClean="0"/>
              <a:t> scale</a:t>
            </a:r>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89" name="Rectangle 2"/>
          <p:cNvSpPr>
            <a:spLocks noGrp="1" noRot="1" noChangeAspect="1" noTextEdit="1"/>
          </p:cNvSpPr>
          <p:nvPr>
            <p:ph type="sldImg"/>
          </p:nvPr>
        </p:nvSpPr>
        <p:spPr bwMode="auto">
          <a:noFill/>
          <a:ln>
            <a:solidFill>
              <a:srgbClr val="000000"/>
            </a:solidFill>
            <a:miter lim="800000"/>
            <a:headEnd/>
            <a:tailEnd/>
          </a:ln>
        </p:spPr>
      </p:sp>
      <p:sp>
        <p:nvSpPr>
          <p:cNvPr id="63490"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Simple fault recovery but not necessarily simple or optimal</a:t>
            </a:r>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89" name="Rectangle 2"/>
          <p:cNvSpPr>
            <a:spLocks noGrp="1" noRot="1" noChangeAspect="1" noTextEdit="1"/>
          </p:cNvSpPr>
          <p:nvPr>
            <p:ph type="sldImg"/>
          </p:nvPr>
        </p:nvSpPr>
        <p:spPr bwMode="auto">
          <a:noFill/>
          <a:ln>
            <a:solidFill>
              <a:srgbClr val="000000"/>
            </a:solidFill>
            <a:miter lim="800000"/>
            <a:headEnd/>
            <a:tailEnd/>
          </a:ln>
        </p:spPr>
      </p:sp>
      <p:sp>
        <p:nvSpPr>
          <p:cNvPr id="63490"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89" name="Rectangle 2"/>
          <p:cNvSpPr>
            <a:spLocks noGrp="1" noRot="1" noChangeAspect="1" noTextEdit="1"/>
          </p:cNvSpPr>
          <p:nvPr>
            <p:ph type="sldImg"/>
          </p:nvPr>
        </p:nvSpPr>
        <p:spPr bwMode="auto">
          <a:noFill/>
          <a:ln>
            <a:solidFill>
              <a:srgbClr val="000000"/>
            </a:solidFill>
            <a:miter lim="800000"/>
            <a:headEnd/>
            <a:tailEnd/>
          </a:ln>
        </p:spPr>
      </p:sp>
      <p:sp>
        <p:nvSpPr>
          <p:cNvPr id="63490"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Also inconsistent;</a:t>
            </a:r>
            <a:r>
              <a:rPr lang="en-US" baseline="0" dirty="0" smtClean="0"/>
              <a:t> could be degree of consistency, but inconsistent generally not so useful.</a:t>
            </a:r>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1" name="Rectangle 2"/>
          <p:cNvSpPr>
            <a:spLocks noGrp="1" noRot="1" noChangeAspect="1" noTextEdit="1"/>
          </p:cNvSpPr>
          <p:nvPr>
            <p:ph type="sldImg"/>
          </p:nvPr>
        </p:nvSpPr>
        <p:spPr bwMode="auto">
          <a:noFill/>
          <a:ln>
            <a:solidFill>
              <a:srgbClr val="000000"/>
            </a:solidFill>
            <a:miter lim="800000"/>
            <a:headEnd/>
            <a:tailEnd/>
          </a:ln>
        </p:spPr>
      </p:sp>
      <p:sp>
        <p:nvSpPr>
          <p:cNvPr id="20482"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Regardless of implementation.  This ha</a:t>
            </a:r>
            <a:r>
              <a:rPr lang="en-US" baseline="0" dirty="0" smtClean="0"/>
              <a:t>s been a little abstract, so let’s get to the concrete specifics.</a:t>
            </a:r>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Five orthogonal axes</a:t>
            </a:r>
            <a:endParaRPr lang="en-US" dirty="0"/>
          </a:p>
        </p:txBody>
      </p:sp>
      <p:sp>
        <p:nvSpPr>
          <p:cNvPr id="4" name="Slide Number Placeholder 3"/>
          <p:cNvSpPr>
            <a:spLocks noGrp="1"/>
          </p:cNvSpPr>
          <p:nvPr>
            <p:ph type="sldNum" sz="quarter" idx="10"/>
          </p:nvPr>
        </p:nvSpPr>
        <p:spPr/>
        <p:txBody>
          <a:bodyPr/>
          <a:lstStyle/>
          <a:p>
            <a:fld id="{C8B48EE0-52B5-5E4F-BBA7-60F48B59AEE3}" type="slidenum">
              <a:rPr lang="en-US" smtClean="0"/>
              <a:pPr/>
              <a:t>62</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1" name="Rectangle 2"/>
          <p:cNvSpPr>
            <a:spLocks noGrp="1" noRot="1" noChangeAspect="1" noTextEdit="1"/>
          </p:cNvSpPr>
          <p:nvPr>
            <p:ph type="sldImg"/>
          </p:nvPr>
        </p:nvSpPr>
        <p:spPr bwMode="auto">
          <a:noFill/>
          <a:ln>
            <a:solidFill>
              <a:srgbClr val="000000"/>
            </a:solidFill>
            <a:miter lim="800000"/>
            <a:headEnd/>
            <a:tailEnd/>
          </a:ln>
        </p:spPr>
      </p:sp>
      <p:sp>
        <p:nvSpPr>
          <p:cNvPr id="20482"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1" name="Rectangle 2"/>
          <p:cNvSpPr>
            <a:spLocks noGrp="1" noRot="1" noChangeAspect="1" noTextEdit="1"/>
          </p:cNvSpPr>
          <p:nvPr>
            <p:ph type="sldImg"/>
          </p:nvPr>
        </p:nvSpPr>
        <p:spPr bwMode="auto">
          <a:noFill/>
          <a:ln>
            <a:solidFill>
              <a:srgbClr val="000000"/>
            </a:solidFill>
            <a:miter lim="800000"/>
            <a:headEnd/>
            <a:tailEnd/>
          </a:ln>
        </p:spPr>
      </p:sp>
      <p:sp>
        <p:nvSpPr>
          <p:cNvPr id="20482"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We’re been talking in the abstract;</a:t>
            </a:r>
            <a:r>
              <a:rPr lang="en-US" baseline="0" dirty="0" smtClean="0"/>
              <a:t> now, let’s move to the concrete</a:t>
            </a:r>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0338" name="Rectangle 2"/>
          <p:cNvSpPr>
            <a:spLocks noGrp="1" noRot="1" noChangeAspect="1" noTextEdit="1"/>
          </p:cNvSpPr>
          <p:nvPr>
            <p:ph type="sldImg"/>
          </p:nvPr>
        </p:nvSpPr>
        <p:spPr bwMode="auto">
          <a:noFill/>
          <a:ln>
            <a:solidFill>
              <a:srgbClr val="000000"/>
            </a:solidFill>
            <a:miter lim="800000"/>
            <a:headEnd/>
            <a:tailEnd/>
          </a:ln>
        </p:spPr>
      </p:sp>
      <p:sp>
        <p:nvSpPr>
          <p:cNvPr id="270339" name="Rectangle 3"/>
          <p:cNvSpPr>
            <a:spLocks noGrp="1"/>
          </p:cNvSpPr>
          <p:nvPr>
            <p:ph type="body" idx="1"/>
          </p:nvPr>
        </p:nvSpPr>
        <p:spPr bwMode="auto">
          <a:noFill/>
        </p:spPr>
        <p:txBody>
          <a:bodyPr wrap="square" numCol="1" anchor="t" anchorCtr="0" compatLnSpc="1">
            <a:prstTxWarp prst="textNoShape">
              <a:avLst/>
            </a:prstTxWarp>
          </a:bodyPr>
          <a:lstStyle/>
          <a:p>
            <a:pPr>
              <a:buFontTx/>
              <a:buChar char="•"/>
            </a:pPr>
            <a:r>
              <a:rPr lang="en-US"/>
              <a:t>There are components at different levels that work together in making it work</a:t>
            </a:r>
          </a:p>
          <a:p>
            <a:pPr>
              <a:buFontTx/>
              <a:buChar char="•"/>
            </a:pPr>
            <a:r>
              <a:rPr lang="en-US"/>
              <a:t>The commercial switch details will follow in next slide</a:t>
            </a:r>
          </a:p>
          <a:p>
            <a:pPr>
              <a:buFontTx/>
              <a:buChar char="•"/>
            </a:pPr>
            <a:r>
              <a:rPr lang="en-US"/>
              <a:t>There are a plethora of applications possible. I only list those available at Stanford</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1" name="Rectangle 2"/>
          <p:cNvSpPr>
            <a:spLocks noGrp="1" noRot="1" noChangeAspect="1" noTextEdit="1"/>
          </p:cNvSpPr>
          <p:nvPr>
            <p:ph type="sldImg"/>
          </p:nvPr>
        </p:nvSpPr>
        <p:spPr bwMode="auto">
          <a:noFill/>
          <a:ln>
            <a:solidFill>
              <a:srgbClr val="000000"/>
            </a:solidFill>
            <a:miter lim="800000"/>
            <a:headEnd/>
            <a:tailEnd/>
          </a:ln>
        </p:spPr>
      </p:sp>
      <p:sp>
        <p:nvSpPr>
          <p:cNvPr id="20482"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Language open-source</a:t>
            </a:r>
            <a:r>
              <a:rPr lang="en-US" baseline="0" dirty="0" smtClean="0"/>
              <a:t> </a:t>
            </a:r>
            <a:r>
              <a:rPr lang="en-US" dirty="0" smtClean="0"/>
              <a:t>Performance cross-platform   runtime</a:t>
            </a:r>
            <a:r>
              <a:rPr lang="en-US" baseline="0" dirty="0" smtClean="0"/>
              <a:t> modular</a:t>
            </a:r>
            <a:endParaRPr lang="en-US" dirty="0" smtClean="0"/>
          </a:p>
          <a:p>
            <a:endParaRPr lang="en-US" dirty="0"/>
          </a:p>
        </p:txBody>
      </p:sp>
      <p:sp>
        <p:nvSpPr>
          <p:cNvPr id="4" name="Slide Number Placeholder 3"/>
          <p:cNvSpPr>
            <a:spLocks noGrp="1"/>
          </p:cNvSpPr>
          <p:nvPr>
            <p:ph type="sldNum" sz="quarter" idx="10"/>
          </p:nvPr>
        </p:nvSpPr>
        <p:spPr/>
        <p:txBody>
          <a:bodyPr/>
          <a:lstStyle/>
          <a:p>
            <a:fld id="{C8B48EE0-52B5-5E4F-BBA7-60F48B59AEE3}" type="slidenum">
              <a:rPr lang="en-US" smtClean="0"/>
              <a:pPr/>
              <a:t>74</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All</a:t>
            </a:r>
            <a:r>
              <a:rPr lang="en-US" baseline="0" dirty="0" smtClean="0"/>
              <a:t> kinds of engineers</a:t>
            </a:r>
            <a:endParaRPr lang="en-US" dirty="0"/>
          </a:p>
        </p:txBody>
      </p:sp>
      <p:sp>
        <p:nvSpPr>
          <p:cNvPr id="4" name="Slide Number Placeholder 3"/>
          <p:cNvSpPr>
            <a:spLocks noGrp="1"/>
          </p:cNvSpPr>
          <p:nvPr>
            <p:ph type="sldNum" sz="quarter" idx="10"/>
          </p:nvPr>
        </p:nvSpPr>
        <p:spPr/>
        <p:txBody>
          <a:bodyPr/>
          <a:lstStyle/>
          <a:p>
            <a:fld id="{C8B48EE0-52B5-5E4F-BBA7-60F48B59AEE3}" type="slidenum">
              <a:rPr lang="en-US" smtClean="0"/>
              <a:pPr/>
              <a:t>7</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Language open-source</a:t>
            </a:r>
            <a:r>
              <a:rPr lang="en-US" baseline="0" dirty="0" smtClean="0"/>
              <a:t> </a:t>
            </a:r>
            <a:r>
              <a:rPr lang="en-US" dirty="0" smtClean="0"/>
              <a:t>Performance cross-platform   runtime</a:t>
            </a:r>
            <a:r>
              <a:rPr lang="en-US" baseline="0" dirty="0" smtClean="0"/>
              <a:t> modular</a:t>
            </a:r>
            <a:endParaRPr lang="en-US" dirty="0" smtClean="0"/>
          </a:p>
          <a:p>
            <a:endParaRPr lang="en-US" dirty="0"/>
          </a:p>
        </p:txBody>
      </p:sp>
      <p:sp>
        <p:nvSpPr>
          <p:cNvPr id="4" name="Slide Number Placeholder 3"/>
          <p:cNvSpPr>
            <a:spLocks noGrp="1"/>
          </p:cNvSpPr>
          <p:nvPr>
            <p:ph type="sldNum" sz="quarter" idx="10"/>
          </p:nvPr>
        </p:nvSpPr>
        <p:spPr/>
        <p:txBody>
          <a:bodyPr/>
          <a:lstStyle/>
          <a:p>
            <a:fld id="{C8B48EE0-52B5-5E4F-BBA7-60F48B59AEE3}" type="slidenum">
              <a:rPr lang="en-US" smtClean="0"/>
              <a:pPr/>
              <a:t>75</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1" name="Rectangle 2"/>
          <p:cNvSpPr>
            <a:spLocks noGrp="1" noRot="1" noChangeAspect="1" noTextEdit="1"/>
          </p:cNvSpPr>
          <p:nvPr>
            <p:ph type="sldImg"/>
          </p:nvPr>
        </p:nvSpPr>
        <p:spPr bwMode="auto">
          <a:noFill/>
          <a:ln>
            <a:solidFill>
              <a:srgbClr val="000000"/>
            </a:solidFill>
            <a:miter lim="800000"/>
            <a:headEnd/>
            <a:tailEnd/>
          </a:ln>
        </p:spPr>
      </p:sp>
      <p:sp>
        <p:nvSpPr>
          <p:cNvPr id="20482"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9633" name="Rectangle 2"/>
          <p:cNvSpPr>
            <a:spLocks noGrp="1" noRot="1" noChangeAspect="1" noTextEdit="1"/>
          </p:cNvSpPr>
          <p:nvPr>
            <p:ph type="sldImg"/>
          </p:nvPr>
        </p:nvSpPr>
        <p:spPr bwMode="auto">
          <a:noFill/>
          <a:ln>
            <a:solidFill>
              <a:srgbClr val="000000"/>
            </a:solidFill>
            <a:miter lim="800000"/>
            <a:headEnd/>
            <a:tailEnd/>
          </a:ln>
        </p:spPr>
      </p:sp>
      <p:sp>
        <p:nvSpPr>
          <p:cNvPr id="69634"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3729" name="Rectangle 2"/>
          <p:cNvSpPr>
            <a:spLocks noGrp="1" noRot="1" noChangeAspect="1" noTextEdit="1"/>
          </p:cNvSpPr>
          <p:nvPr>
            <p:ph type="sldImg"/>
          </p:nvPr>
        </p:nvSpPr>
        <p:spPr bwMode="auto">
          <a:noFill/>
          <a:ln>
            <a:solidFill>
              <a:srgbClr val="000000"/>
            </a:solidFill>
            <a:miter lim="800000"/>
            <a:headEnd/>
            <a:tailEnd/>
          </a:ln>
        </p:spPr>
      </p:sp>
      <p:sp>
        <p:nvSpPr>
          <p:cNvPr id="73730"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1" name="Rectangle 2"/>
          <p:cNvSpPr>
            <a:spLocks noGrp="1" noRot="1" noChangeAspect="1" noTextEdit="1"/>
          </p:cNvSpPr>
          <p:nvPr>
            <p:ph type="sldImg"/>
          </p:nvPr>
        </p:nvSpPr>
        <p:spPr bwMode="auto">
          <a:noFill/>
          <a:ln>
            <a:solidFill>
              <a:srgbClr val="000000"/>
            </a:solidFill>
            <a:miter lim="800000"/>
            <a:headEnd/>
            <a:tailEnd/>
          </a:ln>
        </p:spPr>
      </p:sp>
      <p:sp>
        <p:nvSpPr>
          <p:cNvPr id="20482"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Language open-source</a:t>
            </a:r>
            <a:r>
              <a:rPr lang="en-US" baseline="0" dirty="0" smtClean="0"/>
              <a:t> </a:t>
            </a:r>
            <a:r>
              <a:rPr lang="en-US" dirty="0" smtClean="0"/>
              <a:t>Performance cross-platform   runtime</a:t>
            </a:r>
            <a:r>
              <a:rPr lang="en-US" baseline="0" dirty="0" smtClean="0"/>
              <a:t> modular</a:t>
            </a:r>
            <a:endParaRPr lang="en-US" dirty="0" smtClean="0"/>
          </a:p>
          <a:p>
            <a:endParaRPr lang="en-US" dirty="0"/>
          </a:p>
        </p:txBody>
      </p:sp>
      <p:sp>
        <p:nvSpPr>
          <p:cNvPr id="4" name="Slide Number Placeholder 3"/>
          <p:cNvSpPr>
            <a:spLocks noGrp="1"/>
          </p:cNvSpPr>
          <p:nvPr>
            <p:ph type="sldNum" sz="quarter" idx="10"/>
          </p:nvPr>
        </p:nvSpPr>
        <p:spPr/>
        <p:txBody>
          <a:bodyPr/>
          <a:lstStyle/>
          <a:p>
            <a:fld id="{C8B48EE0-52B5-5E4F-BBA7-60F48B59AEE3}" type="slidenum">
              <a:rPr lang="en-US" smtClean="0"/>
              <a:pPr/>
              <a:t>81</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Language open-source</a:t>
            </a:r>
            <a:r>
              <a:rPr lang="en-US" baseline="0" dirty="0" smtClean="0"/>
              <a:t> </a:t>
            </a:r>
            <a:r>
              <a:rPr lang="en-US" dirty="0" smtClean="0"/>
              <a:t>Performance cross-platform   runtime</a:t>
            </a:r>
            <a:r>
              <a:rPr lang="en-US" baseline="0" dirty="0" smtClean="0"/>
              <a:t> modular</a:t>
            </a:r>
            <a:endParaRPr lang="en-US" dirty="0" smtClean="0"/>
          </a:p>
          <a:p>
            <a:endParaRPr lang="en-US" dirty="0"/>
          </a:p>
        </p:txBody>
      </p:sp>
      <p:sp>
        <p:nvSpPr>
          <p:cNvPr id="4" name="Slide Number Placeholder 3"/>
          <p:cNvSpPr>
            <a:spLocks noGrp="1"/>
          </p:cNvSpPr>
          <p:nvPr>
            <p:ph type="sldNum" sz="quarter" idx="10"/>
          </p:nvPr>
        </p:nvSpPr>
        <p:spPr/>
        <p:txBody>
          <a:bodyPr/>
          <a:lstStyle/>
          <a:p>
            <a:fld id="{C8B48EE0-52B5-5E4F-BBA7-60F48B59AEE3}" type="slidenum">
              <a:rPr lang="en-US" smtClean="0"/>
              <a:pPr/>
              <a:t>82</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3" name="Rectangle 2"/>
          <p:cNvSpPr>
            <a:spLocks noGrp="1" noRot="1" noChangeAspect="1" noTextEdit="1"/>
          </p:cNvSpPr>
          <p:nvPr>
            <p:ph type="sldImg"/>
          </p:nvPr>
        </p:nvSpPr>
        <p:spPr bwMode="auto">
          <a:noFill/>
          <a:ln>
            <a:solidFill>
              <a:srgbClr val="000000"/>
            </a:solidFill>
            <a:miter lim="800000"/>
            <a:headEnd/>
            <a:tailEnd/>
          </a:ln>
        </p:spPr>
      </p:sp>
      <p:sp>
        <p:nvSpPr>
          <p:cNvPr id="18434"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1" name="Rectangle 2"/>
          <p:cNvSpPr>
            <a:spLocks noGrp="1" noRot="1" noChangeAspect="1" noTextEdit="1"/>
          </p:cNvSpPr>
          <p:nvPr>
            <p:ph type="sldImg"/>
          </p:nvPr>
        </p:nvSpPr>
        <p:spPr bwMode="auto">
          <a:noFill/>
          <a:ln>
            <a:solidFill>
              <a:srgbClr val="000000"/>
            </a:solidFill>
            <a:miter lim="800000"/>
            <a:headEnd/>
            <a:tailEnd/>
          </a:ln>
        </p:spPr>
      </p:sp>
      <p:sp>
        <p:nvSpPr>
          <p:cNvPr id="20482"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0465" name="Rectangle 2"/>
          <p:cNvSpPr>
            <a:spLocks noGrp="1" noRot="1" noChangeAspect="1" noTextEdit="1"/>
          </p:cNvSpPr>
          <p:nvPr>
            <p:ph type="sldImg"/>
          </p:nvPr>
        </p:nvSpPr>
        <p:spPr bwMode="auto">
          <a:noFill/>
          <a:ln>
            <a:solidFill>
              <a:srgbClr val="000000"/>
            </a:solidFill>
            <a:miter lim="800000"/>
            <a:headEnd/>
            <a:tailEnd/>
          </a:ln>
        </p:spPr>
      </p:sp>
      <p:sp>
        <p:nvSpPr>
          <p:cNvPr id="190466"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8B48EE0-52B5-5E4F-BBA7-60F48B59AEE3}" type="slidenum">
              <a:rPr lang="en-US" smtClean="0"/>
              <a:pPr/>
              <a:t>8</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1" name="Rectangle 2"/>
          <p:cNvSpPr>
            <a:spLocks noGrp="1" noRot="1" noChangeAspect="1" noTextEdit="1"/>
          </p:cNvSpPr>
          <p:nvPr>
            <p:ph type="sldImg"/>
          </p:nvPr>
        </p:nvSpPr>
        <p:spPr bwMode="auto">
          <a:noFill/>
          <a:ln>
            <a:solidFill>
              <a:srgbClr val="000000"/>
            </a:solidFill>
            <a:miter lim="800000"/>
            <a:headEnd/>
            <a:tailEnd/>
          </a:ln>
        </p:spPr>
      </p:sp>
      <p:sp>
        <p:nvSpPr>
          <p:cNvPr id="20482"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8785" name="Rectangle 2"/>
          <p:cNvSpPr>
            <a:spLocks noGrp="1" noRot="1" noChangeAspect="1" noTextEdit="1"/>
          </p:cNvSpPr>
          <p:nvPr>
            <p:ph type="sldImg"/>
          </p:nvPr>
        </p:nvSpPr>
        <p:spPr bwMode="auto">
          <a:noFill/>
          <a:ln>
            <a:solidFill>
              <a:srgbClr val="000000"/>
            </a:solidFill>
            <a:miter lim="800000"/>
            <a:headEnd/>
            <a:tailEnd/>
          </a:ln>
        </p:spPr>
      </p:sp>
      <p:sp>
        <p:nvSpPr>
          <p:cNvPr id="118786"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0833" name="Rectangle 2"/>
          <p:cNvSpPr>
            <a:spLocks noGrp="1" noRot="1" noChangeAspect="1" noTextEdit="1"/>
          </p:cNvSpPr>
          <p:nvPr>
            <p:ph type="sldImg"/>
          </p:nvPr>
        </p:nvSpPr>
        <p:spPr bwMode="auto">
          <a:noFill/>
          <a:ln>
            <a:solidFill>
              <a:srgbClr val="000000"/>
            </a:solidFill>
            <a:miter lim="800000"/>
            <a:headEnd/>
            <a:tailEnd/>
          </a:ln>
        </p:spPr>
      </p:sp>
      <p:sp>
        <p:nvSpPr>
          <p:cNvPr id="120834"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2881" name="Rectangle 2"/>
          <p:cNvSpPr>
            <a:spLocks noGrp="1" noRot="1" noChangeAspect="1" noTextEdit="1"/>
          </p:cNvSpPr>
          <p:nvPr>
            <p:ph type="sldImg"/>
          </p:nvPr>
        </p:nvSpPr>
        <p:spPr bwMode="auto">
          <a:noFill/>
          <a:ln>
            <a:solidFill>
              <a:srgbClr val="000000"/>
            </a:solidFill>
            <a:miter lim="800000"/>
            <a:headEnd/>
            <a:tailEnd/>
          </a:ln>
        </p:spPr>
      </p:sp>
      <p:sp>
        <p:nvSpPr>
          <p:cNvPr id="122882"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4929" name="Rectangle 2"/>
          <p:cNvSpPr>
            <a:spLocks noGrp="1" noRot="1" noChangeAspect="1" noTextEdit="1"/>
          </p:cNvSpPr>
          <p:nvPr>
            <p:ph type="sldImg"/>
          </p:nvPr>
        </p:nvSpPr>
        <p:spPr bwMode="auto">
          <a:noFill/>
          <a:ln>
            <a:solidFill>
              <a:srgbClr val="000000"/>
            </a:solidFill>
            <a:miter lim="800000"/>
            <a:headEnd/>
            <a:tailEnd/>
          </a:ln>
        </p:spPr>
      </p:sp>
      <p:sp>
        <p:nvSpPr>
          <p:cNvPr id="124930"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697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26978"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pPr eaLnBrk="1" hangingPunct="1">
              <a:spcBef>
                <a:spcPct val="0"/>
              </a:spcBef>
            </a:pPr>
            <a:endParaRPr lang="de-DE" smtClean="0">
              <a:latin typeface="Arial"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9025" name="Rectangle 2"/>
          <p:cNvSpPr>
            <a:spLocks noGrp="1" noRot="1" noChangeAspect="1" noTextEdit="1"/>
          </p:cNvSpPr>
          <p:nvPr>
            <p:ph type="sldImg"/>
          </p:nvPr>
        </p:nvSpPr>
        <p:spPr bwMode="auto">
          <a:noFill/>
          <a:ln>
            <a:solidFill>
              <a:srgbClr val="000000"/>
            </a:solidFill>
            <a:miter lim="800000"/>
            <a:headEnd/>
            <a:tailEnd/>
          </a:ln>
        </p:spPr>
      </p:sp>
      <p:sp>
        <p:nvSpPr>
          <p:cNvPr id="129026"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1073" name="Rectangle 2"/>
          <p:cNvSpPr>
            <a:spLocks noGrp="1" noRot="1" noChangeAspect="1" noTextEdit="1"/>
          </p:cNvSpPr>
          <p:nvPr>
            <p:ph type="sldImg"/>
          </p:nvPr>
        </p:nvSpPr>
        <p:spPr bwMode="auto">
          <a:noFill/>
          <a:ln>
            <a:solidFill>
              <a:srgbClr val="000000"/>
            </a:solidFill>
            <a:miter lim="800000"/>
            <a:headEnd/>
            <a:tailEnd/>
          </a:ln>
        </p:spPr>
      </p:sp>
      <p:sp>
        <p:nvSpPr>
          <p:cNvPr id="131074"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3121" name="Rectangle 2"/>
          <p:cNvSpPr>
            <a:spLocks noGrp="1" noRot="1" noChangeAspect="1" noTextEdit="1"/>
          </p:cNvSpPr>
          <p:nvPr>
            <p:ph type="sldImg"/>
          </p:nvPr>
        </p:nvSpPr>
        <p:spPr bwMode="auto">
          <a:noFill/>
          <a:ln>
            <a:solidFill>
              <a:srgbClr val="000000"/>
            </a:solidFill>
            <a:miter lim="800000"/>
            <a:headEnd/>
            <a:tailEnd/>
          </a:ln>
        </p:spPr>
      </p:sp>
      <p:sp>
        <p:nvSpPr>
          <p:cNvPr id="133122"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5169" name="Rectangle 2"/>
          <p:cNvSpPr>
            <a:spLocks noGrp="1" noRot="1" noChangeAspect="1" noTextEdit="1"/>
          </p:cNvSpPr>
          <p:nvPr>
            <p:ph type="sldImg"/>
          </p:nvPr>
        </p:nvSpPr>
        <p:spPr bwMode="auto">
          <a:noFill/>
          <a:ln>
            <a:solidFill>
              <a:srgbClr val="000000"/>
            </a:solidFill>
            <a:miter lim="800000"/>
            <a:headEnd/>
            <a:tailEnd/>
          </a:ln>
        </p:spPr>
      </p:sp>
      <p:sp>
        <p:nvSpPr>
          <p:cNvPr id="135170"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1" name="Rectangle 2"/>
          <p:cNvSpPr>
            <a:spLocks noGrp="1" noRot="1" noChangeAspect="1" noTextEdit="1"/>
          </p:cNvSpPr>
          <p:nvPr>
            <p:ph type="sldImg"/>
          </p:nvPr>
        </p:nvSpPr>
        <p:spPr bwMode="auto">
          <a:noFill/>
          <a:ln>
            <a:solidFill>
              <a:srgbClr val="000000"/>
            </a:solidFill>
            <a:miter lim="800000"/>
            <a:headEnd/>
            <a:tailEnd/>
          </a:ln>
        </p:spPr>
      </p:sp>
      <p:sp>
        <p:nvSpPr>
          <p:cNvPr id="20482"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Start out with some</a:t>
            </a:r>
            <a:r>
              <a:rPr lang="en-US" baseline="0" dirty="0" smtClean="0"/>
              <a:t> goals.</a:t>
            </a:r>
            <a:endParaRPr 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1" name="Rectangle 2"/>
          <p:cNvSpPr>
            <a:spLocks noGrp="1" noRot="1" noChangeAspect="1" noTextEdit="1"/>
          </p:cNvSpPr>
          <p:nvPr>
            <p:ph type="sldImg"/>
          </p:nvPr>
        </p:nvSpPr>
        <p:spPr bwMode="auto">
          <a:noFill/>
          <a:ln>
            <a:solidFill>
              <a:srgbClr val="000000"/>
            </a:solidFill>
            <a:miter lim="800000"/>
            <a:headEnd/>
            <a:tailEnd/>
          </a:ln>
        </p:spPr>
      </p:sp>
      <p:sp>
        <p:nvSpPr>
          <p:cNvPr id="20482"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1" name="Rectangle 2"/>
          <p:cNvSpPr>
            <a:spLocks noGrp="1" noRot="1" noChangeAspect="1" noTextEdit="1"/>
          </p:cNvSpPr>
          <p:nvPr>
            <p:ph type="sldImg"/>
          </p:nvPr>
        </p:nvSpPr>
        <p:spPr bwMode="auto">
          <a:noFill/>
          <a:ln>
            <a:solidFill>
              <a:srgbClr val="000000"/>
            </a:solidFill>
            <a:miter lim="800000"/>
            <a:headEnd/>
            <a:tailEnd/>
          </a:ln>
        </p:spPr>
      </p:sp>
      <p:sp>
        <p:nvSpPr>
          <p:cNvPr id="20482"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3" name="Rectangle 2"/>
          <p:cNvSpPr>
            <a:spLocks noGrp="1" noRot="1" noChangeAspect="1" noTextEdit="1"/>
          </p:cNvSpPr>
          <p:nvPr>
            <p:ph type="sldImg"/>
          </p:nvPr>
        </p:nvSpPr>
        <p:spPr bwMode="auto">
          <a:noFill/>
          <a:ln>
            <a:solidFill>
              <a:srgbClr val="000000"/>
            </a:solidFill>
            <a:miter lim="800000"/>
            <a:headEnd/>
            <a:tailEnd/>
          </a:ln>
        </p:spPr>
      </p:sp>
      <p:sp>
        <p:nvSpPr>
          <p:cNvPr id="18434"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1" name="Rectangle 2"/>
          <p:cNvSpPr>
            <a:spLocks noGrp="1" noRot="1" noChangeAspect="1" noTextEdit="1"/>
          </p:cNvSpPr>
          <p:nvPr>
            <p:ph type="sldImg"/>
          </p:nvPr>
        </p:nvSpPr>
        <p:spPr bwMode="auto">
          <a:noFill/>
          <a:ln>
            <a:solidFill>
              <a:srgbClr val="000000"/>
            </a:solidFill>
            <a:miter lim="800000"/>
            <a:headEnd/>
            <a:tailEnd/>
          </a:ln>
        </p:spPr>
      </p:sp>
      <p:sp>
        <p:nvSpPr>
          <p:cNvPr id="20482"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1" name="Rectangle 2"/>
          <p:cNvSpPr>
            <a:spLocks noGrp="1" noRot="1" noChangeAspect="1" noTextEdit="1"/>
          </p:cNvSpPr>
          <p:nvPr>
            <p:ph type="sldImg"/>
          </p:nvPr>
        </p:nvSpPr>
        <p:spPr bwMode="auto">
          <a:noFill/>
          <a:ln>
            <a:solidFill>
              <a:srgbClr val="000000"/>
            </a:solidFill>
            <a:miter lim="800000"/>
            <a:headEnd/>
            <a:tailEnd/>
          </a:ln>
        </p:spPr>
      </p:sp>
      <p:sp>
        <p:nvSpPr>
          <p:cNvPr id="20482"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7825" name="Rectangle 2"/>
          <p:cNvSpPr>
            <a:spLocks noGrp="1" noRot="1" noChangeAspect="1" noTextEdit="1"/>
          </p:cNvSpPr>
          <p:nvPr>
            <p:ph type="sldImg"/>
          </p:nvPr>
        </p:nvSpPr>
        <p:spPr bwMode="auto">
          <a:noFill/>
          <a:ln>
            <a:solidFill>
              <a:srgbClr val="000000"/>
            </a:solidFill>
            <a:miter lim="800000"/>
            <a:headEnd/>
            <a:tailEnd/>
          </a:ln>
        </p:spPr>
      </p:sp>
      <p:sp>
        <p:nvSpPr>
          <p:cNvPr id="77826"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9873" name="Rectangle 2"/>
          <p:cNvSpPr>
            <a:spLocks noGrp="1" noRot="1" noChangeAspect="1" noTextEdit="1"/>
          </p:cNvSpPr>
          <p:nvPr>
            <p:ph type="sldImg"/>
          </p:nvPr>
        </p:nvSpPr>
        <p:spPr bwMode="auto">
          <a:noFill/>
          <a:ln>
            <a:solidFill>
              <a:srgbClr val="000000"/>
            </a:solidFill>
            <a:miter lim="800000"/>
            <a:headEnd/>
            <a:tailEnd/>
          </a:ln>
        </p:spPr>
      </p:sp>
      <p:sp>
        <p:nvSpPr>
          <p:cNvPr id="79874"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1" name="Rectangle 2"/>
          <p:cNvSpPr>
            <a:spLocks noGrp="1" noRot="1" noChangeAspect="1" noTextEdit="1"/>
          </p:cNvSpPr>
          <p:nvPr>
            <p:ph type="sldImg"/>
          </p:nvPr>
        </p:nvSpPr>
        <p:spPr bwMode="auto">
          <a:noFill/>
          <a:ln>
            <a:solidFill>
              <a:srgbClr val="000000"/>
            </a:solidFill>
            <a:miter lim="800000"/>
            <a:headEnd/>
            <a:tailEnd/>
          </a:ln>
        </p:spPr>
      </p:sp>
      <p:sp>
        <p:nvSpPr>
          <p:cNvPr id="20482"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1" name="Rectangle 2"/>
          <p:cNvSpPr>
            <a:spLocks noGrp="1" noRot="1" noChangeAspect="1" noTextEdit="1"/>
          </p:cNvSpPr>
          <p:nvPr>
            <p:ph type="sldImg"/>
          </p:nvPr>
        </p:nvSpPr>
        <p:spPr bwMode="auto">
          <a:noFill/>
          <a:ln>
            <a:solidFill>
              <a:srgbClr val="000000"/>
            </a:solidFill>
            <a:miter lim="800000"/>
            <a:headEnd/>
            <a:tailEnd/>
          </a:ln>
        </p:spPr>
      </p:sp>
      <p:sp>
        <p:nvSpPr>
          <p:cNvPr id="20482"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1921" name="Rectangle 2"/>
          <p:cNvSpPr>
            <a:spLocks noGrp="1" noRot="1" noChangeAspect="1" noTextEdit="1"/>
          </p:cNvSpPr>
          <p:nvPr>
            <p:ph type="sldImg"/>
          </p:nvPr>
        </p:nvSpPr>
        <p:spPr bwMode="auto">
          <a:noFill/>
          <a:ln>
            <a:solidFill>
              <a:srgbClr val="000000"/>
            </a:solidFill>
            <a:miter lim="800000"/>
            <a:headEnd/>
            <a:tailEnd/>
          </a:ln>
        </p:spPr>
      </p:sp>
      <p:sp>
        <p:nvSpPr>
          <p:cNvPr id="81922"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1" name="Rectangle 2"/>
          <p:cNvSpPr>
            <a:spLocks noGrp="1" noRot="1" noChangeAspect="1" noTextEdit="1"/>
          </p:cNvSpPr>
          <p:nvPr>
            <p:ph type="sldImg"/>
          </p:nvPr>
        </p:nvSpPr>
        <p:spPr bwMode="auto">
          <a:noFill/>
          <a:ln>
            <a:solidFill>
              <a:srgbClr val="000000"/>
            </a:solidFill>
            <a:miter lim="800000"/>
            <a:headEnd/>
            <a:tailEnd/>
          </a:ln>
        </p:spPr>
      </p:sp>
      <p:sp>
        <p:nvSpPr>
          <p:cNvPr id="20482"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To understand the pieces,</a:t>
            </a:r>
            <a:r>
              <a:rPr lang="en-US" baseline="0" dirty="0" smtClean="0"/>
              <a:t> to understand how they fit together, what you can do with them, and how to fit into the developing ecosystem</a:t>
            </a:r>
            <a:endParaRPr lang="en-US"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1" name="Rectangle 2"/>
          <p:cNvSpPr>
            <a:spLocks noGrp="1" noRot="1" noChangeAspect="1" noTextEdit="1"/>
          </p:cNvSpPr>
          <p:nvPr>
            <p:ph type="sldImg"/>
          </p:nvPr>
        </p:nvSpPr>
        <p:spPr bwMode="auto">
          <a:noFill/>
          <a:ln>
            <a:solidFill>
              <a:srgbClr val="000000"/>
            </a:solidFill>
            <a:miter lim="800000"/>
            <a:headEnd/>
            <a:tailEnd/>
          </a:ln>
        </p:spPr>
      </p:sp>
      <p:sp>
        <p:nvSpPr>
          <p:cNvPr id="20482"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Plenty of stuff left to do.</a:t>
            </a:r>
          </a:p>
          <a:p>
            <a:endParaRPr lang="en-US" baseline="0" dirty="0" smtClean="0"/>
          </a:p>
          <a:p>
            <a:r>
              <a:rPr lang="en-US" baseline="0" dirty="0" smtClean="0"/>
              <a:t>Early </a:t>
            </a:r>
            <a:r>
              <a:rPr lang="en-US" baseline="0" dirty="0" smtClean="0"/>
              <a:t>stages: plenty of time to get involved and contribute a new piece.</a:t>
            </a:r>
            <a:endParaRPr lang="en-US" dirty="0"/>
          </a:p>
        </p:txBody>
      </p:sp>
      <p:sp>
        <p:nvSpPr>
          <p:cNvPr id="4" name="Slide Number Placeholder 3"/>
          <p:cNvSpPr>
            <a:spLocks noGrp="1"/>
          </p:cNvSpPr>
          <p:nvPr>
            <p:ph type="sldNum" sz="quarter" idx="10"/>
          </p:nvPr>
        </p:nvSpPr>
        <p:spPr/>
        <p:txBody>
          <a:bodyPr/>
          <a:lstStyle/>
          <a:p>
            <a:fld id="{C8B48EE0-52B5-5E4F-BBA7-60F48B59AEE3}" type="slidenum">
              <a:rPr lang="en-US" smtClean="0"/>
              <a:pPr/>
              <a:t>128</a:t>
            </a:fld>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8657" name="Rectangle 2"/>
          <p:cNvSpPr>
            <a:spLocks noGrp="1" noRot="1" noChangeAspect="1" noTextEdit="1"/>
          </p:cNvSpPr>
          <p:nvPr>
            <p:ph type="sldImg"/>
          </p:nvPr>
        </p:nvSpPr>
        <p:spPr bwMode="auto">
          <a:noFill/>
          <a:ln>
            <a:solidFill>
              <a:srgbClr val="000000"/>
            </a:solidFill>
            <a:miter lim="800000"/>
            <a:headEnd/>
            <a:tailEnd/>
          </a:ln>
        </p:spPr>
      </p:sp>
      <p:sp>
        <p:nvSpPr>
          <p:cNvPr id="198658"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03D296DB-936A-9B49-A75B-B8E93C9D6526}" type="datetime1">
              <a:rPr lang="en-US"/>
              <a:pPr/>
              <a:t>4/16/12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967B63EA-4CCF-9E46-ADC6-EF3B1A157493}"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DBD5B489-D2A4-ED45-A178-218005BDF9AE}" type="datetime1">
              <a:rPr lang="en-US"/>
              <a:pPr/>
              <a:t>4/16/12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F252E833-0A03-4142-BB9D-50A7414216C7}"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F65AAC37-CFC3-454A-9396-9C53A145763B}" type="datetime1">
              <a:rPr lang="en-US"/>
              <a:pPr/>
              <a:t>4/16/12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DEEC9268-9474-B24C-9D3C-C6B3AB856313}"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49238"/>
            <a:ext cx="8229600" cy="911225"/>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371600"/>
            <a:ext cx="8229600" cy="4754563"/>
          </a:xfrm>
        </p:spPr>
        <p:txBody>
          <a:bodyPr/>
          <a:lstStyle/>
          <a:p>
            <a:endParaRPr lang="en-US"/>
          </a:p>
        </p:txBody>
      </p:sp>
      <p:sp>
        <p:nvSpPr>
          <p:cNvPr id="4" name="Date Placeholder 3"/>
          <p:cNvSpPr>
            <a:spLocks noGrp="1"/>
          </p:cNvSpPr>
          <p:nvPr>
            <p:ph type="dt" sz="half" idx="10"/>
          </p:nvPr>
        </p:nvSpPr>
        <p:spPr>
          <a:xfrm>
            <a:off x="457200" y="6356350"/>
            <a:ext cx="2133600" cy="365125"/>
          </a:xfrm>
        </p:spPr>
        <p:txBody>
          <a:bodyPr/>
          <a:lstStyle>
            <a:lvl1pPr>
              <a:defRPr smtClean="0"/>
            </a:lvl1pPr>
          </a:lstStyle>
          <a:p>
            <a:fld id="{AADD78D7-B24C-EB43-A7B4-822EA3004832}" type="datetime1">
              <a:rPr lang="en-US"/>
              <a:pPr/>
              <a:t>4/16/12</a:t>
            </a:fld>
            <a:endParaRPr lang="en-US"/>
          </a:p>
        </p:txBody>
      </p:sp>
      <p:sp>
        <p:nvSpPr>
          <p:cNvPr id="5" name="Footer Placeholder 4"/>
          <p:cNvSpPr>
            <a:spLocks noGrp="1"/>
          </p:cNvSpPr>
          <p:nvPr>
            <p:ph type="ftr" sz="quarter" idx="11"/>
          </p:nvPr>
        </p:nvSpPr>
        <p:spPr>
          <a:xfrm>
            <a:off x="3124200" y="6356350"/>
            <a:ext cx="2895600" cy="365125"/>
          </a:xfr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p:spPr>
        <p:txBody>
          <a:bodyPr/>
          <a:lstStyle>
            <a:lvl1pPr>
              <a:defRPr smtClean="0"/>
            </a:lvl1pPr>
          </a:lstStyle>
          <a:p>
            <a:fld id="{9A7A9302-7AE5-3A4C-96A6-735D01120C95}"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98B2400D-5A73-E04D-B998-1CB589BD3253}" type="datetime1">
              <a:rPr lang="en-US"/>
              <a:pPr/>
              <a:t>4/16/12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0FCE97B5-98C9-FA49-BC62-4794FE1F9AE6}"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2E3A2208-3866-7149-A86B-B5AFA4C61C4D}" type="datetime1">
              <a:rPr lang="en-US"/>
              <a:pPr/>
              <a:t>4/16/12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37E23CBC-0F1C-3F41-8E54-103EA2C900F3}"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fld id="{A4D0C422-577F-2E4F-BDA5-03AD71AA7F76}" type="datetime1">
              <a:rPr lang="en-US"/>
              <a:pPr/>
              <a:t>4/16/12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6D02D521-F27E-6F44-86F8-1AB1FF00EE51}"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fld id="{240E42AD-AC67-9441-9EBE-EAD5F7E2139C}" type="datetime1">
              <a:rPr lang="en-US"/>
              <a:pPr/>
              <a:t>4/16/12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FF64A560-BD55-8240-AC2D-FD604E1F969C}"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fld id="{A84ED4B8-0929-F241-8050-A32E88E33FD1}" type="datetime1">
              <a:rPr lang="en-US"/>
              <a:pPr/>
              <a:t>4/16/12</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9EF6418C-045D-6B4E-9922-6753C53C515D}"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0D60CE17-3BD9-D34E-BAC6-F32E6252E312}" type="datetime1">
              <a:rPr lang="en-US"/>
              <a:pPr/>
              <a:t>4/16/12</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fld id="{1AFB9263-2BC3-0E47-A3EF-8AF7FED316E2}"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702E1B55-8A81-AB45-8C29-5CA620D4B205}" type="datetime1">
              <a:rPr lang="en-US"/>
              <a:pPr/>
              <a:t>4/16/12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CBBA7CC6-48F3-2448-ABAE-9E97F8F62E6D}"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1E7D6F9A-4E90-1843-AC3B-5CD7950BC6D0}" type="datetime1">
              <a:rPr lang="en-US"/>
              <a:pPr/>
              <a:t>4/16/12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6063555E-022A-DD4A-B7E2-B32E4EE99507}"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49238"/>
            <a:ext cx="8229600" cy="9112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371600"/>
            <a:ext cx="8229600" cy="47545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charset="0"/>
              </a:defRPr>
            </a:lvl1pPr>
          </a:lstStyle>
          <a:p>
            <a:fld id="{D8B24BBF-D23B-CA40-924B-8ADFAE5E85D6}" type="datetime1">
              <a:rPr lang="en-US"/>
              <a:pPr/>
              <a:t>4/16/12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charset="0"/>
              </a:defRPr>
            </a:lvl1pPr>
          </a:lstStyle>
          <a:p>
            <a:fld id="{BA6F54F2-BB6E-D84C-8E4D-85B4E2133A0A}"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 id="2147483660" r:id="rId12"/>
  </p:sldLayoutIdLst>
  <p:timing>
    <p:tnLst>
      <p:par>
        <p:cTn id="1" dur="indefinite" restart="never" nodeType="tmRoot"/>
      </p:par>
    </p:tnLst>
  </p:timing>
  <p:hf hdr="0" ftr="0" dt="0"/>
  <p:txStyles>
    <p:titleStyle>
      <a:lvl1pPr algn="l" defTabSz="457200" rtl="0" eaLnBrk="0" fontAlgn="base" hangingPunct="0">
        <a:spcBef>
          <a:spcPct val="0"/>
        </a:spcBef>
        <a:spcAft>
          <a:spcPct val="0"/>
        </a:spcAft>
        <a:defRPr sz="4400" kern="1200">
          <a:solidFill>
            <a:schemeClr val="tx1"/>
          </a:solidFill>
          <a:latin typeface="Calibri"/>
          <a:ea typeface="+mj-ea"/>
          <a:cs typeface="Calibri"/>
        </a:defRPr>
      </a:lvl1pPr>
      <a:lvl2pPr algn="l" defTabSz="457200" rtl="0" eaLnBrk="0" fontAlgn="base" hangingPunct="0">
        <a:spcBef>
          <a:spcPct val="0"/>
        </a:spcBef>
        <a:spcAft>
          <a:spcPct val="0"/>
        </a:spcAft>
        <a:defRPr sz="4400">
          <a:solidFill>
            <a:schemeClr val="tx1"/>
          </a:solidFill>
          <a:latin typeface="Calibri" pitchFamily="34" charset="0"/>
        </a:defRPr>
      </a:lvl2pPr>
      <a:lvl3pPr algn="l" defTabSz="457200" rtl="0" eaLnBrk="0" fontAlgn="base" hangingPunct="0">
        <a:spcBef>
          <a:spcPct val="0"/>
        </a:spcBef>
        <a:spcAft>
          <a:spcPct val="0"/>
        </a:spcAft>
        <a:defRPr sz="4400">
          <a:solidFill>
            <a:schemeClr val="tx1"/>
          </a:solidFill>
          <a:latin typeface="Calibri" pitchFamily="34" charset="0"/>
        </a:defRPr>
      </a:lvl3pPr>
      <a:lvl4pPr algn="l" defTabSz="457200" rtl="0" eaLnBrk="0" fontAlgn="base" hangingPunct="0">
        <a:spcBef>
          <a:spcPct val="0"/>
        </a:spcBef>
        <a:spcAft>
          <a:spcPct val="0"/>
        </a:spcAft>
        <a:defRPr sz="4400">
          <a:solidFill>
            <a:schemeClr val="tx1"/>
          </a:solidFill>
          <a:latin typeface="Calibri" pitchFamily="34" charset="0"/>
        </a:defRPr>
      </a:lvl4pPr>
      <a:lvl5pPr algn="l"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hlink"/>
          </a:solidFill>
          <a:latin typeface="+mn-lt"/>
          <a:ea typeface="+mn-ea"/>
          <a:cs typeface="+mn-cs"/>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43.jpe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4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4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s>
</file>

<file path=ppt/slides/_rels/slide121.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hyperlink" Target="http://www.openflow.org/wk/index.php/OpenFlowTutorial" TargetMode="External"/><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127.xml.rels><?xml version="1.0" encoding="UTF-8" standalone="yes"?>
<Relationships xmlns="http://schemas.openxmlformats.org/package/2006/relationships"><Relationship Id="rId9" Type="http://schemas.openxmlformats.org/officeDocument/2006/relationships/image" Target="../media/image53.png"/><Relationship Id="rId20" Type="http://schemas.openxmlformats.org/officeDocument/2006/relationships/image" Target="../media/image64.png"/><Relationship Id="rId21" Type="http://schemas.openxmlformats.org/officeDocument/2006/relationships/image" Target="../media/image65.png"/><Relationship Id="rId22" Type="http://schemas.openxmlformats.org/officeDocument/2006/relationships/image" Target="../media/image66.png"/><Relationship Id="rId23" Type="http://schemas.openxmlformats.org/officeDocument/2006/relationships/image" Target="../media/image67.jpeg"/><Relationship Id="rId24" Type="http://schemas.openxmlformats.org/officeDocument/2006/relationships/image" Target="../media/image68.jpeg"/><Relationship Id="rId25" Type="http://schemas.openxmlformats.org/officeDocument/2006/relationships/image" Target="../media/image69.jpeg"/><Relationship Id="rId26" Type="http://schemas.openxmlformats.org/officeDocument/2006/relationships/image" Target="../media/image70.png"/><Relationship Id="rId27" Type="http://schemas.openxmlformats.org/officeDocument/2006/relationships/image" Target="../media/image71.png"/><Relationship Id="rId28" Type="http://schemas.openxmlformats.org/officeDocument/2006/relationships/image" Target="../media/image72.jpeg"/><Relationship Id="rId10" Type="http://schemas.openxmlformats.org/officeDocument/2006/relationships/image" Target="../media/image54.jpeg"/><Relationship Id="rId11" Type="http://schemas.openxmlformats.org/officeDocument/2006/relationships/image" Target="../media/image55.jpeg"/><Relationship Id="rId12" Type="http://schemas.openxmlformats.org/officeDocument/2006/relationships/image" Target="../media/image56.png"/><Relationship Id="rId13" Type="http://schemas.openxmlformats.org/officeDocument/2006/relationships/image" Target="../media/image57.png"/><Relationship Id="rId14" Type="http://schemas.openxmlformats.org/officeDocument/2006/relationships/image" Target="../media/image58.png"/><Relationship Id="rId15" Type="http://schemas.openxmlformats.org/officeDocument/2006/relationships/image" Target="../media/image59.png"/><Relationship Id="rId16" Type="http://schemas.openxmlformats.org/officeDocument/2006/relationships/image" Target="../media/image60.png"/><Relationship Id="rId17" Type="http://schemas.openxmlformats.org/officeDocument/2006/relationships/image" Target="../media/image61.png"/><Relationship Id="rId18" Type="http://schemas.openxmlformats.org/officeDocument/2006/relationships/image" Target="../media/image62.png"/><Relationship Id="rId19" Type="http://schemas.openxmlformats.org/officeDocument/2006/relationships/image" Target="../media/image63.png"/><Relationship Id="rId1" Type="http://schemas.openxmlformats.org/officeDocument/2006/relationships/tags" Target="../tags/tag9.xml"/><Relationship Id="rId2" Type="http://schemas.openxmlformats.org/officeDocument/2006/relationships/tags" Target="../tags/tag10.xml"/><Relationship Id="rId3" Type="http://schemas.openxmlformats.org/officeDocument/2006/relationships/slideLayout" Target="../slideLayouts/slideLayout2.xml"/><Relationship Id="rId4" Type="http://schemas.openxmlformats.org/officeDocument/2006/relationships/image" Target="../media/image48.png"/><Relationship Id="rId5" Type="http://schemas.openxmlformats.org/officeDocument/2006/relationships/image" Target="../media/image49.jpeg"/><Relationship Id="rId6" Type="http://schemas.openxmlformats.org/officeDocument/2006/relationships/image" Target="../media/image50.jpeg"/><Relationship Id="rId7" Type="http://schemas.openxmlformats.org/officeDocument/2006/relationships/image" Target="../media/image51.jpeg"/><Relationship Id="rId8" Type="http://schemas.openxmlformats.org/officeDocument/2006/relationships/image" Target="../media/image52.jpe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slideshare.net/martin_casado/sdn-abstractions"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5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73.xml.rels><?xml version="1.0" encoding="UTF-8" standalone="yes"?>
<Relationships xmlns="http://schemas.openxmlformats.org/package/2006/relationships"><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jpeg"/><Relationship Id="rId14" Type="http://schemas.openxmlformats.org/officeDocument/2006/relationships/image" Target="../media/image17.png"/><Relationship Id="rId15" Type="http://schemas.openxmlformats.org/officeDocument/2006/relationships/image" Target="../media/image18.jpeg"/><Relationship Id="rId16" Type="http://schemas.openxmlformats.org/officeDocument/2006/relationships/image" Target="../media/image19.png"/><Relationship Id="rId17" Type="http://schemas.openxmlformats.org/officeDocument/2006/relationships/image" Target="../media/image20.png"/><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tags" Target="../tags/tag8.xml"/><Relationship Id="rId9" Type="http://schemas.openxmlformats.org/officeDocument/2006/relationships/slideLayout" Target="../slideLayouts/slideLayout6.xml"/><Relationship Id="rId10" Type="http://schemas.openxmlformats.org/officeDocument/2006/relationships/image" Target="../media/image13.jpeg"/></Relationships>
</file>

<file path=ppt/slides/_rels/slide7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81.xml.rels><?xml version="1.0" encoding="UTF-8" standalone="yes"?>
<Relationships xmlns="http://schemas.openxmlformats.org/package/2006/relationships"><Relationship Id="rId3" Type="http://schemas.openxmlformats.org/officeDocument/2006/relationships/hyperlink" Target="http://noxrepo.org/wp/" TargetMode="External"/><Relationship Id="rId4" Type="http://schemas.openxmlformats.org/officeDocument/2006/relationships/hyperlink" Target="http://www.beaconcontroller.net" TargetMode="External"/><Relationship Id="rId5" Type="http://schemas.openxmlformats.org/officeDocument/2006/relationships/hyperlink" Target="http://code.google.com/p/maestro-platform/" TargetMode="External"/><Relationship Id="rId6" Type="http://schemas.openxmlformats.org/officeDocument/2006/relationships/hyperlink" Target="http://trema.github.com/trema/" TargetMode="External"/><Relationship Id="rId7" Type="http://schemas.openxmlformats.org/officeDocument/2006/relationships/hyperlink" Target="https://sites.google.com/site/routeflow/" TargetMode="External"/><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2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e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27.png"/></Relationships>
</file>

<file path=ppt/slides/_rels/slide9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96.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0" Type="http://schemas.openxmlformats.org/officeDocument/2006/relationships/image" Target="../media/image38.png"/><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39.png"/></Relationships>
</file>

<file path=ppt/slides/_rels/slide98.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pPr eaLnBrk="1" hangingPunct="1"/>
            <a:r>
              <a:rPr lang="en-US" dirty="0" smtClean="0">
                <a:latin typeface="Calibri" charset="0"/>
              </a:rPr>
              <a:t>Getting </a:t>
            </a:r>
            <a:r>
              <a:rPr lang="en-US" dirty="0">
                <a:latin typeface="Calibri" charset="0"/>
              </a:rPr>
              <a:t>Started</a:t>
            </a:r>
          </a:p>
        </p:txBody>
      </p:sp>
      <p:sp>
        <p:nvSpPr>
          <p:cNvPr id="17410" name="Content Placeholder 2"/>
          <p:cNvSpPr>
            <a:spLocks noGrp="1"/>
          </p:cNvSpPr>
          <p:nvPr>
            <p:ph idx="1"/>
          </p:nvPr>
        </p:nvSpPr>
        <p:spPr/>
        <p:txBody>
          <a:bodyPr/>
          <a:lstStyle/>
          <a:p>
            <a:pPr eaLnBrk="1" hangingPunct="1">
              <a:lnSpc>
                <a:spcPct val="80000"/>
              </a:lnSpc>
            </a:pPr>
            <a:r>
              <a:rPr lang="en-US" sz="2200" dirty="0" smtClean="0"/>
              <a:t>(1) Copy </a:t>
            </a:r>
            <a:r>
              <a:rPr lang="en-US" sz="2200" dirty="0"/>
              <a:t>to your hard disk from</a:t>
            </a:r>
            <a:r>
              <a:rPr lang="en-US" sz="2200" dirty="0" smtClean="0"/>
              <a:t> a USB Key or DVD:</a:t>
            </a:r>
          </a:p>
          <a:p>
            <a:pPr lvl="1" eaLnBrk="1" hangingPunct="1">
              <a:lnSpc>
                <a:spcPct val="80000"/>
              </a:lnSpc>
            </a:pPr>
            <a:r>
              <a:rPr lang="en-US" sz="2000" dirty="0" smtClean="0"/>
              <a:t>Copy needed files (</a:t>
            </a:r>
            <a:r>
              <a:rPr lang="en-US" sz="2000" dirty="0" err="1" smtClean="0"/>
              <a:t>VirtualBox</a:t>
            </a:r>
            <a:r>
              <a:rPr lang="en-US" sz="2000" dirty="0" smtClean="0"/>
              <a:t>, terminal, possibly an X server) for </a:t>
            </a:r>
            <a:r>
              <a:rPr lang="en-US" sz="2000" dirty="0"/>
              <a:t>your platform (Win/Mac/Linux</a:t>
            </a:r>
            <a:r>
              <a:rPr lang="en-US" sz="2000" dirty="0" smtClean="0"/>
              <a:t>)</a:t>
            </a:r>
          </a:p>
          <a:p>
            <a:pPr lvl="1" eaLnBrk="1" hangingPunct="1">
              <a:lnSpc>
                <a:spcPct val="80000"/>
              </a:lnSpc>
            </a:pPr>
            <a:r>
              <a:rPr lang="en-US" sz="2000" dirty="0" smtClean="0"/>
              <a:t>Copy Java 6 and Eclipse for your platform, if you want to use Java</a:t>
            </a:r>
          </a:p>
          <a:p>
            <a:pPr lvl="1" eaLnBrk="1" hangingPunct="1">
              <a:lnSpc>
                <a:spcPct val="80000"/>
              </a:lnSpc>
            </a:pPr>
            <a:r>
              <a:rPr lang="en-US" sz="2000" b="1" dirty="0" smtClean="0"/>
              <a:t>Copy VM image: OpenFlowTutorial-101311.zip</a:t>
            </a:r>
          </a:p>
          <a:p>
            <a:pPr lvl="1" eaLnBrk="1" hangingPunct="1">
              <a:lnSpc>
                <a:spcPct val="80000"/>
              </a:lnSpc>
            </a:pPr>
            <a:r>
              <a:rPr lang="en-US" sz="2000" dirty="0" smtClean="0"/>
              <a:t>Pass on the DVD or USB key to someone else!</a:t>
            </a:r>
          </a:p>
          <a:p>
            <a:pPr lvl="1" eaLnBrk="1" hangingPunct="1">
              <a:lnSpc>
                <a:spcPct val="80000"/>
              </a:lnSpc>
            </a:pPr>
            <a:endParaRPr lang="en-US" sz="2000" dirty="0" smtClean="0"/>
          </a:p>
          <a:p>
            <a:pPr eaLnBrk="1" hangingPunct="1">
              <a:lnSpc>
                <a:spcPct val="80000"/>
              </a:lnSpc>
            </a:pPr>
            <a:r>
              <a:rPr lang="en-US" sz="2200" dirty="0" smtClean="0">
                <a:solidFill>
                  <a:srgbClr val="0000FF"/>
                </a:solidFill>
              </a:rPr>
              <a:t>(2) Unzip </a:t>
            </a:r>
            <a:r>
              <a:rPr lang="en-US" sz="2200" dirty="0">
                <a:solidFill>
                  <a:srgbClr val="0000FF"/>
                </a:solidFill>
              </a:rPr>
              <a:t>OpenFlowTutorial</a:t>
            </a:r>
            <a:r>
              <a:rPr lang="en-US" sz="2200" dirty="0" smtClean="0">
                <a:solidFill>
                  <a:srgbClr val="0000FF"/>
                </a:solidFill>
              </a:rPr>
              <a:t>-101311.</a:t>
            </a:r>
            <a:r>
              <a:rPr lang="en-US" sz="2200" dirty="0">
                <a:solidFill>
                  <a:srgbClr val="0000FF"/>
                </a:solidFill>
              </a:rPr>
              <a:t>zip</a:t>
            </a:r>
            <a:endParaRPr lang="en-US" sz="2200" dirty="0" smtClean="0">
              <a:solidFill>
                <a:srgbClr val="0000FF"/>
              </a:solidFill>
            </a:endParaRPr>
          </a:p>
          <a:p>
            <a:pPr lvl="1" eaLnBrk="1" hangingPunct="1">
              <a:lnSpc>
                <a:spcPct val="80000"/>
              </a:lnSpc>
              <a:buNone/>
            </a:pPr>
            <a:endParaRPr lang="en-US" sz="2000" dirty="0" smtClean="0">
              <a:solidFill>
                <a:srgbClr val="000000"/>
              </a:solidFill>
            </a:endParaRPr>
          </a:p>
          <a:p>
            <a:pPr eaLnBrk="1" hangingPunct="1">
              <a:lnSpc>
                <a:spcPct val="80000"/>
              </a:lnSpc>
            </a:pPr>
            <a:r>
              <a:rPr lang="en-US" sz="2400" dirty="0" smtClean="0">
                <a:solidFill>
                  <a:srgbClr val="0000FF"/>
                </a:solidFill>
              </a:rPr>
              <a:t>(3) Point browser to instructions:</a:t>
            </a:r>
          </a:p>
          <a:p>
            <a:pPr lvl="1" eaLnBrk="1" hangingPunct="1">
              <a:lnSpc>
                <a:spcPct val="80000"/>
              </a:lnSpc>
            </a:pPr>
            <a:r>
              <a:rPr lang="en-US" sz="2000" dirty="0" smtClean="0">
                <a:solidFill>
                  <a:srgbClr val="000000"/>
                </a:solidFill>
              </a:rPr>
              <a:t>http://</a:t>
            </a:r>
            <a:r>
              <a:rPr lang="en-US" sz="2000" dirty="0" err="1" smtClean="0">
                <a:solidFill>
                  <a:srgbClr val="000000"/>
                </a:solidFill>
              </a:rPr>
              <a:t>www.openflow.org/wk/index.php/OpenFlow_Tutorial</a:t>
            </a:r>
            <a:r>
              <a:rPr lang="en-US" sz="2000" dirty="0" smtClean="0">
                <a:solidFill>
                  <a:srgbClr val="000000"/>
                </a:solidFill>
              </a:rPr>
              <a:t/>
            </a:r>
            <a:br>
              <a:rPr lang="en-US" sz="2000" dirty="0" smtClean="0">
                <a:solidFill>
                  <a:srgbClr val="000000"/>
                </a:solidFill>
              </a:rPr>
            </a:br>
            <a:r>
              <a:rPr lang="en-US" sz="2000" dirty="0" smtClean="0">
                <a:solidFill>
                  <a:srgbClr val="000000"/>
                </a:solidFill>
              </a:rPr>
              <a:t>(note the underscore)</a:t>
            </a:r>
          </a:p>
          <a:p>
            <a:pPr lvl="1" eaLnBrk="1" hangingPunct="1">
              <a:lnSpc>
                <a:spcPct val="80000"/>
              </a:lnSpc>
              <a:buFont typeface="Arial" charset="0"/>
              <a:buChar char="•"/>
            </a:pPr>
            <a:endParaRPr lang="en-US" sz="2000" dirty="0" smtClean="0">
              <a:solidFill>
                <a:srgbClr val="898989"/>
              </a:solidFill>
            </a:endParaRPr>
          </a:p>
          <a:p>
            <a:pPr eaLnBrk="1" hangingPunct="1">
              <a:lnSpc>
                <a:spcPct val="80000"/>
              </a:lnSpc>
            </a:pPr>
            <a:r>
              <a:rPr lang="en-US" dirty="0" smtClean="0">
                <a:solidFill>
                  <a:srgbClr val="000000"/>
                </a:solidFill>
              </a:rPr>
              <a:t>You should NOT need to download any large files – spare the </a:t>
            </a:r>
            <a:r>
              <a:rPr lang="en-US" dirty="0" err="1" smtClean="0">
                <a:solidFill>
                  <a:srgbClr val="000000"/>
                </a:solidFill>
              </a:rPr>
              <a:t>WiFi</a:t>
            </a:r>
            <a:r>
              <a:rPr lang="en-US" dirty="0" smtClean="0">
                <a:solidFill>
                  <a:srgbClr val="000000"/>
                </a:solidFill>
              </a:rPr>
              <a:t>!</a:t>
            </a:r>
          </a:p>
          <a:p>
            <a:pPr eaLnBrk="1" hangingPunct="1">
              <a:lnSpc>
                <a:spcPct val="80000"/>
              </a:lnSpc>
            </a:pPr>
            <a:endParaRPr lang="en-US" dirty="0" smtClean="0">
              <a:solidFill>
                <a:srgbClr val="898989"/>
              </a:solidFill>
            </a:endParaRPr>
          </a:p>
          <a:p>
            <a:pPr eaLnBrk="1" hangingPunct="1">
              <a:lnSpc>
                <a:spcPct val="80000"/>
              </a:lnSpc>
              <a:buNone/>
            </a:pPr>
            <a:endParaRPr lang="en-US" sz="2400" dirty="0" smtClean="0">
              <a:solidFill>
                <a:srgbClr val="898989"/>
              </a:solidFill>
            </a:endParaRPr>
          </a:p>
        </p:txBody>
      </p:sp>
      <p:sp>
        <p:nvSpPr>
          <p:cNvPr id="5" name="Slide Number Placeholder 4"/>
          <p:cNvSpPr>
            <a:spLocks noGrp="1"/>
          </p:cNvSpPr>
          <p:nvPr>
            <p:ph type="sldNum" sz="quarter" idx="12"/>
          </p:nvPr>
        </p:nvSpPr>
        <p:spPr/>
        <p:txBody>
          <a:bodyPr/>
          <a:lstStyle/>
          <a:p>
            <a:fld id="{93401A60-AFCB-D54B-9D5F-D90FEA37A3C6}" type="slidenum">
              <a:rPr lang="en-US"/>
              <a:pPr/>
              <a:t>1</a:t>
            </a:fld>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7" name="Title 1"/>
          <p:cNvSpPr>
            <a:spLocks noGrp="1"/>
          </p:cNvSpPr>
          <p:nvPr>
            <p:ph type="ctrTitle"/>
          </p:nvPr>
        </p:nvSpPr>
        <p:spPr/>
        <p:txBody>
          <a:bodyPr/>
          <a:lstStyle/>
          <a:p>
            <a:pPr eaLnBrk="1" hangingPunct="1"/>
            <a:r>
              <a:rPr lang="en-US" sz="7200" dirty="0" smtClean="0">
                <a:latin typeface="Calibri" charset="0"/>
              </a:rPr>
              <a:t>Goals</a:t>
            </a:r>
            <a:endParaRPr lang="en-US" sz="7200" dirty="0">
              <a:latin typeface="Calibri" charset="0"/>
            </a:endParaRPr>
          </a:p>
        </p:txBody>
      </p:sp>
      <p:sp>
        <p:nvSpPr>
          <p:cNvPr id="3" name="Slide Number Placeholder 2"/>
          <p:cNvSpPr>
            <a:spLocks noGrp="1"/>
          </p:cNvSpPr>
          <p:nvPr>
            <p:ph type="sldNum" sz="quarter" idx="12"/>
          </p:nvPr>
        </p:nvSpPr>
        <p:spPr/>
        <p:txBody>
          <a:bodyPr/>
          <a:lstStyle/>
          <a:p>
            <a:fld id="{EFE1403D-69EA-144D-B9C0-DACDB6504424}" type="slidenum">
              <a:rPr lang="en-US"/>
              <a:pPr/>
              <a:t>10</a:t>
            </a:fld>
            <a:endParaRPr lang="en-US"/>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32097" name="Picture 4" descr="oneslide"/>
          <p:cNvPicPr>
            <a:picLocks noChangeAspect="1" noChangeArrowheads="1"/>
          </p:cNvPicPr>
          <p:nvPr/>
        </p:nvPicPr>
        <p:blipFill>
          <a:blip r:embed="rId3"/>
          <a:srcRect/>
          <a:stretch>
            <a:fillRect/>
          </a:stretch>
        </p:blipFill>
        <p:spPr bwMode="auto">
          <a:xfrm>
            <a:off x="0" y="0"/>
            <a:ext cx="9144000" cy="6854825"/>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707EDB44-1DDA-4D48-A4C4-176DF874C238}" type="slidenum">
              <a:rPr lang="en-US"/>
              <a:pPr>
                <a:defRPr/>
              </a:pPr>
              <a:t>100</a:t>
            </a:fld>
            <a:endParaRPr lang="en-US"/>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4145" name="Rectangle 2"/>
          <p:cNvSpPr>
            <a:spLocks noGrp="1" noChangeArrowheads="1"/>
          </p:cNvSpPr>
          <p:nvPr>
            <p:ph type="title" idx="4294967295"/>
          </p:nvPr>
        </p:nvSpPr>
        <p:spPr>
          <a:xfrm>
            <a:off x="457200" y="-73025"/>
            <a:ext cx="8229600" cy="1143000"/>
          </a:xfrm>
        </p:spPr>
        <p:txBody>
          <a:bodyPr/>
          <a:lstStyle/>
          <a:p>
            <a:pPr eaLnBrk="1" hangingPunct="1"/>
            <a:r>
              <a:rPr lang="en-US" smtClean="0">
                <a:latin typeface="Calibri" pitchFamily="34" charset="0"/>
              </a:rPr>
              <a:t>Intercontinental VM Migration</a:t>
            </a:r>
            <a:endParaRPr lang="de-DE" smtClean="0">
              <a:latin typeface="Calibri" pitchFamily="34" charset="0"/>
            </a:endParaRPr>
          </a:p>
        </p:txBody>
      </p:sp>
      <p:pic>
        <p:nvPicPr>
          <p:cNvPr id="134146" name="Picture 4" descr="mvm-vm-migrating-to-be-near-laptops"/>
          <p:cNvPicPr>
            <a:picLocks noChangeAspect="1" noChangeArrowheads="1"/>
          </p:cNvPicPr>
          <p:nvPr/>
        </p:nvPicPr>
        <p:blipFill>
          <a:blip r:embed="rId3"/>
          <a:srcRect/>
          <a:stretch>
            <a:fillRect/>
          </a:stretch>
        </p:blipFill>
        <p:spPr bwMode="auto">
          <a:xfrm>
            <a:off x="0" y="1069975"/>
            <a:ext cx="9144000" cy="4799013"/>
          </a:xfrm>
          <a:prstGeom prst="rect">
            <a:avLst/>
          </a:prstGeom>
          <a:noFill/>
          <a:ln w="9525">
            <a:noFill/>
            <a:miter lim="800000"/>
            <a:headEnd/>
            <a:tailEnd/>
          </a:ln>
        </p:spPr>
      </p:pic>
      <p:sp>
        <p:nvSpPr>
          <p:cNvPr id="125959" name="Text Box 7"/>
          <p:cNvSpPr txBox="1">
            <a:spLocks noChangeArrowheads="1"/>
          </p:cNvSpPr>
          <p:nvPr/>
        </p:nvSpPr>
        <p:spPr bwMode="auto">
          <a:xfrm>
            <a:off x="304800" y="5943600"/>
            <a:ext cx="8153400" cy="854075"/>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a:spAutoFit/>
          </a:bodyPr>
          <a:lstStyle/>
          <a:p>
            <a:pPr algn="ctr" fontAlgn="auto">
              <a:spcBef>
                <a:spcPct val="50000"/>
              </a:spcBef>
              <a:spcAft>
                <a:spcPts val="0"/>
              </a:spcAft>
              <a:defRPr/>
            </a:pPr>
            <a:r>
              <a:rPr lang="en-US" sz="2000">
                <a:latin typeface="+mn-lt"/>
              </a:rPr>
              <a:t>Moved a VM from Stanford to Japan without changing its IP.  </a:t>
            </a:r>
          </a:p>
          <a:p>
            <a:pPr algn="ctr" fontAlgn="auto">
              <a:spcBef>
                <a:spcPct val="50000"/>
              </a:spcBef>
              <a:spcAft>
                <a:spcPts val="0"/>
              </a:spcAft>
              <a:defRPr/>
            </a:pPr>
            <a:r>
              <a:rPr lang="en-US" sz="2000">
                <a:latin typeface="+mn-lt"/>
              </a:rPr>
              <a:t>VM hosted a video game server with active network connections. </a:t>
            </a:r>
            <a:endParaRPr lang="de-DE" sz="2000">
              <a:latin typeface="+mn-lt"/>
            </a:endParaRPr>
          </a:p>
        </p:txBody>
      </p:sp>
      <p:sp>
        <p:nvSpPr>
          <p:cNvPr id="5" name="Slide Number Placeholder 4"/>
          <p:cNvSpPr>
            <a:spLocks noGrp="1"/>
          </p:cNvSpPr>
          <p:nvPr>
            <p:ph type="sldNum" sz="quarter" idx="12"/>
          </p:nvPr>
        </p:nvSpPr>
        <p:spPr/>
        <p:txBody>
          <a:bodyPr/>
          <a:lstStyle/>
          <a:p>
            <a:pPr>
              <a:defRPr/>
            </a:pPr>
            <a:fld id="{D5913D83-ECEE-4B7B-9BF6-47A0943998D6}" type="slidenum">
              <a:rPr lang="en-US"/>
              <a:pPr>
                <a:defRPr/>
              </a:pPr>
              <a:t>101</a:t>
            </a:fld>
            <a:endParaRPr lang="en-US"/>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Screen shot 2011-10-16 at 11.32.27 PM.png"/>
          <p:cNvPicPr>
            <a:picLocks noChangeAspect="1"/>
          </p:cNvPicPr>
          <p:nvPr/>
        </p:nvPicPr>
        <p:blipFill>
          <a:blip r:embed="rId3"/>
          <a:stretch>
            <a:fillRect/>
          </a:stretch>
        </p:blipFill>
        <p:spPr>
          <a:xfrm>
            <a:off x="0" y="0"/>
            <a:ext cx="9144000" cy="7676666"/>
          </a:xfrm>
          <a:prstGeom prst="rect">
            <a:avLst/>
          </a:prstGeom>
        </p:spPr>
      </p:pic>
      <p:sp>
        <p:nvSpPr>
          <p:cNvPr id="3" name="Slide Number Placeholder 2"/>
          <p:cNvSpPr>
            <a:spLocks noGrp="1"/>
          </p:cNvSpPr>
          <p:nvPr>
            <p:ph type="sldNum" sz="quarter" idx="12"/>
          </p:nvPr>
        </p:nvSpPr>
        <p:spPr/>
        <p:txBody>
          <a:bodyPr/>
          <a:lstStyle/>
          <a:p>
            <a:fld id="{EFE1403D-69EA-144D-B9C0-DACDB6504424}" type="slidenum">
              <a:rPr lang="en-US"/>
              <a:pPr/>
              <a:t>102</a:t>
            </a:fld>
            <a:endParaRPr lang="en-US"/>
          </a:p>
        </p:txBody>
      </p:sp>
      <p:sp>
        <p:nvSpPr>
          <p:cNvPr id="6" name="Title 1"/>
          <p:cNvSpPr>
            <a:spLocks noGrp="1"/>
          </p:cNvSpPr>
          <p:nvPr>
            <p:ph type="ctrTitle"/>
          </p:nvPr>
        </p:nvSpPr>
        <p:spPr>
          <a:xfrm>
            <a:off x="470877" y="5251450"/>
            <a:ext cx="8215923" cy="1470025"/>
          </a:xfrm>
          <a:solidFill>
            <a:schemeClr val="bg1">
              <a:alpha val="70000"/>
            </a:schemeClr>
          </a:solidFill>
        </p:spPr>
        <p:txBody>
          <a:bodyPr/>
          <a:lstStyle/>
          <a:p>
            <a:pPr eaLnBrk="1" hangingPunct="1"/>
            <a:r>
              <a:rPr lang="en-US" sz="7200" dirty="0" err="1" smtClean="0">
                <a:solidFill>
                  <a:srgbClr val="FF0000"/>
                </a:solidFill>
                <a:latin typeface="Calibri" charset="0"/>
              </a:rPr>
              <a:t>openflow.org</a:t>
            </a:r>
            <a:r>
              <a:rPr lang="en-US" sz="7200" dirty="0" smtClean="0">
                <a:solidFill>
                  <a:srgbClr val="FF0000"/>
                </a:solidFill>
                <a:latin typeface="Calibri" charset="0"/>
              </a:rPr>
              <a:t>/videos</a:t>
            </a:r>
            <a:endParaRPr lang="en-US" sz="7200" dirty="0">
              <a:solidFill>
                <a:srgbClr val="FF0000"/>
              </a:solidFill>
              <a:latin typeface="Calibri" charset="0"/>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7" name="Title 1"/>
          <p:cNvSpPr>
            <a:spLocks noGrp="1"/>
          </p:cNvSpPr>
          <p:nvPr>
            <p:ph type="ctrTitle"/>
          </p:nvPr>
        </p:nvSpPr>
        <p:spPr/>
        <p:txBody>
          <a:bodyPr/>
          <a:lstStyle/>
          <a:p>
            <a:pPr eaLnBrk="1" hangingPunct="1"/>
            <a:r>
              <a:rPr lang="en-US" sz="7200" dirty="0" smtClean="0">
                <a:latin typeface="Calibri" charset="0"/>
              </a:rPr>
              <a:t>Play Videos:</a:t>
            </a:r>
            <a:br>
              <a:rPr lang="en-US" sz="7200" dirty="0" smtClean="0">
                <a:latin typeface="Calibri" charset="0"/>
              </a:rPr>
            </a:br>
            <a:r>
              <a:rPr lang="en-US" sz="7200" dirty="0" smtClean="0">
                <a:latin typeface="Calibri" charset="0"/>
              </a:rPr>
              <a:t>Wireless Handover</a:t>
            </a:r>
            <a:br>
              <a:rPr lang="en-US" sz="7200" dirty="0" smtClean="0">
                <a:latin typeface="Calibri" charset="0"/>
              </a:rPr>
            </a:br>
            <a:r>
              <a:rPr lang="en-US" sz="7200" dirty="0" smtClean="0">
                <a:latin typeface="Calibri" charset="0"/>
              </a:rPr>
              <a:t>Load balancing</a:t>
            </a:r>
            <a:br>
              <a:rPr lang="en-US" sz="7200" dirty="0" smtClean="0">
                <a:latin typeface="Calibri" charset="0"/>
              </a:rPr>
            </a:br>
            <a:endParaRPr lang="en-US" sz="7200" dirty="0">
              <a:latin typeface="Calibri" charset="0"/>
            </a:endParaRPr>
          </a:p>
        </p:txBody>
      </p:sp>
      <p:sp>
        <p:nvSpPr>
          <p:cNvPr id="3" name="Slide Number Placeholder 2"/>
          <p:cNvSpPr>
            <a:spLocks noGrp="1"/>
          </p:cNvSpPr>
          <p:nvPr>
            <p:ph type="sldNum" sz="quarter" idx="12"/>
          </p:nvPr>
        </p:nvSpPr>
        <p:spPr/>
        <p:txBody>
          <a:bodyPr/>
          <a:lstStyle/>
          <a:p>
            <a:fld id="{EFE1403D-69EA-144D-B9C0-DACDB6504424}" type="slidenum">
              <a:rPr lang="en-US"/>
              <a:pPr/>
              <a:t>103</a:t>
            </a:fld>
            <a:endParaRPr lang="en-US"/>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Times are changing</a:t>
            </a:r>
            <a:endParaRPr lang="en-US" dirty="0"/>
          </a:p>
        </p:txBody>
      </p:sp>
      <p:sp>
        <p:nvSpPr>
          <p:cNvPr id="3" name="Content Placeholder 2"/>
          <p:cNvSpPr>
            <a:spLocks noGrp="1"/>
          </p:cNvSpPr>
          <p:nvPr>
            <p:ph idx="1"/>
          </p:nvPr>
        </p:nvSpPr>
        <p:spPr/>
        <p:txBody>
          <a:bodyPr/>
          <a:lstStyle/>
          <a:p>
            <a:r>
              <a:rPr lang="en-US" dirty="0" smtClean="0"/>
              <a:t>No longer “what can I now do that I couldn’t do before”</a:t>
            </a:r>
          </a:p>
          <a:p>
            <a:endParaRPr lang="en-US" dirty="0" smtClean="0"/>
          </a:p>
          <a:p>
            <a:r>
              <a:rPr lang="en-US" dirty="0" smtClean="0"/>
              <a:t>Clouds</a:t>
            </a:r>
          </a:p>
          <a:p>
            <a:r>
              <a:rPr lang="en-US" dirty="0" smtClean="0"/>
              <a:t>Cost efficiency</a:t>
            </a:r>
          </a:p>
          <a:p>
            <a:r>
              <a:rPr lang="en-US" dirty="0" smtClean="0"/>
              <a:t>Manageability</a:t>
            </a:r>
          </a:p>
          <a:p>
            <a:r>
              <a:rPr lang="en-US" dirty="0" smtClean="0"/>
              <a:t>Programmability</a:t>
            </a:r>
            <a:endParaRPr lang="en-US" dirty="0"/>
          </a:p>
        </p:txBody>
      </p:sp>
      <p:sp>
        <p:nvSpPr>
          <p:cNvPr id="4" name="Slide Number Placeholder 3"/>
          <p:cNvSpPr>
            <a:spLocks noGrp="1"/>
          </p:cNvSpPr>
          <p:nvPr>
            <p:ph type="sldNum" sz="quarter" idx="12"/>
          </p:nvPr>
        </p:nvSpPr>
        <p:spPr/>
        <p:txBody>
          <a:bodyPr/>
          <a:lstStyle/>
          <a:p>
            <a:fld id="{0FCE97B5-98C9-FA49-BC62-4794FE1F9AE6}" type="slidenum">
              <a:rPr lang="en-US" smtClean="0"/>
              <a:pPr/>
              <a:t>104</a:t>
            </a:fld>
            <a:endParaRPr lang="en-US"/>
          </a:p>
        </p:txBody>
      </p:sp>
    </p:spTree>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1225"/>
          </a:xfrm>
        </p:spPr>
        <p:txBody>
          <a:bodyPr/>
          <a:lstStyle/>
          <a:p>
            <a:r>
              <a:rPr lang="en-US" sz="4000" dirty="0" smtClean="0"/>
              <a:t>Where SDN make sense (and doesn’t)</a:t>
            </a:r>
            <a:endParaRPr lang="en-US" sz="4000" dirty="0"/>
          </a:p>
        </p:txBody>
      </p:sp>
      <p:sp>
        <p:nvSpPr>
          <p:cNvPr id="3" name="Content Placeholder 2"/>
          <p:cNvSpPr>
            <a:spLocks noGrp="1"/>
          </p:cNvSpPr>
          <p:nvPr>
            <p:ph idx="1"/>
          </p:nvPr>
        </p:nvSpPr>
        <p:spPr/>
        <p:txBody>
          <a:bodyPr/>
          <a:lstStyle/>
          <a:p>
            <a:pPr>
              <a:buNone/>
            </a:pPr>
            <a:r>
              <a:rPr lang="en-US" sz="2400" dirty="0" smtClean="0"/>
              <a:t>So the question really boils down to whether the algorithm needed to compute the </a:t>
            </a:r>
            <a:r>
              <a:rPr lang="en-US" sz="2400" dirty="0" err="1" smtClean="0"/>
              <a:t>datapath</a:t>
            </a:r>
            <a:r>
              <a:rPr lang="en-US" sz="2400" dirty="0" smtClean="0"/>
              <a:t> state is easily distributed ... if the state management algorithm has any of the following properties it probably isn’t, and is therefore a potential candidate for SDN.</a:t>
            </a:r>
          </a:p>
          <a:p>
            <a:r>
              <a:rPr lang="en-US" sz="2400" dirty="0" smtClean="0"/>
              <a:t>It is not amenable to being split up into many smaller pieces (as opposed to fewer, larger instances). The limiting property in these cases is often excessive communication overhead between the control nodes.</a:t>
            </a:r>
          </a:p>
          <a:p>
            <a:r>
              <a:rPr lang="en-US" sz="2400" dirty="0" smtClean="0"/>
              <a:t>It is not amenable to running on heterogeneous compute environments. For example those with varying processor speeds and available memory.</a:t>
            </a:r>
          </a:p>
          <a:p>
            <a:endParaRPr lang="en-US" sz="2400" dirty="0" smtClean="0"/>
          </a:p>
          <a:p>
            <a:endParaRPr lang="en-US" sz="2400" dirty="0"/>
          </a:p>
        </p:txBody>
      </p:sp>
      <p:sp>
        <p:nvSpPr>
          <p:cNvPr id="4" name="Slide Number Placeholder 3"/>
          <p:cNvSpPr>
            <a:spLocks noGrp="1"/>
          </p:cNvSpPr>
          <p:nvPr>
            <p:ph type="sldNum" sz="quarter" idx="12"/>
          </p:nvPr>
        </p:nvSpPr>
        <p:spPr/>
        <p:txBody>
          <a:bodyPr/>
          <a:lstStyle/>
          <a:p>
            <a:fld id="{0FCE97B5-98C9-FA49-BC62-4794FE1F9AE6}" type="slidenum">
              <a:rPr lang="en-US" smtClean="0"/>
              <a:pPr/>
              <a:t>105</a:t>
            </a:fld>
            <a:endParaRPr lang="en-US" dirty="0"/>
          </a:p>
        </p:txBody>
      </p:sp>
      <p:sp>
        <p:nvSpPr>
          <p:cNvPr id="5" name="Rectangle 4"/>
          <p:cNvSpPr/>
          <p:nvPr/>
        </p:nvSpPr>
        <p:spPr>
          <a:xfrm>
            <a:off x="879231" y="783883"/>
            <a:ext cx="7688384" cy="553998"/>
          </a:xfrm>
          <a:prstGeom prst="rect">
            <a:avLst/>
          </a:prstGeom>
        </p:spPr>
        <p:txBody>
          <a:bodyPr wrap="square">
            <a:spAutoFit/>
          </a:bodyPr>
          <a:lstStyle/>
          <a:p>
            <a:r>
              <a:rPr lang="en-US" sz="1500" dirty="0" smtClean="0"/>
              <a:t>[from Martin </a:t>
            </a:r>
            <a:r>
              <a:rPr lang="en-US" sz="1500" dirty="0" err="1" smtClean="0"/>
              <a:t>Casado’s</a:t>
            </a:r>
            <a:r>
              <a:rPr lang="en-US" sz="1500" dirty="0" smtClean="0"/>
              <a:t> blog: http://networkheresy.wordpress.com/2011/11/17/is-openflowsdn-good-at-forwarding/]</a:t>
            </a: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1225"/>
          </a:xfrm>
        </p:spPr>
        <p:txBody>
          <a:bodyPr/>
          <a:lstStyle/>
          <a:p>
            <a:r>
              <a:rPr lang="en-US" sz="4000" dirty="0" smtClean="0"/>
              <a:t>Where SDN make sense (and doesn’t)</a:t>
            </a:r>
            <a:endParaRPr lang="en-US" sz="4000" dirty="0"/>
          </a:p>
        </p:txBody>
      </p:sp>
      <p:sp>
        <p:nvSpPr>
          <p:cNvPr id="3" name="Content Placeholder 2"/>
          <p:cNvSpPr>
            <a:spLocks noGrp="1"/>
          </p:cNvSpPr>
          <p:nvPr>
            <p:ph idx="1"/>
          </p:nvPr>
        </p:nvSpPr>
        <p:spPr/>
        <p:txBody>
          <a:bodyPr/>
          <a:lstStyle/>
          <a:p>
            <a:r>
              <a:rPr lang="en-US" sz="2800" dirty="0" smtClean="0"/>
              <a:t> It is not amenable to relatively long </a:t>
            </a:r>
            <a:r>
              <a:rPr lang="en-US" sz="2800" dirty="0" err="1" smtClean="0"/>
              <a:t>RTT’s</a:t>
            </a:r>
            <a:r>
              <a:rPr lang="en-US" sz="2800" dirty="0" smtClean="0"/>
              <a:t> for communication between distributed instances. In the purely distributed case, the upper bound for communicating between any two nodes scales linearly with the longest loop free path.</a:t>
            </a:r>
          </a:p>
          <a:p>
            <a:r>
              <a:rPr lang="en-US" sz="2800" dirty="0" smtClean="0"/>
              <a:t>The algorithm requires sophisticated distributed coordination between instances (for example distributed locking or leader election)</a:t>
            </a:r>
            <a:endParaRPr lang="en-US" sz="2800" dirty="0"/>
          </a:p>
        </p:txBody>
      </p:sp>
      <p:sp>
        <p:nvSpPr>
          <p:cNvPr id="4" name="Slide Number Placeholder 3"/>
          <p:cNvSpPr>
            <a:spLocks noGrp="1"/>
          </p:cNvSpPr>
          <p:nvPr>
            <p:ph type="sldNum" sz="quarter" idx="12"/>
          </p:nvPr>
        </p:nvSpPr>
        <p:spPr/>
        <p:txBody>
          <a:bodyPr/>
          <a:lstStyle/>
          <a:p>
            <a:fld id="{0FCE97B5-98C9-FA49-BC62-4794FE1F9AE6}" type="slidenum">
              <a:rPr lang="en-US" smtClean="0"/>
              <a:pPr/>
              <a:t>106</a:t>
            </a:fld>
            <a:endParaRPr lang="en-US" dirty="0"/>
          </a:p>
        </p:txBody>
      </p:sp>
      <p:sp>
        <p:nvSpPr>
          <p:cNvPr id="5" name="Rectangle 4"/>
          <p:cNvSpPr/>
          <p:nvPr/>
        </p:nvSpPr>
        <p:spPr>
          <a:xfrm>
            <a:off x="879231" y="783883"/>
            <a:ext cx="7688384" cy="553998"/>
          </a:xfrm>
          <a:prstGeom prst="rect">
            <a:avLst/>
          </a:prstGeom>
        </p:spPr>
        <p:txBody>
          <a:bodyPr wrap="square">
            <a:spAutoFit/>
          </a:bodyPr>
          <a:lstStyle/>
          <a:p>
            <a:r>
              <a:rPr lang="en-US" sz="1500" dirty="0" smtClean="0"/>
              <a:t>[from Martin </a:t>
            </a:r>
            <a:r>
              <a:rPr lang="en-US" sz="1500" dirty="0" err="1" smtClean="0"/>
              <a:t>Casado’s</a:t>
            </a:r>
            <a:r>
              <a:rPr lang="en-US" sz="1500" dirty="0" smtClean="0"/>
              <a:t> blog: http://networkheresy.wordpress.com/2011/11/17/is-openflowsdn-good-at-forwarding/]</a:t>
            </a: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SDN stack</a:t>
            </a:r>
            <a:endParaRPr lang="en-US" dirty="0"/>
          </a:p>
        </p:txBody>
      </p:sp>
      <p:sp>
        <p:nvSpPr>
          <p:cNvPr id="3" name="Content Placeholder 2"/>
          <p:cNvSpPr>
            <a:spLocks noGrp="1"/>
          </p:cNvSpPr>
          <p:nvPr>
            <p:ph idx="1"/>
          </p:nvPr>
        </p:nvSpPr>
        <p:spPr/>
        <p:txBody>
          <a:bodyPr/>
          <a:lstStyle/>
          <a:p>
            <a:r>
              <a:rPr lang="en-US" dirty="0" smtClean="0"/>
              <a:t>Monitoring/Debugging Tools</a:t>
            </a:r>
          </a:p>
          <a:p>
            <a:r>
              <a:rPr lang="en-US" dirty="0" smtClean="0"/>
              <a:t>Applications</a:t>
            </a:r>
          </a:p>
          <a:p>
            <a:r>
              <a:rPr lang="en-US" dirty="0" smtClean="0"/>
              <a:t>Controllers</a:t>
            </a:r>
          </a:p>
          <a:p>
            <a:r>
              <a:rPr lang="en-US" dirty="0" smtClean="0"/>
              <a:t>Virtualization</a:t>
            </a:r>
          </a:p>
          <a:p>
            <a:r>
              <a:rPr lang="en-US" dirty="0" smtClean="0"/>
              <a:t>Switches</a:t>
            </a:r>
          </a:p>
          <a:p>
            <a:r>
              <a:rPr lang="en-US" dirty="0" smtClean="0"/>
              <a:t>Topology</a:t>
            </a:r>
          </a:p>
        </p:txBody>
      </p:sp>
      <p:sp>
        <p:nvSpPr>
          <p:cNvPr id="4" name="Slide Number Placeholder 3"/>
          <p:cNvSpPr>
            <a:spLocks noGrp="1"/>
          </p:cNvSpPr>
          <p:nvPr>
            <p:ph type="sldNum" sz="quarter" idx="12"/>
          </p:nvPr>
        </p:nvSpPr>
        <p:spPr/>
        <p:txBody>
          <a:bodyPr/>
          <a:lstStyle/>
          <a:p>
            <a:fld id="{0FCE97B5-98C9-FA49-BC62-4794FE1F9AE6}" type="slidenum">
              <a:rPr lang="en-US" smtClean="0"/>
              <a:pPr/>
              <a:t>107</a:t>
            </a:fld>
            <a:endParaRPr lang="en-US"/>
          </a:p>
        </p:txBody>
      </p:sp>
    </p:spTree>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 Next:</a:t>
            </a:r>
            <a:endParaRPr lang="en-US" dirty="0"/>
          </a:p>
        </p:txBody>
      </p:sp>
      <p:sp>
        <p:nvSpPr>
          <p:cNvPr id="3" name="Content Placeholder 2"/>
          <p:cNvSpPr>
            <a:spLocks noGrp="1"/>
          </p:cNvSpPr>
          <p:nvPr>
            <p:ph idx="1"/>
          </p:nvPr>
        </p:nvSpPr>
        <p:spPr/>
        <p:txBody>
          <a:bodyPr/>
          <a:lstStyle/>
          <a:p>
            <a:pPr>
              <a:buNone/>
            </a:pPr>
            <a:r>
              <a:rPr lang="en-US" dirty="0" smtClean="0"/>
              <a:t>1:00 - 3:00pm  Controllers: </a:t>
            </a:r>
          </a:p>
          <a:p>
            <a:r>
              <a:rPr lang="en-US" dirty="0" smtClean="0"/>
              <a:t>NOX/POX (Murphy)</a:t>
            </a:r>
          </a:p>
          <a:p>
            <a:r>
              <a:rPr lang="en-US" dirty="0" err="1" smtClean="0"/>
              <a:t>Trema</a:t>
            </a:r>
            <a:r>
              <a:rPr lang="en-US" dirty="0" smtClean="0"/>
              <a:t> (Hideyuki)</a:t>
            </a:r>
          </a:p>
          <a:p>
            <a:r>
              <a:rPr lang="en-US" dirty="0" smtClean="0"/>
              <a:t>Beacon (David)</a:t>
            </a:r>
          </a:p>
          <a:p>
            <a:r>
              <a:rPr lang="en-US" dirty="0" smtClean="0"/>
              <a:t>Floodlight (Rob)</a:t>
            </a:r>
          </a:p>
          <a:p>
            <a:r>
              <a:rPr lang="en-US" dirty="0" err="1" smtClean="0"/>
              <a:t>RouteFlow</a:t>
            </a:r>
            <a:r>
              <a:rPr lang="en-US" dirty="0" smtClean="0"/>
              <a:t> (video)</a:t>
            </a:r>
          </a:p>
          <a:p>
            <a:r>
              <a:rPr lang="en-US" dirty="0" smtClean="0"/>
              <a:t>+ more Q&amp;A</a:t>
            </a:r>
            <a:endParaRPr lang="en-US" dirty="0"/>
          </a:p>
        </p:txBody>
      </p:sp>
      <p:sp>
        <p:nvSpPr>
          <p:cNvPr id="4" name="Slide Number Placeholder 3"/>
          <p:cNvSpPr>
            <a:spLocks noGrp="1"/>
          </p:cNvSpPr>
          <p:nvPr>
            <p:ph type="sldNum" sz="quarter" idx="12"/>
          </p:nvPr>
        </p:nvSpPr>
        <p:spPr/>
        <p:txBody>
          <a:bodyPr/>
          <a:lstStyle/>
          <a:p>
            <a:fld id="{0FCE97B5-98C9-FA49-BC62-4794FE1F9AE6}" type="slidenum">
              <a:rPr lang="en-US" smtClean="0"/>
              <a:pPr/>
              <a:t>108</a:t>
            </a:fld>
            <a:endParaRPr lang="en-US"/>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457200" y="249238"/>
            <a:ext cx="8229600" cy="5876925"/>
          </a:xfrm>
        </p:spPr>
        <p:txBody>
          <a:bodyPr anchor="ctr"/>
          <a:lstStyle/>
          <a:p>
            <a:pPr algn="ctr">
              <a:buNone/>
            </a:pPr>
            <a:r>
              <a:rPr lang="en-US" sz="13000" dirty="0" smtClean="0"/>
              <a:t>Q &amp; A</a:t>
            </a:r>
            <a:endParaRPr lang="en-US" sz="13000" dirty="0"/>
          </a:p>
        </p:txBody>
      </p:sp>
      <p:sp>
        <p:nvSpPr>
          <p:cNvPr id="4" name="Slide Number Placeholder 3"/>
          <p:cNvSpPr>
            <a:spLocks noGrp="1"/>
          </p:cNvSpPr>
          <p:nvPr>
            <p:ph type="sldNum" sz="quarter" idx="12"/>
          </p:nvPr>
        </p:nvSpPr>
        <p:spPr/>
        <p:txBody>
          <a:bodyPr/>
          <a:lstStyle/>
          <a:p>
            <a:fld id="{0FCE97B5-98C9-FA49-BC62-4794FE1F9AE6}" type="slidenum">
              <a:rPr lang="en-US" smtClean="0"/>
              <a:pPr/>
              <a:t>109</a:t>
            </a:fld>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7" name="Title 1"/>
          <p:cNvSpPr>
            <a:spLocks noGrp="1"/>
          </p:cNvSpPr>
          <p:nvPr>
            <p:ph type="ctrTitle"/>
          </p:nvPr>
        </p:nvSpPr>
        <p:spPr/>
        <p:txBody>
          <a:bodyPr/>
          <a:lstStyle/>
          <a:p>
            <a:pPr eaLnBrk="1" hangingPunct="1"/>
            <a:r>
              <a:rPr lang="en-US" sz="7200" dirty="0" smtClean="0">
                <a:latin typeface="Calibri" charset="0"/>
              </a:rPr>
              <a:t>Overall Goal:</a:t>
            </a:r>
            <a:br>
              <a:rPr lang="en-US" sz="7200" dirty="0" smtClean="0">
                <a:latin typeface="Calibri" charset="0"/>
              </a:rPr>
            </a:br>
            <a:r>
              <a:rPr lang="en-US" sz="7200" dirty="0" smtClean="0">
                <a:latin typeface="Calibri" charset="0"/>
              </a:rPr>
              <a:t/>
            </a:r>
            <a:br>
              <a:rPr lang="en-US" sz="7200" dirty="0" smtClean="0">
                <a:latin typeface="Calibri" charset="0"/>
              </a:rPr>
            </a:br>
            <a:r>
              <a:rPr lang="en-US" sz="7200" dirty="0" smtClean="0">
                <a:latin typeface="Calibri" charset="0"/>
              </a:rPr>
              <a:t>think critically</a:t>
            </a:r>
            <a:br>
              <a:rPr lang="en-US" sz="7200" dirty="0" smtClean="0">
                <a:latin typeface="Calibri" charset="0"/>
              </a:rPr>
            </a:br>
            <a:r>
              <a:rPr lang="en-US" sz="7200" dirty="0" smtClean="0">
                <a:latin typeface="Calibri" charset="0"/>
              </a:rPr>
              <a:t>about SDN</a:t>
            </a:r>
            <a:endParaRPr lang="en-US" sz="7200" dirty="0">
              <a:latin typeface="Calibri" charset="0"/>
            </a:endParaRPr>
          </a:p>
        </p:txBody>
      </p:sp>
      <p:sp>
        <p:nvSpPr>
          <p:cNvPr id="3" name="Slide Number Placeholder 2"/>
          <p:cNvSpPr>
            <a:spLocks noGrp="1"/>
          </p:cNvSpPr>
          <p:nvPr>
            <p:ph type="sldNum" sz="quarter" idx="12"/>
          </p:nvPr>
        </p:nvSpPr>
        <p:spPr/>
        <p:txBody>
          <a:bodyPr/>
          <a:lstStyle/>
          <a:p>
            <a:fld id="{EFE1403D-69EA-144D-B9C0-DACDB6504424}" type="slidenum">
              <a:rPr lang="en-US"/>
              <a:pPr/>
              <a:t>11</a:t>
            </a:fld>
            <a:endParaRPr lang="en-US"/>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pPr eaLnBrk="1" hangingPunct="1"/>
            <a:r>
              <a:rPr lang="en-US" dirty="0" smtClean="0">
                <a:latin typeface="Calibri" charset="0"/>
              </a:rPr>
              <a:t>Getting </a:t>
            </a:r>
            <a:r>
              <a:rPr lang="en-US" dirty="0">
                <a:latin typeface="Calibri" charset="0"/>
              </a:rPr>
              <a:t>Started</a:t>
            </a:r>
          </a:p>
        </p:txBody>
      </p:sp>
      <p:sp>
        <p:nvSpPr>
          <p:cNvPr id="17410" name="Content Placeholder 2"/>
          <p:cNvSpPr>
            <a:spLocks noGrp="1"/>
          </p:cNvSpPr>
          <p:nvPr>
            <p:ph idx="1"/>
          </p:nvPr>
        </p:nvSpPr>
        <p:spPr/>
        <p:txBody>
          <a:bodyPr/>
          <a:lstStyle/>
          <a:p>
            <a:pPr eaLnBrk="1" hangingPunct="1">
              <a:lnSpc>
                <a:spcPct val="80000"/>
              </a:lnSpc>
            </a:pPr>
            <a:r>
              <a:rPr lang="en-US" sz="2200" dirty="0" smtClean="0"/>
              <a:t>(1) Copy </a:t>
            </a:r>
            <a:r>
              <a:rPr lang="en-US" sz="2200" dirty="0"/>
              <a:t>to your hard disk from</a:t>
            </a:r>
            <a:r>
              <a:rPr lang="en-US" sz="2200" dirty="0" smtClean="0"/>
              <a:t> a USB Key or DVD:</a:t>
            </a:r>
          </a:p>
          <a:p>
            <a:pPr lvl="1" eaLnBrk="1" hangingPunct="1">
              <a:lnSpc>
                <a:spcPct val="80000"/>
              </a:lnSpc>
            </a:pPr>
            <a:r>
              <a:rPr lang="en-US" sz="2000" dirty="0" smtClean="0"/>
              <a:t>Copy needed files (</a:t>
            </a:r>
            <a:r>
              <a:rPr lang="en-US" sz="2000" dirty="0" err="1" smtClean="0"/>
              <a:t>VirtualBox</a:t>
            </a:r>
            <a:r>
              <a:rPr lang="en-US" sz="2000" dirty="0" smtClean="0"/>
              <a:t>, terminal, possibly an X server) for </a:t>
            </a:r>
            <a:r>
              <a:rPr lang="en-US" sz="2000" dirty="0"/>
              <a:t>your platform (Win/Mac/Linux</a:t>
            </a:r>
            <a:r>
              <a:rPr lang="en-US" sz="2000" dirty="0" smtClean="0"/>
              <a:t>)</a:t>
            </a:r>
          </a:p>
          <a:p>
            <a:pPr lvl="1" eaLnBrk="1" hangingPunct="1">
              <a:lnSpc>
                <a:spcPct val="80000"/>
              </a:lnSpc>
            </a:pPr>
            <a:r>
              <a:rPr lang="en-US" sz="2000" dirty="0" smtClean="0"/>
              <a:t>Copy Java 6 and Eclipse for your platform, if you want to use Java</a:t>
            </a:r>
          </a:p>
          <a:p>
            <a:pPr lvl="1" eaLnBrk="1" hangingPunct="1">
              <a:lnSpc>
                <a:spcPct val="80000"/>
              </a:lnSpc>
            </a:pPr>
            <a:r>
              <a:rPr lang="en-US" sz="2000" b="1" dirty="0" smtClean="0"/>
              <a:t>Copy VM image: OpenFlowTutorial-101311.zip</a:t>
            </a:r>
          </a:p>
          <a:p>
            <a:pPr lvl="1" eaLnBrk="1" hangingPunct="1">
              <a:lnSpc>
                <a:spcPct val="80000"/>
              </a:lnSpc>
            </a:pPr>
            <a:r>
              <a:rPr lang="en-US" sz="2000" dirty="0" smtClean="0"/>
              <a:t>Pass on the DVD or USB key to someone else!</a:t>
            </a:r>
          </a:p>
          <a:p>
            <a:pPr lvl="1" eaLnBrk="1" hangingPunct="1">
              <a:lnSpc>
                <a:spcPct val="80000"/>
              </a:lnSpc>
            </a:pPr>
            <a:endParaRPr lang="en-US" sz="2000" dirty="0" smtClean="0"/>
          </a:p>
          <a:p>
            <a:pPr eaLnBrk="1" hangingPunct="1">
              <a:lnSpc>
                <a:spcPct val="80000"/>
              </a:lnSpc>
            </a:pPr>
            <a:r>
              <a:rPr lang="en-US" sz="2200" dirty="0" smtClean="0">
                <a:solidFill>
                  <a:srgbClr val="0000FF"/>
                </a:solidFill>
              </a:rPr>
              <a:t>(2) Unzip </a:t>
            </a:r>
            <a:r>
              <a:rPr lang="en-US" sz="2200" dirty="0">
                <a:solidFill>
                  <a:srgbClr val="0000FF"/>
                </a:solidFill>
              </a:rPr>
              <a:t>OpenFlowTutorial</a:t>
            </a:r>
            <a:r>
              <a:rPr lang="en-US" sz="2200" dirty="0" smtClean="0">
                <a:solidFill>
                  <a:srgbClr val="0000FF"/>
                </a:solidFill>
              </a:rPr>
              <a:t>-101311.</a:t>
            </a:r>
            <a:r>
              <a:rPr lang="en-US" sz="2200" dirty="0">
                <a:solidFill>
                  <a:srgbClr val="0000FF"/>
                </a:solidFill>
              </a:rPr>
              <a:t>zip</a:t>
            </a:r>
            <a:endParaRPr lang="en-US" sz="2200" dirty="0" smtClean="0">
              <a:solidFill>
                <a:srgbClr val="0000FF"/>
              </a:solidFill>
            </a:endParaRPr>
          </a:p>
          <a:p>
            <a:pPr lvl="1" eaLnBrk="1" hangingPunct="1">
              <a:lnSpc>
                <a:spcPct val="80000"/>
              </a:lnSpc>
              <a:buNone/>
            </a:pPr>
            <a:endParaRPr lang="en-US" sz="2000" dirty="0" smtClean="0">
              <a:solidFill>
                <a:srgbClr val="000000"/>
              </a:solidFill>
            </a:endParaRPr>
          </a:p>
          <a:p>
            <a:pPr eaLnBrk="1" hangingPunct="1">
              <a:lnSpc>
                <a:spcPct val="80000"/>
              </a:lnSpc>
            </a:pPr>
            <a:r>
              <a:rPr lang="en-US" sz="2400" dirty="0" smtClean="0">
                <a:solidFill>
                  <a:srgbClr val="0000FF"/>
                </a:solidFill>
              </a:rPr>
              <a:t>(3) Point browser to instructions:</a:t>
            </a:r>
          </a:p>
          <a:p>
            <a:pPr lvl="1" eaLnBrk="1" hangingPunct="1">
              <a:lnSpc>
                <a:spcPct val="80000"/>
              </a:lnSpc>
            </a:pPr>
            <a:r>
              <a:rPr lang="en-US" sz="2000" dirty="0" smtClean="0">
                <a:solidFill>
                  <a:srgbClr val="000000"/>
                </a:solidFill>
              </a:rPr>
              <a:t>http://</a:t>
            </a:r>
            <a:r>
              <a:rPr lang="en-US" sz="2000" dirty="0" err="1" smtClean="0">
                <a:solidFill>
                  <a:srgbClr val="000000"/>
                </a:solidFill>
              </a:rPr>
              <a:t>www.openflow.org/wk/index.php/OpenFlow_Tutorial</a:t>
            </a:r>
            <a:r>
              <a:rPr lang="en-US" sz="2000" dirty="0" smtClean="0">
                <a:solidFill>
                  <a:srgbClr val="000000"/>
                </a:solidFill>
              </a:rPr>
              <a:t/>
            </a:r>
            <a:br>
              <a:rPr lang="en-US" sz="2000" dirty="0" smtClean="0">
                <a:solidFill>
                  <a:srgbClr val="000000"/>
                </a:solidFill>
              </a:rPr>
            </a:br>
            <a:r>
              <a:rPr lang="en-US" sz="2000" dirty="0" smtClean="0">
                <a:solidFill>
                  <a:srgbClr val="000000"/>
                </a:solidFill>
              </a:rPr>
              <a:t>(note the underscore)</a:t>
            </a:r>
          </a:p>
          <a:p>
            <a:pPr lvl="1" eaLnBrk="1" hangingPunct="1">
              <a:lnSpc>
                <a:spcPct val="80000"/>
              </a:lnSpc>
              <a:buFont typeface="Arial" charset="0"/>
              <a:buChar char="•"/>
            </a:pPr>
            <a:endParaRPr lang="en-US" sz="2000" dirty="0" smtClean="0">
              <a:solidFill>
                <a:srgbClr val="898989"/>
              </a:solidFill>
            </a:endParaRPr>
          </a:p>
          <a:p>
            <a:pPr eaLnBrk="1" hangingPunct="1">
              <a:lnSpc>
                <a:spcPct val="80000"/>
              </a:lnSpc>
            </a:pPr>
            <a:r>
              <a:rPr lang="en-US" dirty="0" smtClean="0">
                <a:solidFill>
                  <a:srgbClr val="000000"/>
                </a:solidFill>
              </a:rPr>
              <a:t>You should NOT need to download any large files – spare the </a:t>
            </a:r>
            <a:r>
              <a:rPr lang="en-US" dirty="0" err="1" smtClean="0">
                <a:solidFill>
                  <a:srgbClr val="000000"/>
                </a:solidFill>
              </a:rPr>
              <a:t>WiFi</a:t>
            </a:r>
            <a:r>
              <a:rPr lang="en-US" dirty="0" smtClean="0">
                <a:solidFill>
                  <a:srgbClr val="000000"/>
                </a:solidFill>
              </a:rPr>
              <a:t>!</a:t>
            </a:r>
          </a:p>
          <a:p>
            <a:pPr eaLnBrk="1" hangingPunct="1">
              <a:lnSpc>
                <a:spcPct val="80000"/>
              </a:lnSpc>
            </a:pPr>
            <a:endParaRPr lang="en-US" dirty="0" smtClean="0">
              <a:solidFill>
                <a:srgbClr val="898989"/>
              </a:solidFill>
            </a:endParaRPr>
          </a:p>
          <a:p>
            <a:pPr eaLnBrk="1" hangingPunct="1">
              <a:lnSpc>
                <a:spcPct val="80000"/>
              </a:lnSpc>
              <a:buNone/>
            </a:pPr>
            <a:endParaRPr lang="en-US" sz="2400" dirty="0" smtClean="0">
              <a:solidFill>
                <a:srgbClr val="898989"/>
              </a:solidFill>
            </a:endParaRPr>
          </a:p>
        </p:txBody>
      </p:sp>
      <p:sp>
        <p:nvSpPr>
          <p:cNvPr id="5" name="Slide Number Placeholder 4"/>
          <p:cNvSpPr>
            <a:spLocks noGrp="1"/>
          </p:cNvSpPr>
          <p:nvPr>
            <p:ph type="sldNum" sz="quarter" idx="12"/>
          </p:nvPr>
        </p:nvSpPr>
        <p:spPr/>
        <p:txBody>
          <a:bodyPr/>
          <a:lstStyle/>
          <a:p>
            <a:fld id="{93401A60-AFCB-D54B-9D5F-D90FEA37A3C6}" type="slidenum">
              <a:rPr lang="en-US"/>
              <a:pPr/>
              <a:t>110</a:t>
            </a:fld>
            <a:endParaRPr lang="en-US" dirty="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a:t>
            </a:r>
            <a:endParaRPr lang="en-US" dirty="0"/>
          </a:p>
        </p:txBody>
      </p:sp>
      <p:sp>
        <p:nvSpPr>
          <p:cNvPr id="3" name="Content Placeholder 2"/>
          <p:cNvSpPr>
            <a:spLocks noGrp="1"/>
          </p:cNvSpPr>
          <p:nvPr>
            <p:ph idx="1"/>
          </p:nvPr>
        </p:nvSpPr>
        <p:spPr/>
        <p:txBody>
          <a:bodyPr/>
          <a:lstStyle/>
          <a:p>
            <a:r>
              <a:rPr lang="en-US" dirty="0" smtClean="0"/>
              <a:t>Come back at </a:t>
            </a:r>
            <a:r>
              <a:rPr lang="en-US" b="1" dirty="0" smtClean="0"/>
              <a:t>1:00 </a:t>
            </a:r>
            <a:r>
              <a:rPr lang="en-US" dirty="0" smtClean="0"/>
              <a:t>for Controllers</a:t>
            </a:r>
          </a:p>
        </p:txBody>
      </p:sp>
      <p:sp>
        <p:nvSpPr>
          <p:cNvPr id="4" name="Slide Number Placeholder 3"/>
          <p:cNvSpPr>
            <a:spLocks noGrp="1"/>
          </p:cNvSpPr>
          <p:nvPr>
            <p:ph type="sldNum" sz="quarter" idx="12"/>
          </p:nvPr>
        </p:nvSpPr>
        <p:spPr/>
        <p:txBody>
          <a:bodyPr/>
          <a:lstStyle/>
          <a:p>
            <a:fld id="{0FCE97B5-98C9-FA49-BC62-4794FE1F9AE6}" type="slidenum">
              <a:rPr lang="en-US" smtClean="0"/>
              <a:pPr/>
              <a:t>111</a:t>
            </a:fld>
            <a:endParaRPr lang="en-US"/>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457200" y="249238"/>
            <a:ext cx="8229600" cy="5876925"/>
          </a:xfrm>
        </p:spPr>
        <p:txBody>
          <a:bodyPr anchor="ctr"/>
          <a:lstStyle/>
          <a:p>
            <a:pPr algn="ctr">
              <a:buNone/>
            </a:pPr>
            <a:r>
              <a:rPr lang="en-US" sz="13000" dirty="0" smtClean="0"/>
              <a:t>Controllers</a:t>
            </a:r>
            <a:endParaRPr lang="en-US" sz="13000" dirty="0"/>
          </a:p>
        </p:txBody>
      </p:sp>
      <p:sp>
        <p:nvSpPr>
          <p:cNvPr id="4" name="Slide Number Placeholder 3"/>
          <p:cNvSpPr>
            <a:spLocks noGrp="1"/>
          </p:cNvSpPr>
          <p:nvPr>
            <p:ph type="sldNum" sz="quarter" idx="12"/>
          </p:nvPr>
        </p:nvSpPr>
        <p:spPr/>
        <p:txBody>
          <a:bodyPr/>
          <a:lstStyle/>
          <a:p>
            <a:fld id="{0FCE97B5-98C9-FA49-BC62-4794FE1F9AE6}" type="slidenum">
              <a:rPr lang="en-US" smtClean="0"/>
              <a:pPr/>
              <a:t>112</a:t>
            </a:fld>
            <a:endParaRPr lang="en-US"/>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7" name="Title 1"/>
          <p:cNvSpPr>
            <a:spLocks noGrp="1"/>
          </p:cNvSpPr>
          <p:nvPr>
            <p:ph type="ctrTitle"/>
          </p:nvPr>
        </p:nvSpPr>
        <p:spPr>
          <a:xfrm>
            <a:off x="685800" y="2715846"/>
            <a:ext cx="7772400" cy="1470025"/>
          </a:xfrm>
        </p:spPr>
        <p:txBody>
          <a:bodyPr/>
          <a:lstStyle/>
          <a:p>
            <a:pPr eaLnBrk="1" hangingPunct="1"/>
            <a:r>
              <a:rPr lang="en-US" dirty="0" smtClean="0">
                <a:latin typeface="Calibri" charset="0"/>
              </a:rPr>
              <a:t>POX:</a:t>
            </a:r>
            <a:br>
              <a:rPr lang="en-US" dirty="0" smtClean="0">
                <a:latin typeface="Calibri" charset="0"/>
              </a:rPr>
            </a:br>
            <a:r>
              <a:rPr lang="en-US" dirty="0" smtClean="0">
                <a:latin typeface="Calibri" charset="0"/>
              </a:rPr>
              <a:t>	Murphy McCauley</a:t>
            </a:r>
            <a:br>
              <a:rPr lang="en-US" dirty="0" smtClean="0">
                <a:latin typeface="Calibri" charset="0"/>
              </a:rPr>
            </a:br>
            <a:r>
              <a:rPr lang="en-US" dirty="0" smtClean="0">
                <a:latin typeface="Calibri" charset="0"/>
              </a:rPr>
              <a:t>Beacon:</a:t>
            </a:r>
            <a:br>
              <a:rPr lang="en-US" dirty="0" smtClean="0">
                <a:latin typeface="Calibri" charset="0"/>
              </a:rPr>
            </a:br>
            <a:r>
              <a:rPr lang="en-US" dirty="0" smtClean="0">
                <a:latin typeface="Calibri" charset="0"/>
              </a:rPr>
              <a:t>	David Erickson</a:t>
            </a:r>
            <a:br>
              <a:rPr lang="en-US" dirty="0" smtClean="0">
                <a:latin typeface="Calibri" charset="0"/>
              </a:rPr>
            </a:br>
            <a:r>
              <a:rPr lang="en-US" dirty="0" err="1" smtClean="0">
                <a:latin typeface="Calibri" charset="0"/>
              </a:rPr>
              <a:t>Trema</a:t>
            </a:r>
            <a:r>
              <a:rPr lang="en-US" dirty="0" smtClean="0">
                <a:latin typeface="Calibri" charset="0"/>
              </a:rPr>
              <a:t>:</a:t>
            </a:r>
            <a:br>
              <a:rPr lang="en-US" dirty="0" smtClean="0">
                <a:latin typeface="Calibri" charset="0"/>
              </a:rPr>
            </a:br>
            <a:r>
              <a:rPr lang="en-US" dirty="0" smtClean="0">
                <a:latin typeface="Calibri" charset="0"/>
              </a:rPr>
              <a:t>	Hideyuki </a:t>
            </a:r>
            <a:r>
              <a:rPr lang="en-US" dirty="0" err="1" smtClean="0">
                <a:latin typeface="Calibri" charset="0"/>
              </a:rPr>
              <a:t>Shimonishi</a:t>
            </a:r>
            <a:r>
              <a:rPr lang="en-US" dirty="0" smtClean="0">
                <a:latin typeface="Calibri" charset="0"/>
              </a:rPr>
              <a:t/>
            </a:r>
            <a:br>
              <a:rPr lang="en-US" dirty="0" smtClean="0">
                <a:latin typeface="Calibri" charset="0"/>
              </a:rPr>
            </a:br>
            <a:r>
              <a:rPr lang="en-US" dirty="0" smtClean="0">
                <a:latin typeface="Calibri" charset="0"/>
              </a:rPr>
              <a:t>Floodlight: </a:t>
            </a:r>
            <a:br>
              <a:rPr lang="en-US" dirty="0" smtClean="0">
                <a:latin typeface="Calibri" charset="0"/>
              </a:rPr>
            </a:br>
            <a:r>
              <a:rPr lang="en-US" dirty="0" smtClean="0">
                <a:latin typeface="Calibri" charset="0"/>
              </a:rPr>
              <a:t>	Rob Sherwood</a:t>
            </a:r>
            <a:br>
              <a:rPr lang="en-US" dirty="0" smtClean="0">
                <a:latin typeface="Calibri" charset="0"/>
              </a:rPr>
            </a:br>
            <a:endParaRPr lang="en-US" dirty="0">
              <a:latin typeface="Calibri" charset="0"/>
            </a:endParaRPr>
          </a:p>
        </p:txBody>
      </p:sp>
      <p:sp>
        <p:nvSpPr>
          <p:cNvPr id="3" name="Slide Number Placeholder 2"/>
          <p:cNvSpPr>
            <a:spLocks noGrp="1"/>
          </p:cNvSpPr>
          <p:nvPr>
            <p:ph type="sldNum" sz="quarter" idx="12"/>
          </p:nvPr>
        </p:nvSpPr>
        <p:spPr/>
        <p:txBody>
          <a:bodyPr/>
          <a:lstStyle/>
          <a:p>
            <a:fld id="{EFE1403D-69EA-144D-B9C0-DACDB6504424}" type="slidenum">
              <a:rPr lang="en-US"/>
              <a:pPr/>
              <a:t>113</a:t>
            </a:fld>
            <a:endParaRPr lang="en-US"/>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457200" y="249238"/>
            <a:ext cx="8229600" cy="5876925"/>
          </a:xfrm>
        </p:spPr>
        <p:txBody>
          <a:bodyPr anchor="ctr"/>
          <a:lstStyle/>
          <a:p>
            <a:pPr algn="ctr">
              <a:buNone/>
            </a:pPr>
            <a:r>
              <a:rPr lang="en-US" sz="13000" dirty="0" smtClean="0"/>
              <a:t>VM Setup/Overview</a:t>
            </a:r>
            <a:endParaRPr lang="en-US" sz="13000" dirty="0"/>
          </a:p>
        </p:txBody>
      </p:sp>
      <p:sp>
        <p:nvSpPr>
          <p:cNvPr id="4" name="Slide Number Placeholder 3"/>
          <p:cNvSpPr>
            <a:spLocks noGrp="1"/>
          </p:cNvSpPr>
          <p:nvPr>
            <p:ph type="sldNum" sz="quarter" idx="12"/>
          </p:nvPr>
        </p:nvSpPr>
        <p:spPr/>
        <p:txBody>
          <a:bodyPr/>
          <a:lstStyle/>
          <a:p>
            <a:fld id="{0FCE97B5-98C9-FA49-BC62-4794FE1F9AE6}" type="slidenum">
              <a:rPr lang="en-US" smtClean="0"/>
              <a:pPr/>
              <a:t>114</a:t>
            </a:fld>
            <a:endParaRPr lang="en-US"/>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7" name="Title 1"/>
          <p:cNvSpPr>
            <a:spLocks noGrp="1"/>
          </p:cNvSpPr>
          <p:nvPr>
            <p:ph type="ctrTitle"/>
          </p:nvPr>
        </p:nvSpPr>
        <p:spPr/>
        <p:txBody>
          <a:bodyPr/>
          <a:lstStyle/>
          <a:p>
            <a:pPr eaLnBrk="1" hangingPunct="1"/>
            <a:r>
              <a:rPr lang="en-US" sz="7200" dirty="0" smtClean="0">
                <a:latin typeface="Calibri" charset="0"/>
              </a:rPr>
              <a:t>[Hands-on Tutorial]</a:t>
            </a:r>
            <a:br>
              <a:rPr lang="en-US" sz="7200" dirty="0" smtClean="0">
                <a:latin typeface="Calibri" charset="0"/>
              </a:rPr>
            </a:br>
            <a:r>
              <a:rPr lang="en-US" sz="7200" dirty="0" smtClean="0">
                <a:latin typeface="Calibri" charset="0"/>
              </a:rPr>
              <a:t>Overview</a:t>
            </a:r>
            <a:endParaRPr lang="en-US" sz="7200" dirty="0">
              <a:latin typeface="Calibri" charset="0"/>
            </a:endParaRPr>
          </a:p>
        </p:txBody>
      </p:sp>
      <p:sp>
        <p:nvSpPr>
          <p:cNvPr id="3" name="Slide Number Placeholder 2"/>
          <p:cNvSpPr>
            <a:spLocks noGrp="1"/>
          </p:cNvSpPr>
          <p:nvPr>
            <p:ph type="sldNum" sz="quarter" idx="12"/>
          </p:nvPr>
        </p:nvSpPr>
        <p:spPr/>
        <p:txBody>
          <a:bodyPr/>
          <a:lstStyle/>
          <a:p>
            <a:fld id="{EFE1403D-69EA-144D-B9C0-DACDB6504424}" type="slidenum">
              <a:rPr lang="en-US"/>
              <a:pPr/>
              <a:t>115</a:t>
            </a:fld>
            <a:endParaRPr lang="en-US"/>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TutorialFlow</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0FCE97B5-98C9-FA49-BC62-4794FE1F9AE6}" type="slidenum">
              <a:rPr lang="en-US" smtClean="0"/>
              <a:pPr/>
              <a:t>116</a:t>
            </a:fld>
            <a:endParaRPr lang="en-US"/>
          </a:p>
        </p:txBody>
      </p:sp>
      <p:pic>
        <p:nvPicPr>
          <p:cNvPr id="5" name="Picture 4"/>
          <p:cNvPicPr>
            <a:picLocks noChangeAspect="1"/>
          </p:cNvPicPr>
          <p:nvPr/>
        </p:nvPicPr>
        <p:blipFill>
          <a:blip r:embed="rId2"/>
          <a:stretch>
            <a:fillRect/>
          </a:stretch>
        </p:blipFill>
        <p:spPr>
          <a:xfrm>
            <a:off x="158973" y="1729154"/>
            <a:ext cx="8769826" cy="3661995"/>
          </a:xfrm>
          <a:prstGeom prst="rect">
            <a:avLst/>
          </a:prstGeom>
        </p:spPr>
      </p:pic>
      <p:sp>
        <p:nvSpPr>
          <p:cNvPr id="6" name="Rectangle 5"/>
          <p:cNvSpPr/>
          <p:nvPr/>
        </p:nvSpPr>
        <p:spPr>
          <a:xfrm>
            <a:off x="5949461" y="2999155"/>
            <a:ext cx="1406769" cy="1064847"/>
          </a:xfrm>
          <a:prstGeom prst="rect">
            <a:avLst/>
          </a:prstGeom>
          <a:solidFill>
            <a:schemeClr val="tx1">
              <a:alpha val="7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6801" name="Title 1"/>
          <p:cNvSpPr>
            <a:spLocks noGrp="1"/>
          </p:cNvSpPr>
          <p:nvPr>
            <p:ph type="title"/>
          </p:nvPr>
        </p:nvSpPr>
        <p:spPr/>
        <p:txBody>
          <a:bodyPr/>
          <a:lstStyle/>
          <a:p>
            <a:pPr eaLnBrk="1" hangingPunct="1"/>
            <a:r>
              <a:rPr lang="en-US">
                <a:latin typeface="Calibri" charset="0"/>
              </a:rPr>
              <a:t>Stuff you’ll use</a:t>
            </a:r>
          </a:p>
        </p:txBody>
      </p:sp>
      <p:sp>
        <p:nvSpPr>
          <p:cNvPr id="3" name="Content Placeholder 2"/>
          <p:cNvSpPr>
            <a:spLocks noGrp="1"/>
          </p:cNvSpPr>
          <p:nvPr>
            <p:ph idx="1"/>
          </p:nvPr>
        </p:nvSpPr>
        <p:spPr/>
        <p:txBody>
          <a:bodyPr>
            <a:normAutofit/>
          </a:bodyPr>
          <a:lstStyle/>
          <a:p>
            <a:pPr eaLnBrk="1" hangingPunct="1">
              <a:lnSpc>
                <a:spcPct val="70000"/>
              </a:lnSpc>
            </a:pPr>
            <a:r>
              <a:rPr lang="en-US" sz="3000" dirty="0" smtClean="0"/>
              <a:t>Ref </a:t>
            </a:r>
            <a:r>
              <a:rPr lang="en-US" sz="3000" dirty="0" smtClean="0"/>
              <a:t>Controller / </a:t>
            </a:r>
            <a:r>
              <a:rPr lang="en-US" sz="3000" dirty="0" smtClean="0"/>
              <a:t>NOX / Beacon / </a:t>
            </a:r>
            <a:r>
              <a:rPr lang="en-US" sz="3000" dirty="0" err="1" smtClean="0"/>
              <a:t>Trema</a:t>
            </a:r>
            <a:r>
              <a:rPr lang="en-US" sz="3000" dirty="0" smtClean="0"/>
              <a:t> / Floodlight</a:t>
            </a:r>
          </a:p>
          <a:p>
            <a:pPr eaLnBrk="1" hangingPunct="1">
              <a:lnSpc>
                <a:spcPct val="70000"/>
              </a:lnSpc>
            </a:pPr>
            <a:r>
              <a:rPr lang="en-US" sz="3000" dirty="0" smtClean="0"/>
              <a:t>Open </a:t>
            </a:r>
            <a:r>
              <a:rPr lang="en-US" sz="3000" dirty="0" err="1" smtClean="0"/>
              <a:t>vSwitch</a:t>
            </a:r>
            <a:endParaRPr lang="en-US" sz="3000" dirty="0"/>
          </a:p>
          <a:p>
            <a:pPr eaLnBrk="1" hangingPunct="1">
              <a:lnSpc>
                <a:spcPct val="70000"/>
              </a:lnSpc>
            </a:pPr>
            <a:r>
              <a:rPr lang="en-US" sz="3000" dirty="0" err="1"/>
              <a:t>Mininet</a:t>
            </a:r>
            <a:endParaRPr lang="en-US" sz="3000" dirty="0" smtClean="0"/>
          </a:p>
          <a:p>
            <a:pPr eaLnBrk="1" hangingPunct="1">
              <a:lnSpc>
                <a:spcPct val="70000"/>
              </a:lnSpc>
            </a:pPr>
            <a:endParaRPr lang="en-US" sz="3000" dirty="0" smtClean="0"/>
          </a:p>
          <a:p>
            <a:pPr eaLnBrk="1" hangingPunct="1">
              <a:lnSpc>
                <a:spcPct val="70000"/>
              </a:lnSpc>
            </a:pPr>
            <a:r>
              <a:rPr lang="en-US" sz="3000" dirty="0" err="1"/>
              <a:t>iperf</a:t>
            </a:r>
            <a:endParaRPr lang="en-US" sz="3000" dirty="0"/>
          </a:p>
          <a:p>
            <a:pPr eaLnBrk="1" hangingPunct="1">
              <a:lnSpc>
                <a:spcPct val="70000"/>
              </a:lnSpc>
            </a:pPr>
            <a:r>
              <a:rPr lang="en-US" sz="3000" dirty="0" err="1"/>
              <a:t>tcpdump</a:t>
            </a:r>
            <a:endParaRPr lang="en-US" sz="3000" dirty="0"/>
          </a:p>
          <a:p>
            <a:pPr eaLnBrk="1" hangingPunct="1">
              <a:lnSpc>
                <a:spcPct val="70000"/>
              </a:lnSpc>
            </a:pPr>
            <a:r>
              <a:rPr lang="en-US" sz="3000" dirty="0" err="1"/>
              <a:t>Wireshark</a:t>
            </a:r>
            <a:endParaRPr lang="en-US" sz="3000" dirty="0"/>
          </a:p>
        </p:txBody>
      </p:sp>
      <p:sp>
        <p:nvSpPr>
          <p:cNvPr id="4" name="Slide Number Placeholder 3"/>
          <p:cNvSpPr>
            <a:spLocks noGrp="1"/>
          </p:cNvSpPr>
          <p:nvPr>
            <p:ph type="sldNum" sz="quarter" idx="12"/>
          </p:nvPr>
        </p:nvSpPr>
        <p:spPr/>
        <p:txBody>
          <a:bodyPr/>
          <a:lstStyle/>
          <a:p>
            <a:fld id="{A0C05BCB-51E6-8044-8269-77F87F14D8DB}" type="slidenum">
              <a:rPr lang="en-US"/>
              <a:pPr/>
              <a:t>117</a:t>
            </a:fld>
            <a:endParaRPr lang="en-US"/>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8849" name="Title 1"/>
          <p:cNvSpPr>
            <a:spLocks noGrp="1"/>
          </p:cNvSpPr>
          <p:nvPr>
            <p:ph type="title"/>
          </p:nvPr>
        </p:nvSpPr>
        <p:spPr/>
        <p:txBody>
          <a:bodyPr/>
          <a:lstStyle/>
          <a:p>
            <a:pPr eaLnBrk="1" hangingPunct="1"/>
            <a:r>
              <a:rPr lang="en-US">
                <a:latin typeface="Calibri" charset="0"/>
              </a:rPr>
              <a:t>Tutorial Setup</a:t>
            </a:r>
          </a:p>
        </p:txBody>
      </p:sp>
      <p:sp>
        <p:nvSpPr>
          <p:cNvPr id="4" name="Rectangle 3"/>
          <p:cNvSpPr>
            <a:spLocks noChangeArrowheads="1"/>
          </p:cNvSpPr>
          <p:nvPr/>
        </p:nvSpPr>
        <p:spPr bwMode="auto">
          <a:xfrm>
            <a:off x="3346450" y="1651000"/>
            <a:ext cx="2120900" cy="889000"/>
          </a:xfrm>
          <a:prstGeom prst="rect">
            <a:avLst/>
          </a:prstGeom>
          <a:solidFill>
            <a:schemeClr val="bg1"/>
          </a:solidFill>
          <a:ln w="9525">
            <a:solidFill>
              <a:schemeClr val="tx1"/>
            </a:solidFill>
            <a:miter lim="800000"/>
            <a:headEnd/>
            <a:tailEnd/>
          </a:ln>
          <a:effectLst>
            <a:outerShdw blurRad="63500" dist="23000" dir="5400000" rotWithShape="0">
              <a:srgbClr val="000000">
                <a:alpha val="34999"/>
              </a:srgbClr>
            </a:outerShdw>
          </a:effectLst>
        </p:spPr>
        <p:txBody>
          <a:bodyPr anchor="ctr">
            <a:prstTxWarp prst="textNoShape">
              <a:avLst/>
            </a:prstTxWarp>
          </a:bodyPr>
          <a:lstStyle/>
          <a:p>
            <a:pPr algn="ctr"/>
            <a:endParaRPr lang="en-US">
              <a:latin typeface="Calibri" charset="0"/>
            </a:endParaRPr>
          </a:p>
          <a:p>
            <a:pPr algn="ctr"/>
            <a:r>
              <a:rPr lang="en-US">
                <a:latin typeface="Calibri" charset="0"/>
              </a:rPr>
              <a:t>Controller</a:t>
            </a:r>
          </a:p>
          <a:p>
            <a:pPr algn="ctr"/>
            <a:r>
              <a:rPr lang="en-US">
                <a:latin typeface="Calibri" charset="0"/>
              </a:rPr>
              <a:t>port6633</a:t>
            </a:r>
          </a:p>
          <a:p>
            <a:pPr algn="ctr"/>
            <a:endParaRPr lang="en-US">
              <a:latin typeface="Calibri" charset="0"/>
            </a:endParaRPr>
          </a:p>
        </p:txBody>
      </p:sp>
      <p:sp>
        <p:nvSpPr>
          <p:cNvPr id="78851" name="TextBox 4"/>
          <p:cNvSpPr txBox="1">
            <a:spLocks noChangeArrowheads="1"/>
          </p:cNvSpPr>
          <p:nvPr/>
        </p:nvSpPr>
        <p:spPr bwMode="auto">
          <a:xfrm>
            <a:off x="3338513" y="1968500"/>
            <a:ext cx="449262" cy="366713"/>
          </a:xfrm>
          <a:prstGeom prst="rect">
            <a:avLst/>
          </a:prstGeom>
          <a:noFill/>
          <a:ln w="9525">
            <a:noFill/>
            <a:miter lim="800000"/>
            <a:headEnd/>
            <a:tailEnd/>
          </a:ln>
        </p:spPr>
        <p:txBody>
          <a:bodyPr wrap="none">
            <a:prstTxWarp prst="textNoShape">
              <a:avLst/>
            </a:prstTxWarp>
            <a:spAutoFit/>
          </a:bodyPr>
          <a:lstStyle/>
          <a:p>
            <a:r>
              <a:rPr lang="en-US">
                <a:latin typeface="Calibri" charset="0"/>
              </a:rPr>
              <a:t> c0</a:t>
            </a:r>
          </a:p>
        </p:txBody>
      </p:sp>
      <p:sp>
        <p:nvSpPr>
          <p:cNvPr id="6" name="Rectangle 5"/>
          <p:cNvSpPr>
            <a:spLocks noChangeArrowheads="1"/>
          </p:cNvSpPr>
          <p:nvPr/>
        </p:nvSpPr>
        <p:spPr bwMode="auto">
          <a:xfrm>
            <a:off x="3346450" y="3429000"/>
            <a:ext cx="2120900" cy="889000"/>
          </a:xfrm>
          <a:prstGeom prst="rect">
            <a:avLst/>
          </a:prstGeom>
          <a:solidFill>
            <a:schemeClr val="bg1"/>
          </a:solidFill>
          <a:ln w="9525">
            <a:solidFill>
              <a:schemeClr val="tx1"/>
            </a:solidFill>
            <a:miter lim="800000"/>
            <a:headEnd/>
            <a:tailEnd/>
          </a:ln>
          <a:effectLst>
            <a:outerShdw blurRad="63500" dist="23000" dir="5400000" rotWithShape="0">
              <a:srgbClr val="000000">
                <a:alpha val="34999"/>
              </a:srgbClr>
            </a:outerShdw>
          </a:effectLst>
        </p:spPr>
        <p:txBody>
          <a:bodyPr anchor="ctr">
            <a:prstTxWarp prst="textNoShape">
              <a:avLst/>
            </a:prstTxWarp>
          </a:bodyPr>
          <a:lstStyle/>
          <a:p>
            <a:pPr algn="ctr" fontAlgn="auto">
              <a:spcBef>
                <a:spcPts val="0"/>
              </a:spcBef>
              <a:spcAft>
                <a:spcPts val="0"/>
              </a:spcAft>
              <a:defRPr/>
            </a:pPr>
            <a:r>
              <a:rPr lang="en-US" dirty="0" err="1">
                <a:latin typeface="+mn-lt"/>
              </a:rPr>
              <a:t>OpenFlow</a:t>
            </a:r>
            <a:r>
              <a:rPr lang="en-US" dirty="0">
                <a:latin typeface="+mn-lt"/>
              </a:rPr>
              <a:t> Switch</a:t>
            </a:r>
          </a:p>
        </p:txBody>
      </p:sp>
      <p:sp>
        <p:nvSpPr>
          <p:cNvPr id="78853" name="TextBox 6"/>
          <p:cNvSpPr txBox="1">
            <a:spLocks noChangeArrowheads="1"/>
          </p:cNvSpPr>
          <p:nvPr/>
        </p:nvSpPr>
        <p:spPr bwMode="auto">
          <a:xfrm>
            <a:off x="3338513" y="3473450"/>
            <a:ext cx="388937" cy="366713"/>
          </a:xfrm>
          <a:prstGeom prst="rect">
            <a:avLst/>
          </a:prstGeom>
          <a:noFill/>
          <a:ln w="9525">
            <a:noFill/>
            <a:miter lim="800000"/>
            <a:headEnd/>
            <a:tailEnd/>
          </a:ln>
        </p:spPr>
        <p:txBody>
          <a:bodyPr wrap="none">
            <a:prstTxWarp prst="textNoShape">
              <a:avLst/>
            </a:prstTxWarp>
            <a:spAutoFit/>
          </a:bodyPr>
          <a:lstStyle/>
          <a:p>
            <a:r>
              <a:rPr lang="en-US">
                <a:latin typeface="Calibri" charset="0"/>
              </a:rPr>
              <a:t>s1</a:t>
            </a:r>
          </a:p>
        </p:txBody>
      </p:sp>
      <p:sp>
        <p:nvSpPr>
          <p:cNvPr id="8" name="Rectangle 7"/>
          <p:cNvSpPr>
            <a:spLocks noChangeArrowheads="1"/>
          </p:cNvSpPr>
          <p:nvPr/>
        </p:nvSpPr>
        <p:spPr bwMode="auto">
          <a:xfrm>
            <a:off x="6934200" y="3429000"/>
            <a:ext cx="1752600" cy="890588"/>
          </a:xfrm>
          <a:prstGeom prst="rect">
            <a:avLst/>
          </a:prstGeom>
          <a:solidFill>
            <a:schemeClr val="bg1"/>
          </a:solidFill>
          <a:ln w="9525">
            <a:solidFill>
              <a:schemeClr val="tx1"/>
            </a:solidFill>
            <a:miter lim="800000"/>
            <a:headEnd/>
            <a:tailEnd/>
          </a:ln>
          <a:effectLst>
            <a:outerShdw blurRad="63500" dist="23000" dir="5400000" rotWithShape="0">
              <a:srgbClr val="000000">
                <a:alpha val="34999"/>
              </a:srgbClr>
            </a:outerShdw>
          </a:effectLst>
        </p:spPr>
        <p:txBody>
          <a:bodyPr anchor="ctr">
            <a:prstTxWarp prst="textNoShape">
              <a:avLst/>
            </a:prstTxWarp>
          </a:bodyPr>
          <a:lstStyle/>
          <a:p>
            <a:pPr algn="ctr" fontAlgn="auto">
              <a:spcBef>
                <a:spcPts val="0"/>
              </a:spcBef>
              <a:spcAft>
                <a:spcPts val="0"/>
              </a:spcAft>
              <a:defRPr/>
            </a:pPr>
            <a:r>
              <a:rPr lang="en-US" sz="1600" dirty="0" err="1">
                <a:latin typeface="+mn-lt"/>
              </a:rPr>
              <a:t>dpctl</a:t>
            </a:r>
            <a:endParaRPr lang="en-US" sz="1600" dirty="0">
              <a:latin typeface="+mn-lt"/>
            </a:endParaRPr>
          </a:p>
          <a:p>
            <a:pPr algn="ctr" fontAlgn="auto">
              <a:spcBef>
                <a:spcPts val="0"/>
              </a:spcBef>
              <a:spcAft>
                <a:spcPts val="0"/>
              </a:spcAft>
              <a:defRPr/>
            </a:pPr>
            <a:r>
              <a:rPr lang="en-US" sz="1600" dirty="0">
                <a:latin typeface="+mn-lt"/>
              </a:rPr>
              <a:t>(user space process)</a:t>
            </a:r>
          </a:p>
        </p:txBody>
      </p:sp>
      <p:sp>
        <p:nvSpPr>
          <p:cNvPr id="9" name="Rectangle 8"/>
          <p:cNvSpPr>
            <a:spLocks noChangeArrowheads="1"/>
          </p:cNvSpPr>
          <p:nvPr/>
        </p:nvSpPr>
        <p:spPr bwMode="auto">
          <a:xfrm>
            <a:off x="5561013" y="5246688"/>
            <a:ext cx="882650" cy="749300"/>
          </a:xfrm>
          <a:prstGeom prst="rect">
            <a:avLst/>
          </a:prstGeom>
          <a:solidFill>
            <a:schemeClr val="bg1"/>
          </a:solidFill>
          <a:ln w="9525">
            <a:solidFill>
              <a:schemeClr val="tx1"/>
            </a:solidFill>
            <a:miter lim="800000"/>
            <a:headEnd/>
            <a:tailEnd/>
          </a:ln>
          <a:effectLst>
            <a:outerShdw blurRad="63500" dist="23000" dir="5400000" rotWithShape="0">
              <a:srgbClr val="000000">
                <a:alpha val="34999"/>
              </a:srgbClr>
            </a:outerShdw>
          </a:effectLst>
        </p:spPr>
        <p:txBody>
          <a:bodyPr anchor="ctr">
            <a:prstTxWarp prst="textNoShape">
              <a:avLst/>
            </a:prstTxWarp>
          </a:bodyPr>
          <a:lstStyle/>
          <a:p>
            <a:pPr algn="ctr" fontAlgn="auto">
              <a:spcBef>
                <a:spcPts val="0"/>
              </a:spcBef>
              <a:spcAft>
                <a:spcPts val="0"/>
              </a:spcAft>
              <a:defRPr/>
            </a:pPr>
            <a:r>
              <a:rPr lang="en-US" sz="2400" dirty="0">
                <a:latin typeface="+mn-lt"/>
              </a:rPr>
              <a:t>h4</a:t>
            </a:r>
          </a:p>
          <a:p>
            <a:pPr algn="ctr" fontAlgn="auto">
              <a:spcBef>
                <a:spcPts val="0"/>
              </a:spcBef>
              <a:spcAft>
                <a:spcPts val="0"/>
              </a:spcAft>
              <a:defRPr/>
            </a:pPr>
            <a:r>
              <a:rPr lang="en-US" sz="1600" dirty="0">
                <a:latin typeface="+mn-lt"/>
              </a:rPr>
              <a:t>10.0.0.4</a:t>
            </a:r>
          </a:p>
        </p:txBody>
      </p:sp>
      <p:sp>
        <p:nvSpPr>
          <p:cNvPr id="10" name="Rectangle 9"/>
          <p:cNvSpPr>
            <a:spLocks noChangeArrowheads="1"/>
          </p:cNvSpPr>
          <p:nvPr/>
        </p:nvSpPr>
        <p:spPr bwMode="auto">
          <a:xfrm>
            <a:off x="3965575" y="5245100"/>
            <a:ext cx="882650" cy="749300"/>
          </a:xfrm>
          <a:prstGeom prst="rect">
            <a:avLst/>
          </a:prstGeom>
          <a:solidFill>
            <a:schemeClr val="bg1"/>
          </a:solidFill>
          <a:ln w="9525">
            <a:solidFill>
              <a:schemeClr val="tx1"/>
            </a:solidFill>
            <a:miter lim="800000"/>
            <a:headEnd/>
            <a:tailEnd/>
          </a:ln>
          <a:effectLst>
            <a:outerShdw blurRad="63500" dist="23000" dir="5400000" rotWithShape="0">
              <a:srgbClr val="000000">
                <a:alpha val="34999"/>
              </a:srgbClr>
            </a:outerShdw>
          </a:effectLst>
        </p:spPr>
        <p:txBody>
          <a:bodyPr anchor="ctr">
            <a:prstTxWarp prst="textNoShape">
              <a:avLst/>
            </a:prstTxWarp>
          </a:bodyPr>
          <a:lstStyle/>
          <a:p>
            <a:pPr algn="ctr" fontAlgn="auto">
              <a:spcBef>
                <a:spcPts val="0"/>
              </a:spcBef>
              <a:spcAft>
                <a:spcPts val="0"/>
              </a:spcAft>
              <a:defRPr/>
            </a:pPr>
            <a:r>
              <a:rPr lang="en-US" sz="2400" dirty="0">
                <a:latin typeface="+mn-lt"/>
              </a:rPr>
              <a:t>h3</a:t>
            </a:r>
          </a:p>
          <a:p>
            <a:pPr algn="ctr" fontAlgn="auto">
              <a:spcBef>
                <a:spcPts val="0"/>
              </a:spcBef>
              <a:spcAft>
                <a:spcPts val="0"/>
              </a:spcAft>
              <a:defRPr/>
            </a:pPr>
            <a:r>
              <a:rPr lang="en-US" sz="1600" dirty="0">
                <a:latin typeface="+mn-lt"/>
              </a:rPr>
              <a:t>10.0.0.3</a:t>
            </a:r>
          </a:p>
        </p:txBody>
      </p:sp>
      <p:sp>
        <p:nvSpPr>
          <p:cNvPr id="11" name="Rectangle 10"/>
          <p:cNvSpPr>
            <a:spLocks noChangeArrowheads="1"/>
          </p:cNvSpPr>
          <p:nvPr/>
        </p:nvSpPr>
        <p:spPr bwMode="auto">
          <a:xfrm>
            <a:off x="2455863" y="5245100"/>
            <a:ext cx="882650" cy="749300"/>
          </a:xfrm>
          <a:prstGeom prst="rect">
            <a:avLst/>
          </a:prstGeom>
          <a:solidFill>
            <a:schemeClr val="bg1"/>
          </a:solidFill>
          <a:ln w="9525">
            <a:solidFill>
              <a:schemeClr val="tx1"/>
            </a:solidFill>
            <a:miter lim="800000"/>
            <a:headEnd/>
            <a:tailEnd/>
          </a:ln>
          <a:effectLst>
            <a:outerShdw blurRad="63500" dist="23000" dir="5400000" rotWithShape="0">
              <a:srgbClr val="000000">
                <a:alpha val="34999"/>
              </a:srgbClr>
            </a:outerShdw>
          </a:effectLst>
        </p:spPr>
        <p:txBody>
          <a:bodyPr anchor="ctr">
            <a:prstTxWarp prst="textNoShape">
              <a:avLst/>
            </a:prstTxWarp>
          </a:bodyPr>
          <a:lstStyle/>
          <a:p>
            <a:pPr algn="ctr" fontAlgn="auto">
              <a:spcBef>
                <a:spcPts val="0"/>
              </a:spcBef>
              <a:spcAft>
                <a:spcPts val="0"/>
              </a:spcAft>
              <a:defRPr/>
            </a:pPr>
            <a:r>
              <a:rPr lang="en-US" sz="2400" dirty="0">
                <a:latin typeface="+mn-lt"/>
              </a:rPr>
              <a:t>h2</a:t>
            </a:r>
          </a:p>
          <a:p>
            <a:pPr algn="ctr" fontAlgn="auto">
              <a:spcBef>
                <a:spcPts val="0"/>
              </a:spcBef>
              <a:spcAft>
                <a:spcPts val="0"/>
              </a:spcAft>
              <a:defRPr/>
            </a:pPr>
            <a:r>
              <a:rPr lang="en-US" sz="1400" dirty="0">
                <a:latin typeface="+mn-lt"/>
              </a:rPr>
              <a:t>10.0.0.2</a:t>
            </a:r>
          </a:p>
        </p:txBody>
      </p:sp>
      <p:sp>
        <p:nvSpPr>
          <p:cNvPr id="78858" name="TextBox 11"/>
          <p:cNvSpPr txBox="1">
            <a:spLocks noChangeArrowheads="1"/>
          </p:cNvSpPr>
          <p:nvPr/>
        </p:nvSpPr>
        <p:spPr bwMode="auto">
          <a:xfrm>
            <a:off x="3581400" y="6400800"/>
            <a:ext cx="1325563" cy="366713"/>
          </a:xfrm>
          <a:prstGeom prst="rect">
            <a:avLst/>
          </a:prstGeom>
          <a:noFill/>
          <a:ln w="9525">
            <a:noFill/>
            <a:miter lim="800000"/>
            <a:headEnd/>
            <a:tailEnd/>
          </a:ln>
        </p:spPr>
        <p:txBody>
          <a:bodyPr wrap="none">
            <a:prstTxWarp prst="textNoShape">
              <a:avLst/>
            </a:prstTxWarp>
            <a:spAutoFit/>
          </a:bodyPr>
          <a:lstStyle/>
          <a:p>
            <a:r>
              <a:rPr lang="en-US">
                <a:latin typeface="Calibri" charset="0"/>
              </a:rPr>
              <a:t>virtual hosts</a:t>
            </a:r>
          </a:p>
        </p:txBody>
      </p:sp>
      <p:sp>
        <p:nvSpPr>
          <p:cNvPr id="78859" name="TextBox 12"/>
          <p:cNvSpPr txBox="1">
            <a:spLocks noChangeArrowheads="1"/>
          </p:cNvSpPr>
          <p:nvPr/>
        </p:nvSpPr>
        <p:spPr bwMode="auto">
          <a:xfrm>
            <a:off x="550863" y="2733675"/>
            <a:ext cx="1906587" cy="915988"/>
          </a:xfrm>
          <a:prstGeom prst="rect">
            <a:avLst/>
          </a:prstGeom>
          <a:noFill/>
          <a:ln w="9525">
            <a:noFill/>
            <a:miter lim="800000"/>
            <a:headEnd/>
            <a:tailEnd/>
          </a:ln>
        </p:spPr>
        <p:txBody>
          <a:bodyPr wrap="none">
            <a:prstTxWarp prst="textNoShape">
              <a:avLst/>
            </a:prstTxWarp>
            <a:spAutoFit/>
          </a:bodyPr>
          <a:lstStyle/>
          <a:p>
            <a:r>
              <a:rPr lang="en-US">
                <a:latin typeface="Calibri" charset="0"/>
              </a:rPr>
              <a:t>OpenFlow Tutorial</a:t>
            </a:r>
          </a:p>
          <a:p>
            <a:r>
              <a:rPr lang="en-US">
                <a:latin typeface="Calibri" charset="0"/>
              </a:rPr>
              <a:t>3hosts-1switch</a:t>
            </a:r>
          </a:p>
          <a:p>
            <a:r>
              <a:rPr lang="en-US">
                <a:latin typeface="Calibri" charset="0"/>
              </a:rPr>
              <a:t>topology</a:t>
            </a:r>
          </a:p>
        </p:txBody>
      </p:sp>
      <p:cxnSp>
        <p:nvCxnSpPr>
          <p:cNvPr id="15" name="Straight Connector 14"/>
          <p:cNvCxnSpPr>
            <a:cxnSpLocks noChangeShapeType="1"/>
            <a:stCxn id="11" idx="0"/>
          </p:cNvCxnSpPr>
          <p:nvPr/>
        </p:nvCxnSpPr>
        <p:spPr bwMode="auto">
          <a:xfrm rot="5400000" flipH="1" flipV="1">
            <a:off x="2921794" y="4293394"/>
            <a:ext cx="927100" cy="976312"/>
          </a:xfrm>
          <a:prstGeom prst="line">
            <a:avLst/>
          </a:prstGeom>
          <a:noFill/>
          <a:ln w="25400">
            <a:solidFill>
              <a:schemeClr val="tx1"/>
            </a:solidFill>
            <a:round/>
            <a:headEnd/>
            <a:tailEnd/>
          </a:ln>
          <a:effectLst>
            <a:outerShdw blurRad="63500" dist="20000" dir="5400000" rotWithShape="0">
              <a:srgbClr val="000000">
                <a:alpha val="37999"/>
              </a:srgbClr>
            </a:outerShdw>
          </a:effectLst>
        </p:spPr>
      </p:cxnSp>
      <p:cxnSp>
        <p:nvCxnSpPr>
          <p:cNvPr id="16" name="Straight Connector 15"/>
          <p:cNvCxnSpPr>
            <a:cxnSpLocks noChangeShapeType="1"/>
            <a:stCxn id="10" idx="0"/>
            <a:endCxn id="6" idx="2"/>
          </p:cNvCxnSpPr>
          <p:nvPr/>
        </p:nvCxnSpPr>
        <p:spPr bwMode="auto">
          <a:xfrm rot="5400000" flipH="1" flipV="1">
            <a:off x="3943351" y="4781550"/>
            <a:ext cx="927100" cy="3175"/>
          </a:xfrm>
          <a:prstGeom prst="line">
            <a:avLst/>
          </a:prstGeom>
          <a:noFill/>
          <a:ln w="25400">
            <a:solidFill>
              <a:schemeClr val="tx1"/>
            </a:solidFill>
            <a:round/>
            <a:headEnd/>
            <a:tailEnd/>
          </a:ln>
          <a:effectLst>
            <a:outerShdw blurRad="63500" dist="20000" dir="5400000" rotWithShape="0">
              <a:srgbClr val="000000">
                <a:alpha val="37999"/>
              </a:srgbClr>
            </a:outerShdw>
          </a:effectLst>
        </p:spPr>
      </p:cxnSp>
      <p:cxnSp>
        <p:nvCxnSpPr>
          <p:cNvPr id="20" name="Straight Connector 19"/>
          <p:cNvCxnSpPr>
            <a:cxnSpLocks noChangeShapeType="1"/>
            <a:stCxn id="9" idx="0"/>
          </p:cNvCxnSpPr>
          <p:nvPr/>
        </p:nvCxnSpPr>
        <p:spPr bwMode="auto">
          <a:xfrm rot="16200000" flipV="1">
            <a:off x="4997451" y="4241800"/>
            <a:ext cx="927100" cy="1082675"/>
          </a:xfrm>
          <a:prstGeom prst="line">
            <a:avLst/>
          </a:prstGeom>
          <a:noFill/>
          <a:ln w="25400">
            <a:solidFill>
              <a:schemeClr val="tx1"/>
            </a:solidFill>
            <a:round/>
            <a:headEnd/>
            <a:tailEnd/>
          </a:ln>
          <a:effectLst>
            <a:outerShdw blurRad="63500" dist="20000" dir="5400000" rotWithShape="0">
              <a:srgbClr val="000000">
                <a:alpha val="37999"/>
              </a:srgbClr>
            </a:outerShdw>
          </a:effectLst>
        </p:spPr>
      </p:cxnSp>
      <p:cxnSp>
        <p:nvCxnSpPr>
          <p:cNvPr id="24" name="Straight Connector 23"/>
          <p:cNvCxnSpPr>
            <a:cxnSpLocks noChangeShapeType="1"/>
            <a:stCxn id="8" idx="1"/>
            <a:endCxn id="6" idx="3"/>
          </p:cNvCxnSpPr>
          <p:nvPr/>
        </p:nvCxnSpPr>
        <p:spPr bwMode="auto">
          <a:xfrm rot="10800000">
            <a:off x="5467350" y="3873500"/>
            <a:ext cx="1466850" cy="0"/>
          </a:xfrm>
          <a:prstGeom prst="line">
            <a:avLst/>
          </a:prstGeom>
          <a:noFill/>
          <a:ln w="25400">
            <a:solidFill>
              <a:schemeClr val="tx1"/>
            </a:solidFill>
            <a:round/>
            <a:headEnd/>
            <a:tailEnd/>
          </a:ln>
          <a:effectLst>
            <a:outerShdw blurRad="63500" dist="20000" dir="5400000" rotWithShape="0">
              <a:srgbClr val="000000">
                <a:alpha val="37999"/>
              </a:srgbClr>
            </a:outerShdw>
          </a:effectLst>
        </p:spPr>
      </p:cxnSp>
      <p:cxnSp>
        <p:nvCxnSpPr>
          <p:cNvPr id="29" name="Straight Connector 28"/>
          <p:cNvCxnSpPr>
            <a:cxnSpLocks noChangeShapeType="1"/>
            <a:stCxn id="6" idx="0"/>
            <a:endCxn id="4" idx="2"/>
          </p:cNvCxnSpPr>
          <p:nvPr/>
        </p:nvCxnSpPr>
        <p:spPr bwMode="auto">
          <a:xfrm rot="5400000" flipH="1" flipV="1">
            <a:off x="3962401" y="2984500"/>
            <a:ext cx="889000" cy="3175"/>
          </a:xfrm>
          <a:prstGeom prst="line">
            <a:avLst/>
          </a:prstGeom>
          <a:noFill/>
          <a:ln w="25400">
            <a:solidFill>
              <a:schemeClr val="tx1"/>
            </a:solidFill>
            <a:round/>
            <a:headEnd/>
            <a:tailEnd/>
          </a:ln>
          <a:effectLst>
            <a:outerShdw blurRad="63500" dist="20000" dir="5400000" rotWithShape="0">
              <a:srgbClr val="000000">
                <a:alpha val="37999"/>
              </a:srgbClr>
            </a:outerShdw>
          </a:effectLst>
        </p:spPr>
      </p:cxnSp>
      <p:sp>
        <p:nvSpPr>
          <p:cNvPr id="78865" name="TextBox 31"/>
          <p:cNvSpPr txBox="1">
            <a:spLocks noChangeArrowheads="1"/>
          </p:cNvSpPr>
          <p:nvPr/>
        </p:nvSpPr>
        <p:spPr bwMode="auto">
          <a:xfrm>
            <a:off x="4408488" y="2549525"/>
            <a:ext cx="1209675" cy="457200"/>
          </a:xfrm>
          <a:prstGeom prst="rect">
            <a:avLst/>
          </a:prstGeom>
          <a:noFill/>
          <a:ln w="9525">
            <a:noFill/>
            <a:miter lim="800000"/>
            <a:headEnd/>
            <a:tailEnd/>
          </a:ln>
        </p:spPr>
        <p:txBody>
          <a:bodyPr wrap="none">
            <a:prstTxWarp prst="textNoShape">
              <a:avLst/>
            </a:prstTxWarp>
            <a:spAutoFit/>
          </a:bodyPr>
          <a:lstStyle/>
          <a:p>
            <a:r>
              <a:rPr lang="en-US" sz="1200">
                <a:latin typeface="Calibri" charset="0"/>
              </a:rPr>
              <a:t>loopback</a:t>
            </a:r>
          </a:p>
          <a:p>
            <a:r>
              <a:rPr lang="en-US" sz="1200">
                <a:latin typeface="Calibri" charset="0"/>
              </a:rPr>
              <a:t>(127.0.0.1:6633)</a:t>
            </a:r>
          </a:p>
        </p:txBody>
      </p:sp>
      <p:sp>
        <p:nvSpPr>
          <p:cNvPr id="78866" name="TextBox 32"/>
          <p:cNvSpPr txBox="1">
            <a:spLocks noChangeArrowheads="1"/>
          </p:cNvSpPr>
          <p:nvPr/>
        </p:nvSpPr>
        <p:spPr bwMode="auto">
          <a:xfrm>
            <a:off x="5467350" y="3411538"/>
            <a:ext cx="1209675" cy="457200"/>
          </a:xfrm>
          <a:prstGeom prst="rect">
            <a:avLst/>
          </a:prstGeom>
          <a:noFill/>
          <a:ln w="9525">
            <a:noFill/>
            <a:miter lim="800000"/>
            <a:headEnd/>
            <a:tailEnd/>
          </a:ln>
        </p:spPr>
        <p:txBody>
          <a:bodyPr wrap="none">
            <a:prstTxWarp prst="textNoShape">
              <a:avLst/>
            </a:prstTxWarp>
            <a:spAutoFit/>
          </a:bodyPr>
          <a:lstStyle/>
          <a:p>
            <a:r>
              <a:rPr lang="en-US" sz="1200">
                <a:latin typeface="Calibri" charset="0"/>
              </a:rPr>
              <a:t>loopback</a:t>
            </a:r>
          </a:p>
          <a:p>
            <a:r>
              <a:rPr lang="en-US" sz="1200">
                <a:latin typeface="Calibri" charset="0"/>
              </a:rPr>
              <a:t>(127.0.0.1:6634)</a:t>
            </a:r>
          </a:p>
        </p:txBody>
      </p:sp>
      <p:sp>
        <p:nvSpPr>
          <p:cNvPr id="78867" name="TextBox 33"/>
          <p:cNvSpPr txBox="1">
            <a:spLocks noChangeArrowheads="1"/>
          </p:cNvSpPr>
          <p:nvPr/>
        </p:nvSpPr>
        <p:spPr bwMode="auto">
          <a:xfrm>
            <a:off x="3017838" y="4318000"/>
            <a:ext cx="652462" cy="274638"/>
          </a:xfrm>
          <a:prstGeom prst="rect">
            <a:avLst/>
          </a:prstGeom>
          <a:noFill/>
          <a:ln w="9525">
            <a:noFill/>
            <a:miter lim="800000"/>
            <a:headEnd/>
            <a:tailEnd/>
          </a:ln>
        </p:spPr>
        <p:txBody>
          <a:bodyPr wrap="none">
            <a:prstTxWarp prst="textNoShape">
              <a:avLst/>
            </a:prstTxWarp>
            <a:spAutoFit/>
          </a:bodyPr>
          <a:lstStyle/>
          <a:p>
            <a:r>
              <a:rPr lang="en-US" sz="1200">
                <a:latin typeface="Calibri" charset="0"/>
              </a:rPr>
              <a:t>s1-eth0</a:t>
            </a:r>
          </a:p>
        </p:txBody>
      </p:sp>
      <p:sp>
        <p:nvSpPr>
          <p:cNvPr id="78868" name="TextBox 34"/>
          <p:cNvSpPr txBox="1">
            <a:spLocks noChangeArrowheads="1"/>
          </p:cNvSpPr>
          <p:nvPr/>
        </p:nvSpPr>
        <p:spPr bwMode="auto">
          <a:xfrm>
            <a:off x="4405313" y="4332288"/>
            <a:ext cx="652462" cy="274637"/>
          </a:xfrm>
          <a:prstGeom prst="rect">
            <a:avLst/>
          </a:prstGeom>
          <a:noFill/>
          <a:ln w="9525">
            <a:noFill/>
            <a:miter lim="800000"/>
            <a:headEnd/>
            <a:tailEnd/>
          </a:ln>
        </p:spPr>
        <p:txBody>
          <a:bodyPr wrap="none">
            <a:prstTxWarp prst="textNoShape">
              <a:avLst/>
            </a:prstTxWarp>
            <a:spAutoFit/>
          </a:bodyPr>
          <a:lstStyle/>
          <a:p>
            <a:r>
              <a:rPr lang="en-US" sz="1200">
                <a:latin typeface="Calibri" charset="0"/>
              </a:rPr>
              <a:t>s1-eth1</a:t>
            </a:r>
          </a:p>
        </p:txBody>
      </p:sp>
      <p:sp>
        <p:nvSpPr>
          <p:cNvPr id="78869" name="TextBox 35"/>
          <p:cNvSpPr txBox="1">
            <a:spLocks noChangeArrowheads="1"/>
          </p:cNvSpPr>
          <p:nvPr/>
        </p:nvSpPr>
        <p:spPr bwMode="auto">
          <a:xfrm>
            <a:off x="5137150" y="4332288"/>
            <a:ext cx="652463" cy="274637"/>
          </a:xfrm>
          <a:prstGeom prst="rect">
            <a:avLst/>
          </a:prstGeom>
          <a:noFill/>
          <a:ln w="9525">
            <a:noFill/>
            <a:miter lim="800000"/>
            <a:headEnd/>
            <a:tailEnd/>
          </a:ln>
        </p:spPr>
        <p:txBody>
          <a:bodyPr wrap="none">
            <a:prstTxWarp prst="textNoShape">
              <a:avLst/>
            </a:prstTxWarp>
            <a:spAutoFit/>
          </a:bodyPr>
          <a:lstStyle/>
          <a:p>
            <a:r>
              <a:rPr lang="en-US" sz="1200">
                <a:latin typeface="Calibri" charset="0"/>
              </a:rPr>
              <a:t>s1-eth2</a:t>
            </a:r>
          </a:p>
        </p:txBody>
      </p:sp>
      <p:sp>
        <p:nvSpPr>
          <p:cNvPr id="78870" name="TextBox 36"/>
          <p:cNvSpPr txBox="1">
            <a:spLocks noChangeArrowheads="1"/>
          </p:cNvSpPr>
          <p:nvPr/>
        </p:nvSpPr>
        <p:spPr bwMode="auto">
          <a:xfrm>
            <a:off x="2290763" y="4968875"/>
            <a:ext cx="671512" cy="274638"/>
          </a:xfrm>
          <a:prstGeom prst="rect">
            <a:avLst/>
          </a:prstGeom>
          <a:noFill/>
          <a:ln w="9525">
            <a:noFill/>
            <a:miter lim="800000"/>
            <a:headEnd/>
            <a:tailEnd/>
          </a:ln>
        </p:spPr>
        <p:txBody>
          <a:bodyPr wrap="none">
            <a:prstTxWarp prst="textNoShape">
              <a:avLst/>
            </a:prstTxWarp>
            <a:spAutoFit/>
          </a:bodyPr>
          <a:lstStyle/>
          <a:p>
            <a:r>
              <a:rPr lang="en-US" sz="1200">
                <a:latin typeface="Calibri" charset="0"/>
              </a:rPr>
              <a:t>h1-eth0</a:t>
            </a:r>
          </a:p>
        </p:txBody>
      </p:sp>
      <p:sp>
        <p:nvSpPr>
          <p:cNvPr id="78871" name="TextBox 37"/>
          <p:cNvSpPr txBox="1">
            <a:spLocks noChangeArrowheads="1"/>
          </p:cNvSpPr>
          <p:nvPr/>
        </p:nvSpPr>
        <p:spPr bwMode="auto">
          <a:xfrm>
            <a:off x="4408488" y="4968875"/>
            <a:ext cx="671512" cy="274638"/>
          </a:xfrm>
          <a:prstGeom prst="rect">
            <a:avLst/>
          </a:prstGeom>
          <a:noFill/>
          <a:ln w="9525">
            <a:noFill/>
            <a:miter lim="800000"/>
            <a:headEnd/>
            <a:tailEnd/>
          </a:ln>
        </p:spPr>
        <p:txBody>
          <a:bodyPr wrap="none">
            <a:prstTxWarp prst="textNoShape">
              <a:avLst/>
            </a:prstTxWarp>
            <a:spAutoFit/>
          </a:bodyPr>
          <a:lstStyle/>
          <a:p>
            <a:r>
              <a:rPr lang="en-US" sz="1200">
                <a:latin typeface="Calibri" charset="0"/>
              </a:rPr>
              <a:t>h3-eth0</a:t>
            </a:r>
          </a:p>
        </p:txBody>
      </p:sp>
      <p:sp>
        <p:nvSpPr>
          <p:cNvPr id="78872" name="TextBox 38"/>
          <p:cNvSpPr txBox="1">
            <a:spLocks noChangeArrowheads="1"/>
          </p:cNvSpPr>
          <p:nvPr/>
        </p:nvSpPr>
        <p:spPr bwMode="auto">
          <a:xfrm>
            <a:off x="6002338" y="4968875"/>
            <a:ext cx="671512" cy="274638"/>
          </a:xfrm>
          <a:prstGeom prst="rect">
            <a:avLst/>
          </a:prstGeom>
          <a:noFill/>
          <a:ln w="9525">
            <a:noFill/>
            <a:miter lim="800000"/>
            <a:headEnd/>
            <a:tailEnd/>
          </a:ln>
        </p:spPr>
        <p:txBody>
          <a:bodyPr wrap="none">
            <a:prstTxWarp prst="textNoShape">
              <a:avLst/>
            </a:prstTxWarp>
            <a:spAutoFit/>
          </a:bodyPr>
          <a:lstStyle/>
          <a:p>
            <a:r>
              <a:rPr lang="en-US" sz="1200">
                <a:latin typeface="Calibri" charset="0"/>
              </a:rPr>
              <a:t>h4-eth0</a:t>
            </a:r>
          </a:p>
        </p:txBody>
      </p:sp>
      <p:sp>
        <p:nvSpPr>
          <p:cNvPr id="40" name="Slide Number Placeholder 39"/>
          <p:cNvSpPr>
            <a:spLocks noGrp="1"/>
          </p:cNvSpPr>
          <p:nvPr>
            <p:ph type="sldNum" sz="quarter" idx="12"/>
          </p:nvPr>
        </p:nvSpPr>
        <p:spPr/>
        <p:txBody>
          <a:bodyPr/>
          <a:lstStyle/>
          <a:p>
            <a:fld id="{BA8FB3CB-774B-C44B-B7E7-754B992211DD}" type="slidenum">
              <a:rPr lang="en-US"/>
              <a:pPr/>
              <a:t>118</a:t>
            </a:fld>
            <a:endParaRPr lang="en-US"/>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7" name="Title 1"/>
          <p:cNvSpPr>
            <a:spLocks noGrp="1"/>
          </p:cNvSpPr>
          <p:nvPr>
            <p:ph type="ctrTitle"/>
          </p:nvPr>
        </p:nvSpPr>
        <p:spPr/>
        <p:txBody>
          <a:bodyPr/>
          <a:lstStyle/>
          <a:p>
            <a:pPr eaLnBrk="1" hangingPunct="1"/>
            <a:r>
              <a:rPr lang="en-US" sz="7200" dirty="0" smtClean="0">
                <a:latin typeface="Calibri" charset="0"/>
              </a:rPr>
              <a:t>Pick a controller!</a:t>
            </a:r>
            <a:endParaRPr lang="en-US" sz="7200" dirty="0">
              <a:latin typeface="Calibri" charset="0"/>
            </a:endParaRPr>
          </a:p>
        </p:txBody>
      </p:sp>
      <p:sp>
        <p:nvSpPr>
          <p:cNvPr id="3" name="Slide Number Placeholder 2"/>
          <p:cNvSpPr>
            <a:spLocks noGrp="1"/>
          </p:cNvSpPr>
          <p:nvPr>
            <p:ph type="sldNum" sz="quarter" idx="12"/>
          </p:nvPr>
        </p:nvSpPr>
        <p:spPr/>
        <p:txBody>
          <a:bodyPr/>
          <a:lstStyle/>
          <a:p>
            <a:fld id="{EFE1403D-69EA-144D-B9C0-DACDB6504424}" type="slidenum">
              <a:rPr lang="en-US"/>
              <a:pPr/>
              <a:t>119</a:t>
            </a:fld>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pPr eaLnBrk="1" hangingPunct="1"/>
            <a:r>
              <a:rPr lang="en-US">
                <a:latin typeface="Calibri" charset="0"/>
              </a:rPr>
              <a:t>Goals of this Tutorial</a:t>
            </a:r>
          </a:p>
        </p:txBody>
      </p:sp>
      <p:sp>
        <p:nvSpPr>
          <p:cNvPr id="3" name="Content Placeholder 2"/>
          <p:cNvSpPr>
            <a:spLocks noGrp="1"/>
          </p:cNvSpPr>
          <p:nvPr>
            <p:ph idx="1"/>
          </p:nvPr>
        </p:nvSpPr>
        <p:spPr/>
        <p:txBody>
          <a:bodyPr>
            <a:normAutofit lnSpcReduction="10000"/>
          </a:bodyPr>
          <a:lstStyle/>
          <a:p>
            <a:pPr eaLnBrk="1" hangingPunct="1">
              <a:lnSpc>
                <a:spcPct val="90000"/>
              </a:lnSpc>
            </a:pPr>
            <a:r>
              <a:rPr lang="en-US" sz="3000" dirty="0"/>
              <a:t>By the end, everyone should know:</a:t>
            </a:r>
            <a:endParaRPr lang="en-US" sz="3000" dirty="0" smtClean="0"/>
          </a:p>
          <a:p>
            <a:pPr lvl="1" eaLnBrk="1" hangingPunct="1">
              <a:lnSpc>
                <a:spcPct val="90000"/>
              </a:lnSpc>
            </a:pPr>
            <a:r>
              <a:rPr lang="en-US" sz="2600" dirty="0" smtClean="0"/>
              <a:t>Knowledge about SDN/</a:t>
            </a:r>
            <a:r>
              <a:rPr lang="en-US" sz="2600" dirty="0" err="1" smtClean="0"/>
              <a:t>OpenFlow</a:t>
            </a:r>
            <a:endParaRPr lang="en-US" sz="2600" dirty="0" smtClean="0"/>
          </a:p>
          <a:p>
            <a:pPr lvl="2" eaLnBrk="1" hangingPunct="1">
              <a:lnSpc>
                <a:spcPct val="90000"/>
              </a:lnSpc>
            </a:pPr>
            <a:r>
              <a:rPr lang="en-US" sz="2200" dirty="0" smtClean="0"/>
              <a:t>what these are</a:t>
            </a:r>
          </a:p>
          <a:p>
            <a:pPr lvl="2" eaLnBrk="1" hangingPunct="1">
              <a:lnSpc>
                <a:spcPct val="90000"/>
              </a:lnSpc>
            </a:pPr>
            <a:r>
              <a:rPr lang="en-US" sz="2200" dirty="0" smtClean="0"/>
              <a:t>how they relate</a:t>
            </a:r>
          </a:p>
          <a:p>
            <a:pPr lvl="2" eaLnBrk="1" hangingPunct="1">
              <a:lnSpc>
                <a:spcPct val="90000"/>
              </a:lnSpc>
            </a:pPr>
            <a:r>
              <a:rPr lang="en-US" sz="2200" dirty="0" smtClean="0"/>
              <a:t>what’s available now</a:t>
            </a:r>
          </a:p>
          <a:p>
            <a:pPr lvl="2" eaLnBrk="1" hangingPunct="1">
              <a:lnSpc>
                <a:spcPct val="90000"/>
              </a:lnSpc>
            </a:pPr>
            <a:r>
              <a:rPr lang="en-US" sz="2200" dirty="0" smtClean="0"/>
              <a:t>where it’s going</a:t>
            </a:r>
          </a:p>
          <a:p>
            <a:pPr lvl="2" eaLnBrk="1" hangingPunct="1">
              <a:lnSpc>
                <a:spcPct val="90000"/>
              </a:lnSpc>
            </a:pPr>
            <a:r>
              <a:rPr lang="en-US" sz="2200" dirty="0" smtClean="0"/>
              <a:t>how </a:t>
            </a:r>
            <a:r>
              <a:rPr lang="en-US" sz="2200" dirty="0"/>
              <a:t>it’s </a:t>
            </a:r>
            <a:r>
              <a:rPr lang="en-US" sz="2200" dirty="0" smtClean="0"/>
              <a:t>used</a:t>
            </a:r>
          </a:p>
          <a:p>
            <a:pPr lvl="1" eaLnBrk="1" hangingPunct="1">
              <a:lnSpc>
                <a:spcPct val="90000"/>
              </a:lnSpc>
            </a:pPr>
            <a:r>
              <a:rPr lang="en-US" sz="2600" dirty="0" smtClean="0"/>
              <a:t>SDN and You</a:t>
            </a:r>
          </a:p>
          <a:p>
            <a:pPr lvl="2" eaLnBrk="1" hangingPunct="1">
              <a:lnSpc>
                <a:spcPct val="90000"/>
              </a:lnSpc>
            </a:pPr>
            <a:r>
              <a:rPr lang="en-US" sz="2200" dirty="0" smtClean="0"/>
              <a:t>how </a:t>
            </a:r>
            <a:r>
              <a:rPr lang="en-US" sz="2200" i="1" dirty="0"/>
              <a:t>you</a:t>
            </a:r>
            <a:r>
              <a:rPr lang="en-US" sz="2200" dirty="0"/>
              <a:t> can use </a:t>
            </a:r>
            <a:r>
              <a:rPr lang="en-US" sz="2200" dirty="0" smtClean="0"/>
              <a:t>it</a:t>
            </a:r>
          </a:p>
          <a:p>
            <a:pPr lvl="2" eaLnBrk="1" hangingPunct="1">
              <a:lnSpc>
                <a:spcPct val="90000"/>
              </a:lnSpc>
            </a:pPr>
            <a:r>
              <a:rPr lang="en-US" sz="2200" dirty="0" smtClean="0"/>
              <a:t>how </a:t>
            </a:r>
            <a:r>
              <a:rPr lang="en-US" sz="2200" i="1" dirty="0" smtClean="0"/>
              <a:t>you</a:t>
            </a:r>
            <a:r>
              <a:rPr lang="en-US" sz="2200" dirty="0" smtClean="0"/>
              <a:t> can build on top of what’s available</a:t>
            </a:r>
          </a:p>
          <a:p>
            <a:pPr lvl="2" eaLnBrk="1" hangingPunct="1">
              <a:lnSpc>
                <a:spcPct val="90000"/>
              </a:lnSpc>
            </a:pPr>
            <a:r>
              <a:rPr lang="en-US" sz="2200" dirty="0" smtClean="0"/>
              <a:t>How </a:t>
            </a:r>
            <a:r>
              <a:rPr lang="en-US" sz="2200" i="1" dirty="0" smtClean="0"/>
              <a:t>you</a:t>
            </a:r>
            <a:r>
              <a:rPr lang="en-US" sz="2200" dirty="0" smtClean="0"/>
              <a:t> can build something completely new</a:t>
            </a:r>
          </a:p>
          <a:p>
            <a:pPr eaLnBrk="1" hangingPunct="1">
              <a:lnSpc>
                <a:spcPct val="90000"/>
              </a:lnSpc>
            </a:pPr>
            <a:r>
              <a:rPr lang="en-US" sz="3000" b="1" dirty="0" smtClean="0"/>
              <a:t>Have </a:t>
            </a:r>
            <a:r>
              <a:rPr lang="en-US" sz="3000" b="1" dirty="0"/>
              <a:t>fun</a:t>
            </a:r>
            <a:endParaRPr lang="en-US" sz="3000" dirty="0"/>
          </a:p>
        </p:txBody>
      </p:sp>
      <p:sp>
        <p:nvSpPr>
          <p:cNvPr id="4" name="Slide Number Placeholder 3"/>
          <p:cNvSpPr>
            <a:spLocks noGrp="1"/>
          </p:cNvSpPr>
          <p:nvPr>
            <p:ph type="sldNum" sz="quarter" idx="12"/>
          </p:nvPr>
        </p:nvSpPr>
        <p:spPr/>
        <p:txBody>
          <a:bodyPr/>
          <a:lstStyle/>
          <a:p>
            <a:fld id="{781217CC-DA0B-1149-B80E-FBE8B93C5172}" type="slidenum">
              <a:rPr lang="en-US"/>
              <a:pPr/>
              <a:t>12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7" name="Title 1"/>
          <p:cNvSpPr>
            <a:spLocks noGrp="1"/>
          </p:cNvSpPr>
          <p:nvPr>
            <p:ph type="ctrTitle"/>
          </p:nvPr>
        </p:nvSpPr>
        <p:spPr>
          <a:xfrm>
            <a:off x="685800" y="2715846"/>
            <a:ext cx="7772400" cy="1470025"/>
          </a:xfrm>
        </p:spPr>
        <p:txBody>
          <a:bodyPr/>
          <a:lstStyle/>
          <a:p>
            <a:pPr eaLnBrk="1" hangingPunct="1"/>
            <a:r>
              <a:rPr lang="en-US" dirty="0" smtClean="0">
                <a:latin typeface="Calibri" charset="0"/>
              </a:rPr>
              <a:t>POX:</a:t>
            </a:r>
            <a:br>
              <a:rPr lang="en-US" dirty="0" smtClean="0">
                <a:latin typeface="Calibri" charset="0"/>
              </a:rPr>
            </a:br>
            <a:r>
              <a:rPr lang="en-US" dirty="0" smtClean="0">
                <a:latin typeface="Calibri" charset="0"/>
              </a:rPr>
              <a:t>	Murphy McCauley</a:t>
            </a:r>
            <a:br>
              <a:rPr lang="en-US" dirty="0" smtClean="0">
                <a:latin typeface="Calibri" charset="0"/>
              </a:rPr>
            </a:br>
            <a:r>
              <a:rPr lang="en-US" dirty="0" smtClean="0">
                <a:latin typeface="Calibri" charset="0"/>
              </a:rPr>
              <a:t>Beacon:</a:t>
            </a:r>
            <a:br>
              <a:rPr lang="en-US" dirty="0" smtClean="0">
                <a:latin typeface="Calibri" charset="0"/>
              </a:rPr>
            </a:br>
            <a:r>
              <a:rPr lang="en-US" dirty="0" smtClean="0">
                <a:latin typeface="Calibri" charset="0"/>
              </a:rPr>
              <a:t>	David Erickson</a:t>
            </a:r>
            <a:br>
              <a:rPr lang="en-US" dirty="0" smtClean="0">
                <a:latin typeface="Calibri" charset="0"/>
              </a:rPr>
            </a:br>
            <a:r>
              <a:rPr lang="en-US" dirty="0" err="1" smtClean="0">
                <a:latin typeface="Calibri" charset="0"/>
              </a:rPr>
              <a:t>Trema</a:t>
            </a:r>
            <a:r>
              <a:rPr lang="en-US" dirty="0" smtClean="0">
                <a:latin typeface="Calibri" charset="0"/>
              </a:rPr>
              <a:t>:</a:t>
            </a:r>
            <a:br>
              <a:rPr lang="en-US" dirty="0" smtClean="0">
                <a:latin typeface="Calibri" charset="0"/>
              </a:rPr>
            </a:br>
            <a:r>
              <a:rPr lang="en-US" dirty="0" smtClean="0">
                <a:latin typeface="Calibri" charset="0"/>
              </a:rPr>
              <a:t>	Hideyuki </a:t>
            </a:r>
            <a:r>
              <a:rPr lang="en-US" dirty="0" err="1" smtClean="0">
                <a:latin typeface="Calibri" charset="0"/>
              </a:rPr>
              <a:t>Shimonishi</a:t>
            </a:r>
            <a:r>
              <a:rPr lang="en-US" dirty="0" smtClean="0">
                <a:latin typeface="Calibri" charset="0"/>
              </a:rPr>
              <a:t/>
            </a:r>
            <a:br>
              <a:rPr lang="en-US" dirty="0" smtClean="0">
                <a:latin typeface="Calibri" charset="0"/>
              </a:rPr>
            </a:br>
            <a:r>
              <a:rPr lang="en-US" dirty="0" smtClean="0">
                <a:latin typeface="Calibri" charset="0"/>
              </a:rPr>
              <a:t>Floodlight: </a:t>
            </a:r>
            <a:br>
              <a:rPr lang="en-US" dirty="0" smtClean="0">
                <a:latin typeface="Calibri" charset="0"/>
              </a:rPr>
            </a:br>
            <a:r>
              <a:rPr lang="en-US" dirty="0" smtClean="0">
                <a:latin typeface="Calibri" charset="0"/>
              </a:rPr>
              <a:t>	Rob Sherwood</a:t>
            </a:r>
            <a:br>
              <a:rPr lang="en-US" dirty="0" smtClean="0">
                <a:latin typeface="Calibri" charset="0"/>
              </a:rPr>
            </a:br>
            <a:endParaRPr lang="en-US" dirty="0">
              <a:latin typeface="Calibri" charset="0"/>
            </a:endParaRPr>
          </a:p>
        </p:txBody>
      </p:sp>
      <p:sp>
        <p:nvSpPr>
          <p:cNvPr id="3" name="Slide Number Placeholder 2"/>
          <p:cNvSpPr>
            <a:spLocks noGrp="1"/>
          </p:cNvSpPr>
          <p:nvPr>
            <p:ph type="sldNum" sz="quarter" idx="12"/>
          </p:nvPr>
        </p:nvSpPr>
        <p:spPr/>
        <p:txBody>
          <a:bodyPr/>
          <a:lstStyle/>
          <a:p>
            <a:fld id="{EFE1403D-69EA-144D-B9C0-DACDB6504424}" type="slidenum">
              <a:rPr lang="en-US"/>
              <a:pPr/>
              <a:t>120</a:t>
            </a:fld>
            <a:endParaRPr lang="en-US"/>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0897" name="Rectangle 1"/>
          <p:cNvSpPr>
            <a:spLocks noGrp="1" noChangeArrowheads="1"/>
          </p:cNvSpPr>
          <p:nvPr>
            <p:ph type="title"/>
          </p:nvPr>
        </p:nvSpPr>
        <p:spPr>
          <a:xfrm>
            <a:off x="2214563" y="284163"/>
            <a:ext cx="5892800" cy="1214437"/>
          </a:xfrm>
        </p:spPr>
        <p:txBody>
          <a:bodyPr/>
          <a:lstStyle/>
          <a:p>
            <a:pPr eaLnBrk="1" hangingPunct="1"/>
            <a:r>
              <a:rPr lang="en-US" sz="6000">
                <a:latin typeface="Calibri" charset="0"/>
              </a:rPr>
              <a:t>Hands-on Tutorial</a:t>
            </a:r>
            <a:endParaRPr lang="en-US" sz="4000">
              <a:latin typeface="Calibri" charset="0"/>
            </a:endParaRPr>
          </a:p>
        </p:txBody>
      </p:sp>
      <p:pic>
        <p:nvPicPr>
          <p:cNvPr id="80898" name="Picture 2"/>
          <p:cNvPicPr>
            <a:picLocks noChangeAspect="1" noChangeArrowheads="1"/>
          </p:cNvPicPr>
          <p:nvPr/>
        </p:nvPicPr>
        <p:blipFill>
          <a:blip r:embed="rId3"/>
          <a:srcRect/>
          <a:stretch>
            <a:fillRect/>
          </a:stretch>
        </p:blipFill>
        <p:spPr bwMode="auto">
          <a:xfrm>
            <a:off x="1249363" y="552450"/>
            <a:ext cx="965200" cy="946150"/>
          </a:xfrm>
          <a:prstGeom prst="rect">
            <a:avLst/>
          </a:prstGeom>
          <a:noFill/>
          <a:ln w="12700">
            <a:noFill/>
            <a:miter lim="800000"/>
            <a:headEnd/>
            <a:tailEnd/>
          </a:ln>
        </p:spPr>
      </p:pic>
      <p:sp>
        <p:nvSpPr>
          <p:cNvPr id="80899" name="Content Placeholder 2"/>
          <p:cNvSpPr>
            <a:spLocks noGrp="1"/>
          </p:cNvSpPr>
          <p:nvPr>
            <p:ph idx="1"/>
          </p:nvPr>
        </p:nvSpPr>
        <p:spPr>
          <a:xfrm>
            <a:off x="457200" y="1719263"/>
            <a:ext cx="8229600" cy="4322762"/>
          </a:xfrm>
        </p:spPr>
        <p:txBody>
          <a:bodyPr/>
          <a:lstStyle/>
          <a:p>
            <a:pPr lvl="1" eaLnBrk="1" hangingPunct="1">
              <a:buFont typeface="Arial" charset="0"/>
              <a:buNone/>
            </a:pPr>
            <a:r>
              <a:rPr lang="en-US" dirty="0" smtClean="0"/>
              <a:t>Instructions at:</a:t>
            </a:r>
          </a:p>
          <a:p>
            <a:pPr lvl="1" eaLnBrk="1" hangingPunct="1">
              <a:buFont typeface="Arial" charset="0"/>
              <a:buNone/>
            </a:pPr>
            <a:r>
              <a:rPr lang="en-US" sz="2100" dirty="0">
                <a:solidFill>
                  <a:srgbClr val="898989"/>
                </a:solidFill>
                <a:hlinkClick r:id="rId4"/>
              </a:rPr>
              <a:t>www.openflow.org/wk/index.php/</a:t>
            </a:r>
            <a:r>
              <a:rPr lang="en-US" sz="2100" dirty="0" smtClean="0">
                <a:solidFill>
                  <a:srgbClr val="898989"/>
                </a:solidFill>
                <a:hlinkClick r:id="rId4"/>
              </a:rPr>
              <a:t>OpenFlow_Tutorial</a:t>
            </a:r>
            <a:endParaRPr lang="en-US" sz="2100" dirty="0" smtClean="0"/>
          </a:p>
          <a:p>
            <a:pPr lvl="1" eaLnBrk="1" hangingPunct="1">
              <a:buFont typeface="Arial" charset="0"/>
              <a:buNone/>
            </a:pPr>
            <a:endParaRPr lang="en-US" sz="2500" dirty="0"/>
          </a:p>
          <a:p>
            <a:pPr lvl="1" eaLnBrk="1" hangingPunct="1">
              <a:buFont typeface="Arial" charset="0"/>
              <a:buNone/>
            </a:pPr>
            <a:endParaRPr lang="en-US" sz="2500" dirty="0"/>
          </a:p>
          <a:p>
            <a:pPr lvl="1" eaLnBrk="1" hangingPunct="1">
              <a:buFont typeface="Arial" charset="0"/>
              <a:buNone/>
            </a:pPr>
            <a:endParaRPr lang="en-US" sz="2500" dirty="0"/>
          </a:p>
          <a:p>
            <a:pPr lvl="1" eaLnBrk="1" hangingPunct="1">
              <a:buFont typeface="Arial" charset="0"/>
              <a:buNone/>
            </a:pPr>
            <a:endParaRPr lang="en-US" sz="2500" dirty="0"/>
          </a:p>
          <a:p>
            <a:pPr lvl="1" eaLnBrk="1" hangingPunct="1">
              <a:buFont typeface="Arial" charset="0"/>
              <a:buNone/>
            </a:pPr>
            <a:endParaRPr lang="en-US" sz="2500" dirty="0"/>
          </a:p>
          <a:p>
            <a:pPr lvl="1" eaLnBrk="1" hangingPunct="1">
              <a:buFont typeface="Arial" charset="0"/>
              <a:buNone/>
            </a:pPr>
            <a:endParaRPr lang="en-US" sz="2500" dirty="0" smtClean="0"/>
          </a:p>
          <a:p>
            <a:pPr lvl="1" eaLnBrk="1" hangingPunct="1">
              <a:buFont typeface="Arial" charset="0"/>
              <a:buNone/>
            </a:pPr>
            <a:endParaRPr lang="en-US" sz="2500" dirty="0" smtClean="0"/>
          </a:p>
          <a:p>
            <a:pPr lvl="1" eaLnBrk="1" hangingPunct="1">
              <a:buFont typeface="Arial" charset="0"/>
              <a:buNone/>
            </a:pPr>
            <a:endParaRPr lang="en-US" dirty="0"/>
          </a:p>
          <a:p>
            <a:pPr lvl="1" eaLnBrk="1" hangingPunct="1">
              <a:buFont typeface="Arial" charset="0"/>
              <a:buNone/>
            </a:pPr>
            <a:endParaRPr lang="en-US" dirty="0"/>
          </a:p>
        </p:txBody>
      </p:sp>
      <p:sp>
        <p:nvSpPr>
          <p:cNvPr id="6" name="Slide Number Placeholder 5"/>
          <p:cNvSpPr>
            <a:spLocks noGrp="1"/>
          </p:cNvSpPr>
          <p:nvPr>
            <p:ph type="sldNum" sz="quarter" idx="12"/>
          </p:nvPr>
        </p:nvSpPr>
        <p:spPr/>
        <p:txBody>
          <a:bodyPr/>
          <a:lstStyle/>
          <a:p>
            <a:fld id="{C206C331-8C1E-EF45-83F4-5B1572B2C975}" type="slidenum">
              <a:rPr lang="en-US"/>
              <a:pPr/>
              <a:t>121</a:t>
            </a:fld>
            <a:endParaRPr lang="en-US"/>
          </a:p>
        </p:txBody>
      </p:sp>
    </p:spTree>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457200" y="249238"/>
            <a:ext cx="8229600" cy="5876925"/>
          </a:xfrm>
        </p:spPr>
        <p:txBody>
          <a:bodyPr anchor="ctr"/>
          <a:lstStyle/>
          <a:p>
            <a:pPr algn="ctr">
              <a:buNone/>
            </a:pPr>
            <a:r>
              <a:rPr lang="en-US" sz="13000" dirty="0" smtClean="0"/>
              <a:t>Q&amp;A</a:t>
            </a:r>
            <a:endParaRPr lang="en-US" sz="13000" dirty="0"/>
          </a:p>
        </p:txBody>
      </p:sp>
      <p:sp>
        <p:nvSpPr>
          <p:cNvPr id="4" name="Slide Number Placeholder 3"/>
          <p:cNvSpPr>
            <a:spLocks noGrp="1"/>
          </p:cNvSpPr>
          <p:nvPr>
            <p:ph type="sldNum" sz="quarter" idx="12"/>
          </p:nvPr>
        </p:nvSpPr>
        <p:spPr/>
        <p:txBody>
          <a:bodyPr/>
          <a:lstStyle/>
          <a:p>
            <a:fld id="{0FCE97B5-98C9-FA49-BC62-4794FE1F9AE6}" type="slidenum">
              <a:rPr lang="en-US" smtClean="0"/>
              <a:pPr/>
              <a:t>122</a:t>
            </a:fld>
            <a:endParaRPr lang="en-US"/>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457200" y="249238"/>
            <a:ext cx="8229600" cy="5876925"/>
          </a:xfrm>
        </p:spPr>
        <p:txBody>
          <a:bodyPr anchor="ctr"/>
          <a:lstStyle/>
          <a:p>
            <a:pPr algn="ctr">
              <a:buNone/>
            </a:pPr>
            <a:r>
              <a:rPr lang="en-US" sz="10800" dirty="0" smtClean="0"/>
              <a:t>Deployment</a:t>
            </a:r>
          </a:p>
          <a:p>
            <a:pPr algn="ctr">
              <a:buNone/>
            </a:pPr>
            <a:r>
              <a:rPr lang="en-US" sz="10800" dirty="0" smtClean="0"/>
              <a:t>Experiences</a:t>
            </a:r>
            <a:endParaRPr lang="en-US" sz="10800" dirty="0"/>
          </a:p>
        </p:txBody>
      </p:sp>
      <p:sp>
        <p:nvSpPr>
          <p:cNvPr id="4" name="Slide Number Placeholder 3"/>
          <p:cNvSpPr>
            <a:spLocks noGrp="1"/>
          </p:cNvSpPr>
          <p:nvPr>
            <p:ph type="sldNum" sz="quarter" idx="12"/>
          </p:nvPr>
        </p:nvSpPr>
        <p:spPr/>
        <p:txBody>
          <a:bodyPr/>
          <a:lstStyle/>
          <a:p>
            <a:fld id="{0FCE97B5-98C9-FA49-BC62-4794FE1F9AE6}" type="slidenum">
              <a:rPr lang="en-US" smtClean="0"/>
              <a:pPr/>
              <a:t>123</a:t>
            </a:fld>
            <a:endParaRPr lang="en-US"/>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7" name="Title 1"/>
          <p:cNvSpPr>
            <a:spLocks noGrp="1"/>
          </p:cNvSpPr>
          <p:nvPr>
            <p:ph type="ctrTitle"/>
          </p:nvPr>
        </p:nvSpPr>
        <p:spPr/>
        <p:txBody>
          <a:bodyPr/>
          <a:lstStyle/>
          <a:p>
            <a:pPr eaLnBrk="1" hangingPunct="1"/>
            <a:r>
              <a:rPr lang="en-US" sz="7200" dirty="0" smtClean="0">
                <a:latin typeface="Calibri" charset="0"/>
              </a:rPr>
              <a:t>Deployment:</a:t>
            </a:r>
            <a:br>
              <a:rPr lang="en-US" sz="7200" dirty="0" smtClean="0">
                <a:latin typeface="Calibri" charset="0"/>
              </a:rPr>
            </a:br>
            <a:r>
              <a:rPr lang="en-US" sz="7200" dirty="0" smtClean="0">
                <a:latin typeface="Calibri" charset="0"/>
              </a:rPr>
              <a:t/>
            </a:r>
            <a:br>
              <a:rPr lang="en-US" sz="7200" dirty="0" smtClean="0">
                <a:latin typeface="Calibri" charset="0"/>
              </a:rPr>
            </a:br>
            <a:r>
              <a:rPr lang="en-US" sz="7200" dirty="0" err="1" smtClean="0">
                <a:latin typeface="Calibri" charset="0"/>
              </a:rPr>
              <a:t>Srini</a:t>
            </a:r>
            <a:r>
              <a:rPr lang="en-US" sz="7200" dirty="0" smtClean="0">
                <a:latin typeface="Calibri" charset="0"/>
              </a:rPr>
              <a:t> </a:t>
            </a:r>
            <a:r>
              <a:rPr lang="en-US" sz="7200" dirty="0" err="1" smtClean="0">
                <a:latin typeface="Calibri" charset="0"/>
              </a:rPr>
              <a:t>Seetharaman</a:t>
            </a:r>
            <a:endParaRPr lang="en-US" sz="7200" dirty="0">
              <a:latin typeface="Calibri" charset="0"/>
            </a:endParaRPr>
          </a:p>
        </p:txBody>
      </p:sp>
      <p:sp>
        <p:nvSpPr>
          <p:cNvPr id="3" name="Slide Number Placeholder 2"/>
          <p:cNvSpPr>
            <a:spLocks noGrp="1"/>
          </p:cNvSpPr>
          <p:nvPr>
            <p:ph type="sldNum" sz="quarter" idx="12"/>
          </p:nvPr>
        </p:nvSpPr>
        <p:spPr/>
        <p:txBody>
          <a:bodyPr/>
          <a:lstStyle/>
          <a:p>
            <a:fld id="{EFE1403D-69EA-144D-B9C0-DACDB6504424}" type="slidenum">
              <a:rPr lang="en-US"/>
              <a:pPr/>
              <a:t>124</a:t>
            </a:fld>
            <a:endParaRPr lang="en-US"/>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457200" y="249238"/>
            <a:ext cx="8229600" cy="5876925"/>
          </a:xfrm>
        </p:spPr>
        <p:txBody>
          <a:bodyPr anchor="ctr"/>
          <a:lstStyle/>
          <a:p>
            <a:pPr algn="ctr">
              <a:buNone/>
            </a:pPr>
            <a:r>
              <a:rPr lang="en-US" sz="10800" dirty="0" smtClean="0"/>
              <a:t>Wrap-Up</a:t>
            </a:r>
            <a:endParaRPr lang="en-US" sz="10800" dirty="0"/>
          </a:p>
        </p:txBody>
      </p:sp>
      <p:sp>
        <p:nvSpPr>
          <p:cNvPr id="4" name="Slide Number Placeholder 3"/>
          <p:cNvSpPr>
            <a:spLocks noGrp="1"/>
          </p:cNvSpPr>
          <p:nvPr>
            <p:ph type="sldNum" sz="quarter" idx="12"/>
          </p:nvPr>
        </p:nvSpPr>
        <p:spPr/>
        <p:txBody>
          <a:bodyPr/>
          <a:lstStyle/>
          <a:p>
            <a:fld id="{0FCE97B5-98C9-FA49-BC62-4794FE1F9AE6}" type="slidenum">
              <a:rPr lang="en-US" smtClean="0"/>
              <a:pPr/>
              <a:t>125</a:t>
            </a:fld>
            <a:endParaRPr lang="en-US"/>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FCE97B5-98C9-FA49-BC62-4794FE1F9AE6}" type="slidenum">
              <a:rPr lang="en-US" smtClean="0"/>
              <a:pPr/>
              <a:t>126</a:t>
            </a:fld>
            <a:endParaRPr lang="en-US"/>
          </a:p>
        </p:txBody>
      </p:sp>
      <p:graphicFrame>
        <p:nvGraphicFramePr>
          <p:cNvPr id="6" name="Chart 5"/>
          <p:cNvGraphicFramePr/>
          <p:nvPr/>
        </p:nvGraphicFramePr>
        <p:xfrm>
          <a:off x="506048" y="490416"/>
          <a:ext cx="8022491" cy="574040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71362" name="Rectangle 2"/>
          <p:cNvSpPr>
            <a:spLocks noGrp="1"/>
          </p:cNvSpPr>
          <p:nvPr>
            <p:ph type="title"/>
          </p:nvPr>
        </p:nvSpPr>
        <p:spPr>
          <a:xfrm>
            <a:off x="457200" y="252413"/>
            <a:ext cx="8231188" cy="715962"/>
          </a:xfrm>
        </p:spPr>
        <p:txBody>
          <a:bodyPr/>
          <a:lstStyle/>
          <a:p>
            <a:r>
              <a:rPr lang="en-US">
                <a:latin typeface="Calibri" charset="0"/>
              </a:rPr>
              <a:t>Growing Community</a:t>
            </a:r>
            <a:endParaRPr lang="en-US">
              <a:solidFill>
                <a:srgbClr val="666666"/>
              </a:solidFill>
              <a:latin typeface="Calibri" charset="0"/>
            </a:endParaRPr>
          </a:p>
        </p:txBody>
      </p:sp>
      <p:sp>
        <p:nvSpPr>
          <p:cNvPr id="271363" name="AutoShape 3"/>
          <p:cNvSpPr>
            <a:spLocks noChangeArrowheads="1"/>
          </p:cNvSpPr>
          <p:nvPr>
            <p:custDataLst>
              <p:tags r:id="rId1"/>
            </p:custDataLst>
          </p:nvPr>
        </p:nvSpPr>
        <p:spPr bwMode="gray">
          <a:xfrm>
            <a:off x="307975" y="1247775"/>
            <a:ext cx="4119563" cy="4773613"/>
          </a:xfrm>
          <a:prstGeom prst="roundRect">
            <a:avLst>
              <a:gd name="adj" fmla="val 3907"/>
            </a:avLst>
          </a:prstGeom>
          <a:gradFill rotWithShape="0">
            <a:gsLst>
              <a:gs pos="0">
                <a:schemeClr val="bg1"/>
              </a:gs>
              <a:gs pos="100000">
                <a:schemeClr val="bg1">
                  <a:gamma/>
                  <a:shade val="86275"/>
                  <a:invGamma/>
                </a:schemeClr>
              </a:gs>
            </a:gsLst>
            <a:lin ang="5400000" scaled="1"/>
          </a:gradFill>
          <a:ln w="9525">
            <a:solidFill>
              <a:srgbClr val="969696"/>
            </a:solidFill>
            <a:round/>
            <a:headEnd/>
            <a:tailEnd/>
          </a:ln>
          <a:effectLst/>
        </p:spPr>
        <p:txBody>
          <a:bodyPr lIns="72000" tIns="396000" rIns="72000" bIns="72000">
            <a:prstTxWarp prst="textNoShape">
              <a:avLst/>
            </a:prstTxWarp>
          </a:bodyPr>
          <a:lstStyle/>
          <a:p>
            <a:pPr marL="136525" indent="-136525" defTabSz="914400" eaLnBrk="0" hangingPunct="0">
              <a:lnSpc>
                <a:spcPct val="90000"/>
              </a:lnSpc>
              <a:spcBef>
                <a:spcPct val="10000"/>
              </a:spcBef>
              <a:buClr>
                <a:schemeClr val="tx2"/>
              </a:buClr>
              <a:buSzPct val="75000"/>
              <a:buFont typeface="Wingdings" charset="2"/>
              <a:buNone/>
            </a:pPr>
            <a:endParaRPr lang="en-US" sz="1200">
              <a:latin typeface="Tele-GroteskNor" pitchFamily="2" charset="0"/>
              <a:ea typeface="Times New Roman" charset="0"/>
              <a:cs typeface="Times New Roman" charset="0"/>
            </a:endParaRPr>
          </a:p>
        </p:txBody>
      </p:sp>
      <p:sp>
        <p:nvSpPr>
          <p:cNvPr id="38" name="Auf der gleichen Seite des Rechtecks liegende Ecken abrunden 37"/>
          <p:cNvSpPr>
            <a:spLocks noChangeArrowheads="1"/>
          </p:cNvSpPr>
          <p:nvPr/>
        </p:nvSpPr>
        <p:spPr bwMode="auto">
          <a:xfrm>
            <a:off x="307975" y="1247775"/>
            <a:ext cx="4119563" cy="360363"/>
          </a:xfrm>
          <a:prstGeom prst="round2SameRect">
            <a:avLst/>
          </a:prstGeom>
          <a:gradFill rotWithShape="1">
            <a:gsLst>
              <a:gs pos="0">
                <a:srgbClr val="BDBDBD"/>
              </a:gs>
              <a:gs pos="39999">
                <a:srgbClr val="404040"/>
              </a:gs>
              <a:gs pos="41000">
                <a:srgbClr val="000000"/>
              </a:gs>
              <a:gs pos="100000">
                <a:srgbClr val="080808"/>
              </a:gs>
            </a:gsLst>
            <a:lin ang="5400000" scaled="1"/>
          </a:gradFill>
          <a:ln w="9525" algn="ctr">
            <a:solidFill>
              <a:srgbClr val="333333"/>
            </a:solidFill>
            <a:round/>
            <a:headEnd/>
            <a:tailEnd/>
          </a:ln>
          <a:effectLst/>
        </p:spPr>
        <p:txBody>
          <a:bodyPr anchor="ctr">
            <a:prstTxWarp prst="textNoShape">
              <a:avLst/>
            </a:prstTxWarp>
          </a:bodyPr>
          <a:lstStyle/>
          <a:p>
            <a:pPr algn="ctr" defTabSz="914400">
              <a:lnSpc>
                <a:spcPct val="90000"/>
              </a:lnSpc>
            </a:pPr>
            <a:r>
              <a:rPr lang="en-GB" sz="1600">
                <a:solidFill>
                  <a:schemeClr val="bg1"/>
                </a:solidFill>
                <a:latin typeface="Tele-GroteskFet" pitchFamily="2" charset="0"/>
                <a:ea typeface="Arial" charset="0"/>
                <a:cs typeface="Arial" charset="0"/>
              </a:rPr>
              <a:t>Vendors and start-ups   </a:t>
            </a:r>
          </a:p>
        </p:txBody>
      </p:sp>
      <p:sp>
        <p:nvSpPr>
          <p:cNvPr id="271365" name="AutoShape 5"/>
          <p:cNvSpPr>
            <a:spLocks noChangeArrowheads="1"/>
          </p:cNvSpPr>
          <p:nvPr>
            <p:custDataLst>
              <p:tags r:id="rId2"/>
            </p:custDataLst>
          </p:nvPr>
        </p:nvSpPr>
        <p:spPr bwMode="gray">
          <a:xfrm>
            <a:off x="4643438" y="1247775"/>
            <a:ext cx="4119562" cy="4773613"/>
          </a:xfrm>
          <a:prstGeom prst="roundRect">
            <a:avLst>
              <a:gd name="adj" fmla="val 3907"/>
            </a:avLst>
          </a:prstGeom>
          <a:gradFill rotWithShape="0">
            <a:gsLst>
              <a:gs pos="0">
                <a:schemeClr val="bg1"/>
              </a:gs>
              <a:gs pos="100000">
                <a:schemeClr val="bg1">
                  <a:gamma/>
                  <a:shade val="86275"/>
                  <a:invGamma/>
                </a:schemeClr>
              </a:gs>
            </a:gsLst>
            <a:lin ang="5400000" scaled="1"/>
          </a:gradFill>
          <a:ln w="9525">
            <a:solidFill>
              <a:srgbClr val="969696"/>
            </a:solidFill>
            <a:round/>
            <a:headEnd/>
            <a:tailEnd/>
          </a:ln>
          <a:effectLst/>
        </p:spPr>
        <p:txBody>
          <a:bodyPr lIns="72000" tIns="396000" rIns="72000" bIns="72000">
            <a:prstTxWarp prst="textNoShape">
              <a:avLst/>
            </a:prstTxWarp>
          </a:bodyPr>
          <a:lstStyle/>
          <a:p>
            <a:pPr marL="136525" indent="-136525" defTabSz="914400" eaLnBrk="0" hangingPunct="0">
              <a:lnSpc>
                <a:spcPct val="90000"/>
              </a:lnSpc>
              <a:spcBef>
                <a:spcPct val="10000"/>
              </a:spcBef>
              <a:buClr>
                <a:schemeClr val="tx2"/>
              </a:buClr>
              <a:buSzPct val="75000"/>
              <a:buFont typeface="Wingdings" charset="2"/>
              <a:buNone/>
            </a:pPr>
            <a:endParaRPr lang="en-US" sz="1200">
              <a:latin typeface="Tele-GroteskNor" pitchFamily="2" charset="0"/>
              <a:ea typeface="Times New Roman" charset="0"/>
              <a:cs typeface="Times New Roman" charset="0"/>
            </a:endParaRPr>
          </a:p>
        </p:txBody>
      </p:sp>
      <p:sp>
        <p:nvSpPr>
          <p:cNvPr id="2" name="Auf der gleichen Seite des Rechtecks liegende Ecken abrunden 37"/>
          <p:cNvSpPr>
            <a:spLocks noChangeArrowheads="1"/>
          </p:cNvSpPr>
          <p:nvPr/>
        </p:nvSpPr>
        <p:spPr bwMode="auto">
          <a:xfrm>
            <a:off x="4643438" y="1247775"/>
            <a:ext cx="4119562" cy="360363"/>
          </a:xfrm>
          <a:prstGeom prst="round2SameRect">
            <a:avLst/>
          </a:prstGeom>
          <a:gradFill rotWithShape="1">
            <a:gsLst>
              <a:gs pos="0">
                <a:srgbClr val="BDBDBD"/>
              </a:gs>
              <a:gs pos="39999">
                <a:srgbClr val="404040"/>
              </a:gs>
              <a:gs pos="41000">
                <a:srgbClr val="000000"/>
              </a:gs>
              <a:gs pos="100000">
                <a:srgbClr val="080808"/>
              </a:gs>
            </a:gsLst>
            <a:lin ang="5400000" scaled="1"/>
          </a:gradFill>
          <a:ln w="9525" algn="ctr">
            <a:solidFill>
              <a:srgbClr val="333333"/>
            </a:solidFill>
            <a:round/>
            <a:headEnd/>
            <a:tailEnd/>
          </a:ln>
          <a:effectLst/>
        </p:spPr>
        <p:txBody>
          <a:bodyPr anchor="ctr">
            <a:prstTxWarp prst="textNoShape">
              <a:avLst/>
            </a:prstTxWarp>
          </a:bodyPr>
          <a:lstStyle/>
          <a:p>
            <a:pPr algn="ctr" defTabSz="914400">
              <a:lnSpc>
                <a:spcPct val="90000"/>
              </a:lnSpc>
            </a:pPr>
            <a:r>
              <a:rPr lang="en-GB" sz="1600">
                <a:solidFill>
                  <a:schemeClr val="bg1"/>
                </a:solidFill>
                <a:latin typeface="Tele-GroteskFet" pitchFamily="2" charset="0"/>
                <a:ea typeface="Arial" charset="0"/>
                <a:cs typeface="Arial" charset="0"/>
              </a:rPr>
              <a:t>Providers and business-unit</a:t>
            </a:r>
          </a:p>
        </p:txBody>
      </p:sp>
      <p:sp>
        <p:nvSpPr>
          <p:cNvPr id="271367" name="Rectangle 7"/>
          <p:cNvSpPr>
            <a:spLocks noGrp="1" noChangeArrowheads="1"/>
          </p:cNvSpPr>
          <p:nvPr>
            <p:ph type="body" idx="1"/>
          </p:nvPr>
        </p:nvSpPr>
        <p:spPr bwMode="gray">
          <a:xfrm>
            <a:off x="614363" y="1593850"/>
            <a:ext cx="3629025" cy="4456113"/>
          </a:xfrm>
          <a:noFill/>
          <a:ln/>
        </p:spPr>
        <p:txBody>
          <a:bodyPr lIns="0" tIns="0" rIns="0" bIns="0"/>
          <a:lstStyle/>
          <a:p>
            <a:pPr marL="381000" indent="-381000" defTabSz="914400">
              <a:buFont typeface="Arial" charset="0"/>
              <a:buNone/>
            </a:pPr>
            <a:endParaRPr lang="en-US"/>
          </a:p>
          <a:p>
            <a:pPr marL="381000" indent="-381000" defTabSz="914400">
              <a:buFont typeface="Arial" charset="0"/>
              <a:buNone/>
            </a:pPr>
            <a:endParaRPr lang="en-US"/>
          </a:p>
          <a:p>
            <a:pPr marL="381000" indent="-381000" defTabSz="914400">
              <a:buFont typeface="Arial" charset="0"/>
              <a:buNone/>
            </a:pPr>
            <a:endParaRPr lang="en-US"/>
          </a:p>
          <a:p>
            <a:pPr marL="381000" indent="-381000" defTabSz="914400">
              <a:buFont typeface="Arial" charset="0"/>
              <a:buNone/>
            </a:pPr>
            <a:endParaRPr lang="en-US"/>
          </a:p>
          <a:p>
            <a:pPr marL="381000" indent="-381000" defTabSz="914400">
              <a:buFont typeface="Arial" charset="0"/>
              <a:buNone/>
            </a:pPr>
            <a:endParaRPr lang="en-US"/>
          </a:p>
          <a:p>
            <a:pPr marL="381000" indent="-381000" defTabSz="914400">
              <a:buFont typeface="Arial" charset="0"/>
              <a:buNone/>
            </a:pPr>
            <a:endParaRPr lang="en-US"/>
          </a:p>
          <a:p>
            <a:pPr marL="381000" indent="-381000" defTabSz="914400">
              <a:buFont typeface="Arial" charset="0"/>
              <a:buNone/>
            </a:pPr>
            <a:endParaRPr lang="en-US"/>
          </a:p>
        </p:txBody>
      </p:sp>
      <p:pic>
        <p:nvPicPr>
          <p:cNvPr id="271368" name="Picture 8" descr="hp-logo"/>
          <p:cNvPicPr>
            <a:picLocks noChangeAspect="1" noChangeArrowheads="1"/>
          </p:cNvPicPr>
          <p:nvPr/>
        </p:nvPicPr>
        <p:blipFill>
          <a:blip r:embed="rId4"/>
          <a:srcRect/>
          <a:stretch>
            <a:fillRect/>
          </a:stretch>
        </p:blipFill>
        <p:spPr bwMode="auto">
          <a:xfrm>
            <a:off x="468313" y="2420938"/>
            <a:ext cx="996950" cy="658812"/>
          </a:xfrm>
          <a:prstGeom prst="rect">
            <a:avLst/>
          </a:prstGeom>
          <a:noFill/>
        </p:spPr>
      </p:pic>
      <p:pic>
        <p:nvPicPr>
          <p:cNvPr id="271369" name="Picture 9" descr="nec-logo"/>
          <p:cNvPicPr>
            <a:picLocks noChangeAspect="1" noChangeArrowheads="1"/>
          </p:cNvPicPr>
          <p:nvPr/>
        </p:nvPicPr>
        <p:blipFill>
          <a:blip r:embed="rId5"/>
          <a:srcRect/>
          <a:stretch>
            <a:fillRect/>
          </a:stretch>
        </p:blipFill>
        <p:spPr bwMode="auto">
          <a:xfrm>
            <a:off x="1692275" y="2420938"/>
            <a:ext cx="809625" cy="658812"/>
          </a:xfrm>
          <a:prstGeom prst="rect">
            <a:avLst/>
          </a:prstGeom>
          <a:noFill/>
        </p:spPr>
      </p:pic>
      <p:pic>
        <p:nvPicPr>
          <p:cNvPr id="271370" name="Picture 10" descr="Dell_Logo"/>
          <p:cNvPicPr>
            <a:picLocks noChangeAspect="1" noChangeArrowheads="1"/>
          </p:cNvPicPr>
          <p:nvPr/>
        </p:nvPicPr>
        <p:blipFill>
          <a:blip r:embed="rId6"/>
          <a:srcRect/>
          <a:stretch>
            <a:fillRect/>
          </a:stretch>
        </p:blipFill>
        <p:spPr bwMode="auto">
          <a:xfrm>
            <a:off x="539750" y="3357563"/>
            <a:ext cx="565150" cy="576262"/>
          </a:xfrm>
          <a:prstGeom prst="rect">
            <a:avLst/>
          </a:prstGeom>
          <a:noFill/>
        </p:spPr>
      </p:pic>
      <p:pic>
        <p:nvPicPr>
          <p:cNvPr id="271371" name="Picture 11" descr="arista"/>
          <p:cNvPicPr>
            <a:picLocks noChangeAspect="1" noChangeArrowheads="1"/>
          </p:cNvPicPr>
          <p:nvPr/>
        </p:nvPicPr>
        <p:blipFill>
          <a:blip r:embed="rId7"/>
          <a:srcRect/>
          <a:stretch>
            <a:fillRect/>
          </a:stretch>
        </p:blipFill>
        <p:spPr bwMode="auto">
          <a:xfrm>
            <a:off x="468313" y="4149725"/>
            <a:ext cx="719137" cy="719138"/>
          </a:xfrm>
          <a:prstGeom prst="rect">
            <a:avLst/>
          </a:prstGeom>
          <a:noFill/>
        </p:spPr>
      </p:pic>
      <p:pic>
        <p:nvPicPr>
          <p:cNvPr id="271372" name="Picture 12" descr="netgear"/>
          <p:cNvPicPr>
            <a:picLocks noChangeAspect="1" noChangeArrowheads="1"/>
          </p:cNvPicPr>
          <p:nvPr/>
        </p:nvPicPr>
        <p:blipFill>
          <a:blip r:embed="rId8"/>
          <a:srcRect/>
          <a:stretch>
            <a:fillRect/>
          </a:stretch>
        </p:blipFill>
        <p:spPr bwMode="auto">
          <a:xfrm>
            <a:off x="1258888" y="3357563"/>
            <a:ext cx="1584325" cy="587375"/>
          </a:xfrm>
          <a:prstGeom prst="rect">
            <a:avLst/>
          </a:prstGeom>
          <a:noFill/>
        </p:spPr>
      </p:pic>
      <p:sp>
        <p:nvSpPr>
          <p:cNvPr id="271373" name="Rectangle 16"/>
          <p:cNvSpPr>
            <a:spLocks/>
          </p:cNvSpPr>
          <p:nvPr/>
        </p:nvSpPr>
        <p:spPr bwMode="auto">
          <a:xfrm>
            <a:off x="1008063" y="5337175"/>
            <a:ext cx="2825750" cy="396875"/>
          </a:xfrm>
          <a:prstGeom prst="rect">
            <a:avLst/>
          </a:prstGeom>
          <a:noFill/>
          <a:ln w="12700">
            <a:noFill/>
            <a:miter lim="800000"/>
            <a:headEnd/>
            <a:tailEnd/>
          </a:ln>
        </p:spPr>
        <p:txBody>
          <a:bodyPr lIns="0" tIns="0" rIns="0" bIns="0">
            <a:prstTxWarp prst="textNoShape">
              <a:avLst/>
            </a:prstTxWarp>
            <a:spAutoFit/>
          </a:bodyPr>
          <a:lstStyle/>
          <a:p>
            <a:pPr marL="39688" algn="ctr" defTabSz="914400"/>
            <a:r>
              <a:rPr lang="en-US" sz="2600">
                <a:solidFill>
                  <a:schemeClr val="tx2"/>
                </a:solidFill>
                <a:latin typeface="Tele-GroteskFet" pitchFamily="2" charset="0"/>
                <a:ea typeface="Arial" charset="0"/>
                <a:cs typeface="Arial" charset="0"/>
              </a:rPr>
              <a:t>More...</a:t>
            </a:r>
          </a:p>
        </p:txBody>
      </p:sp>
      <p:pic>
        <p:nvPicPr>
          <p:cNvPr id="271374" name="Picture 14" descr="huawei_logo"/>
          <p:cNvPicPr>
            <a:picLocks noChangeAspect="1" noChangeArrowheads="1"/>
          </p:cNvPicPr>
          <p:nvPr/>
        </p:nvPicPr>
        <p:blipFill>
          <a:blip r:embed="rId9"/>
          <a:srcRect/>
          <a:stretch>
            <a:fillRect/>
          </a:stretch>
        </p:blipFill>
        <p:spPr bwMode="auto">
          <a:xfrm>
            <a:off x="3400425" y="4076700"/>
            <a:ext cx="523875" cy="523875"/>
          </a:xfrm>
          <a:prstGeom prst="rect">
            <a:avLst/>
          </a:prstGeom>
          <a:noFill/>
        </p:spPr>
      </p:pic>
      <p:pic>
        <p:nvPicPr>
          <p:cNvPr id="271375" name="Picture 15" descr="BT"/>
          <p:cNvPicPr>
            <a:picLocks noChangeAspect="1" noChangeArrowheads="1"/>
          </p:cNvPicPr>
          <p:nvPr/>
        </p:nvPicPr>
        <p:blipFill>
          <a:blip r:embed="rId10"/>
          <a:srcRect/>
          <a:stretch>
            <a:fillRect/>
          </a:stretch>
        </p:blipFill>
        <p:spPr bwMode="auto">
          <a:xfrm>
            <a:off x="4932363" y="1841500"/>
            <a:ext cx="1296987" cy="723900"/>
          </a:xfrm>
          <a:prstGeom prst="rect">
            <a:avLst/>
          </a:prstGeom>
          <a:noFill/>
        </p:spPr>
      </p:pic>
      <p:pic>
        <p:nvPicPr>
          <p:cNvPr id="271376" name="Picture 16" descr="verizon"/>
          <p:cNvPicPr>
            <a:picLocks noChangeAspect="1" noChangeArrowheads="1"/>
          </p:cNvPicPr>
          <p:nvPr/>
        </p:nvPicPr>
        <p:blipFill>
          <a:blip r:embed="rId11"/>
          <a:srcRect/>
          <a:stretch>
            <a:fillRect/>
          </a:stretch>
        </p:blipFill>
        <p:spPr bwMode="auto">
          <a:xfrm>
            <a:off x="4859338" y="2695575"/>
            <a:ext cx="1152525" cy="747713"/>
          </a:xfrm>
          <a:prstGeom prst="rect">
            <a:avLst/>
          </a:prstGeom>
          <a:noFill/>
        </p:spPr>
      </p:pic>
      <p:sp>
        <p:nvSpPr>
          <p:cNvPr id="271377" name="Rectangle 16"/>
          <p:cNvSpPr>
            <a:spLocks/>
          </p:cNvSpPr>
          <p:nvPr/>
        </p:nvSpPr>
        <p:spPr bwMode="auto">
          <a:xfrm>
            <a:off x="5184775" y="5300663"/>
            <a:ext cx="2825750" cy="396875"/>
          </a:xfrm>
          <a:prstGeom prst="rect">
            <a:avLst/>
          </a:prstGeom>
          <a:noFill/>
          <a:ln w="12700">
            <a:noFill/>
            <a:miter lim="800000"/>
            <a:headEnd/>
            <a:tailEnd/>
          </a:ln>
        </p:spPr>
        <p:txBody>
          <a:bodyPr lIns="0" tIns="0" rIns="0" bIns="0">
            <a:prstTxWarp prst="textNoShape">
              <a:avLst/>
            </a:prstTxWarp>
            <a:spAutoFit/>
          </a:bodyPr>
          <a:lstStyle/>
          <a:p>
            <a:pPr marL="39688" algn="ctr" defTabSz="914400"/>
            <a:r>
              <a:rPr lang="en-US" sz="2600">
                <a:solidFill>
                  <a:schemeClr val="tx2"/>
                </a:solidFill>
                <a:latin typeface="Tele-GroteskFet" pitchFamily="2" charset="0"/>
                <a:ea typeface="Arial" charset="0"/>
                <a:cs typeface="Arial" charset="0"/>
              </a:rPr>
              <a:t>More...</a:t>
            </a:r>
          </a:p>
        </p:txBody>
      </p:sp>
      <p:pic>
        <p:nvPicPr>
          <p:cNvPr id="271378" name="Picture 18" descr="google"/>
          <p:cNvPicPr>
            <a:picLocks noChangeAspect="1" noChangeArrowheads="1"/>
          </p:cNvPicPr>
          <p:nvPr/>
        </p:nvPicPr>
        <p:blipFill>
          <a:blip r:embed="rId12"/>
          <a:srcRect/>
          <a:stretch>
            <a:fillRect/>
          </a:stretch>
        </p:blipFill>
        <p:spPr bwMode="auto">
          <a:xfrm>
            <a:off x="6443663" y="1916113"/>
            <a:ext cx="1512887" cy="603250"/>
          </a:xfrm>
          <a:prstGeom prst="rect">
            <a:avLst/>
          </a:prstGeom>
          <a:noFill/>
        </p:spPr>
      </p:pic>
      <p:pic>
        <p:nvPicPr>
          <p:cNvPr id="271379" name="Picture 19" descr="ericsson"/>
          <p:cNvPicPr>
            <a:picLocks noChangeAspect="1" noChangeArrowheads="1"/>
          </p:cNvPicPr>
          <p:nvPr/>
        </p:nvPicPr>
        <p:blipFill>
          <a:blip r:embed="rId13"/>
          <a:srcRect/>
          <a:stretch>
            <a:fillRect/>
          </a:stretch>
        </p:blipFill>
        <p:spPr bwMode="auto">
          <a:xfrm>
            <a:off x="3059113" y="1700213"/>
            <a:ext cx="936625" cy="668337"/>
          </a:xfrm>
          <a:prstGeom prst="rect">
            <a:avLst/>
          </a:prstGeom>
          <a:noFill/>
        </p:spPr>
      </p:pic>
      <p:pic>
        <p:nvPicPr>
          <p:cNvPr id="271380" name="Picture 20" descr="nicira-logo"/>
          <p:cNvPicPr>
            <a:picLocks noChangeAspect="1" noChangeArrowheads="1"/>
          </p:cNvPicPr>
          <p:nvPr/>
        </p:nvPicPr>
        <p:blipFill>
          <a:blip r:embed="rId14"/>
          <a:srcRect/>
          <a:stretch>
            <a:fillRect/>
          </a:stretch>
        </p:blipFill>
        <p:spPr bwMode="auto">
          <a:xfrm>
            <a:off x="1476375" y="4292600"/>
            <a:ext cx="647700" cy="546100"/>
          </a:xfrm>
          <a:prstGeom prst="rect">
            <a:avLst/>
          </a:prstGeom>
          <a:noFill/>
        </p:spPr>
      </p:pic>
      <p:pic>
        <p:nvPicPr>
          <p:cNvPr id="271381" name="Picture 21"/>
          <p:cNvPicPr>
            <a:picLocks noChangeAspect="1" noChangeArrowheads="1"/>
          </p:cNvPicPr>
          <p:nvPr/>
        </p:nvPicPr>
        <p:blipFill>
          <a:blip r:embed="rId15"/>
          <a:srcRect/>
          <a:stretch>
            <a:fillRect/>
          </a:stretch>
        </p:blipFill>
        <p:spPr bwMode="auto">
          <a:xfrm>
            <a:off x="6227763" y="2732088"/>
            <a:ext cx="1006475" cy="746125"/>
          </a:xfrm>
          <a:prstGeom prst="rect">
            <a:avLst/>
          </a:prstGeom>
          <a:noFill/>
        </p:spPr>
      </p:pic>
      <p:pic>
        <p:nvPicPr>
          <p:cNvPr id="271382" name="Picture 22"/>
          <p:cNvPicPr>
            <a:picLocks noChangeAspect="1" noChangeArrowheads="1"/>
          </p:cNvPicPr>
          <p:nvPr/>
        </p:nvPicPr>
        <p:blipFill>
          <a:blip r:embed="rId16"/>
          <a:srcRect/>
          <a:stretch>
            <a:fillRect/>
          </a:stretch>
        </p:blipFill>
        <p:spPr bwMode="auto">
          <a:xfrm>
            <a:off x="7415213" y="2636838"/>
            <a:ext cx="1060450" cy="995362"/>
          </a:xfrm>
          <a:prstGeom prst="rect">
            <a:avLst/>
          </a:prstGeom>
          <a:noFill/>
          <a:ln w="9525">
            <a:noFill/>
            <a:miter lim="800000"/>
            <a:headEnd/>
            <a:tailEnd/>
          </a:ln>
          <a:effectLst/>
        </p:spPr>
      </p:pic>
      <p:pic>
        <p:nvPicPr>
          <p:cNvPr id="271383" name="Picture 39"/>
          <p:cNvPicPr>
            <a:picLocks noChangeAspect="1"/>
          </p:cNvPicPr>
          <p:nvPr/>
        </p:nvPicPr>
        <p:blipFill>
          <a:blip r:embed="rId17"/>
          <a:srcRect/>
          <a:stretch>
            <a:fillRect/>
          </a:stretch>
        </p:blipFill>
        <p:spPr bwMode="auto">
          <a:xfrm>
            <a:off x="6877050" y="4652963"/>
            <a:ext cx="1247775" cy="469900"/>
          </a:xfrm>
          <a:prstGeom prst="rect">
            <a:avLst/>
          </a:prstGeom>
          <a:noFill/>
          <a:ln w="9525">
            <a:noFill/>
            <a:miter lim="800000"/>
            <a:headEnd/>
            <a:tailEnd/>
          </a:ln>
        </p:spPr>
      </p:pic>
      <p:pic>
        <p:nvPicPr>
          <p:cNvPr id="271384" name="Picture 36"/>
          <p:cNvPicPr>
            <a:picLocks noChangeAspect="1"/>
          </p:cNvPicPr>
          <p:nvPr/>
        </p:nvPicPr>
        <p:blipFill>
          <a:blip r:embed="rId18"/>
          <a:srcRect/>
          <a:stretch>
            <a:fillRect/>
          </a:stretch>
        </p:blipFill>
        <p:spPr bwMode="auto">
          <a:xfrm>
            <a:off x="4716463" y="4292600"/>
            <a:ext cx="1730375" cy="415925"/>
          </a:xfrm>
          <a:prstGeom prst="rect">
            <a:avLst/>
          </a:prstGeom>
          <a:noFill/>
          <a:ln w="9525">
            <a:noFill/>
            <a:miter lim="800000"/>
            <a:headEnd/>
            <a:tailEnd/>
          </a:ln>
        </p:spPr>
      </p:pic>
      <p:pic>
        <p:nvPicPr>
          <p:cNvPr id="271385" name="Picture 37"/>
          <p:cNvPicPr>
            <a:picLocks noChangeAspect="1"/>
          </p:cNvPicPr>
          <p:nvPr/>
        </p:nvPicPr>
        <p:blipFill>
          <a:blip r:embed="rId19"/>
          <a:srcRect/>
          <a:stretch>
            <a:fillRect/>
          </a:stretch>
        </p:blipFill>
        <p:spPr bwMode="auto">
          <a:xfrm>
            <a:off x="4643438" y="4868863"/>
            <a:ext cx="1801812" cy="668337"/>
          </a:xfrm>
          <a:prstGeom prst="rect">
            <a:avLst/>
          </a:prstGeom>
          <a:noFill/>
          <a:ln w="9525">
            <a:noFill/>
            <a:miter lim="800000"/>
            <a:headEnd/>
            <a:tailEnd/>
          </a:ln>
        </p:spPr>
      </p:pic>
      <p:pic>
        <p:nvPicPr>
          <p:cNvPr id="271386" name="Picture 39"/>
          <p:cNvPicPr>
            <a:picLocks noChangeAspect="1"/>
          </p:cNvPicPr>
          <p:nvPr/>
        </p:nvPicPr>
        <p:blipFill>
          <a:blip r:embed="rId20"/>
          <a:srcRect/>
          <a:stretch>
            <a:fillRect/>
          </a:stretch>
        </p:blipFill>
        <p:spPr bwMode="auto">
          <a:xfrm>
            <a:off x="6948488" y="3860800"/>
            <a:ext cx="1725612" cy="620713"/>
          </a:xfrm>
          <a:prstGeom prst="rect">
            <a:avLst/>
          </a:prstGeom>
          <a:noFill/>
          <a:ln w="9525">
            <a:noFill/>
            <a:miter lim="800000"/>
            <a:headEnd/>
            <a:tailEnd/>
          </a:ln>
        </p:spPr>
      </p:pic>
      <p:pic>
        <p:nvPicPr>
          <p:cNvPr id="271387" name="Picture 40"/>
          <p:cNvPicPr>
            <a:picLocks noChangeAspect="1"/>
          </p:cNvPicPr>
          <p:nvPr/>
        </p:nvPicPr>
        <p:blipFill>
          <a:blip r:embed="rId21"/>
          <a:srcRect/>
          <a:stretch>
            <a:fillRect/>
          </a:stretch>
        </p:blipFill>
        <p:spPr bwMode="auto">
          <a:xfrm>
            <a:off x="5364163" y="3644900"/>
            <a:ext cx="1549400" cy="463550"/>
          </a:xfrm>
          <a:prstGeom prst="rect">
            <a:avLst/>
          </a:prstGeom>
          <a:noFill/>
          <a:ln w="9525">
            <a:noFill/>
            <a:miter lim="800000"/>
            <a:headEnd/>
            <a:tailEnd/>
          </a:ln>
        </p:spPr>
      </p:pic>
      <p:pic>
        <p:nvPicPr>
          <p:cNvPr id="271388" name="Picture 32" descr="extreme.gif"/>
          <p:cNvPicPr>
            <a:picLocks noChangeAspect="1"/>
          </p:cNvPicPr>
          <p:nvPr/>
        </p:nvPicPr>
        <p:blipFill>
          <a:blip r:embed="rId22"/>
          <a:srcRect/>
          <a:stretch>
            <a:fillRect/>
          </a:stretch>
        </p:blipFill>
        <p:spPr bwMode="auto">
          <a:xfrm>
            <a:off x="2771775" y="3429000"/>
            <a:ext cx="1584325" cy="458788"/>
          </a:xfrm>
          <a:prstGeom prst="rect">
            <a:avLst/>
          </a:prstGeom>
          <a:noFill/>
          <a:ln w="9525">
            <a:noFill/>
            <a:miter lim="800000"/>
            <a:headEnd/>
            <a:tailEnd/>
          </a:ln>
        </p:spPr>
      </p:pic>
      <p:pic>
        <p:nvPicPr>
          <p:cNvPr id="271389" name="Picture 34" descr="ciena.jpg"/>
          <p:cNvPicPr>
            <a:picLocks noChangeAspect="1"/>
          </p:cNvPicPr>
          <p:nvPr/>
        </p:nvPicPr>
        <p:blipFill>
          <a:blip r:embed="rId23"/>
          <a:srcRect/>
          <a:stretch>
            <a:fillRect/>
          </a:stretch>
        </p:blipFill>
        <p:spPr bwMode="auto">
          <a:xfrm>
            <a:off x="2843213" y="2565400"/>
            <a:ext cx="1081087" cy="346075"/>
          </a:xfrm>
          <a:prstGeom prst="rect">
            <a:avLst/>
          </a:prstGeom>
          <a:noFill/>
          <a:ln w="9525">
            <a:noFill/>
            <a:miter lim="800000"/>
            <a:headEnd/>
            <a:tailEnd/>
          </a:ln>
        </p:spPr>
      </p:pic>
      <p:pic>
        <p:nvPicPr>
          <p:cNvPr id="271390" name="Picture 38" descr="broadcom.jpg"/>
          <p:cNvPicPr>
            <a:picLocks noChangeAspect="1"/>
          </p:cNvPicPr>
          <p:nvPr/>
        </p:nvPicPr>
        <p:blipFill>
          <a:blip r:embed="rId24"/>
          <a:srcRect/>
          <a:stretch>
            <a:fillRect/>
          </a:stretch>
        </p:blipFill>
        <p:spPr bwMode="auto">
          <a:xfrm>
            <a:off x="755650" y="1700213"/>
            <a:ext cx="669925" cy="360362"/>
          </a:xfrm>
          <a:prstGeom prst="rect">
            <a:avLst/>
          </a:prstGeom>
          <a:noFill/>
          <a:ln w="9525">
            <a:noFill/>
            <a:miter lim="800000"/>
            <a:headEnd/>
            <a:tailEnd/>
          </a:ln>
        </p:spPr>
      </p:pic>
      <p:pic>
        <p:nvPicPr>
          <p:cNvPr id="271391" name="Picture 42" descr="Fujitsu.jpg"/>
          <p:cNvPicPr>
            <a:picLocks noChangeAspect="1"/>
          </p:cNvPicPr>
          <p:nvPr/>
        </p:nvPicPr>
        <p:blipFill>
          <a:blip r:embed="rId25"/>
          <a:srcRect/>
          <a:stretch>
            <a:fillRect/>
          </a:stretch>
        </p:blipFill>
        <p:spPr bwMode="auto">
          <a:xfrm>
            <a:off x="2339975" y="4221163"/>
            <a:ext cx="730250" cy="369887"/>
          </a:xfrm>
          <a:prstGeom prst="rect">
            <a:avLst/>
          </a:prstGeom>
          <a:noFill/>
          <a:ln w="9525">
            <a:noFill/>
            <a:miter lim="800000"/>
            <a:headEnd/>
            <a:tailEnd/>
          </a:ln>
        </p:spPr>
      </p:pic>
      <p:pic>
        <p:nvPicPr>
          <p:cNvPr id="271392" name="Picture 31" descr="Juniper.gif"/>
          <p:cNvPicPr>
            <a:picLocks noChangeAspect="1"/>
          </p:cNvPicPr>
          <p:nvPr/>
        </p:nvPicPr>
        <p:blipFill>
          <a:blip r:embed="rId26"/>
          <a:srcRect/>
          <a:stretch>
            <a:fillRect/>
          </a:stretch>
        </p:blipFill>
        <p:spPr bwMode="auto">
          <a:xfrm>
            <a:off x="1835150" y="1844675"/>
            <a:ext cx="1041400" cy="296863"/>
          </a:xfrm>
          <a:prstGeom prst="rect">
            <a:avLst/>
          </a:prstGeom>
          <a:noFill/>
          <a:ln w="9525">
            <a:noFill/>
            <a:miter lim="800000"/>
            <a:headEnd/>
            <a:tailEnd/>
          </a:ln>
        </p:spPr>
      </p:pic>
      <p:pic>
        <p:nvPicPr>
          <p:cNvPr id="271393" name="Picture 27" descr="Logo-Google.png"/>
          <p:cNvPicPr>
            <a:picLocks noChangeAspect="1"/>
          </p:cNvPicPr>
          <p:nvPr/>
        </p:nvPicPr>
        <p:blipFill>
          <a:blip r:embed="rId27"/>
          <a:srcRect/>
          <a:stretch>
            <a:fillRect/>
          </a:stretch>
        </p:blipFill>
        <p:spPr bwMode="auto">
          <a:xfrm>
            <a:off x="539750" y="5084763"/>
            <a:ext cx="965200" cy="396875"/>
          </a:xfrm>
          <a:prstGeom prst="rect">
            <a:avLst/>
          </a:prstGeom>
          <a:noFill/>
          <a:ln w="9525">
            <a:noFill/>
            <a:miter lim="800000"/>
            <a:headEnd/>
            <a:tailEnd/>
          </a:ln>
        </p:spPr>
      </p:pic>
      <p:pic>
        <p:nvPicPr>
          <p:cNvPr id="271394" name="Picture 39" descr="Marevell.jpg"/>
          <p:cNvPicPr>
            <a:picLocks noChangeAspect="1"/>
          </p:cNvPicPr>
          <p:nvPr/>
        </p:nvPicPr>
        <p:blipFill>
          <a:blip r:embed="rId28"/>
          <a:srcRect/>
          <a:stretch>
            <a:fillRect/>
          </a:stretch>
        </p:blipFill>
        <p:spPr bwMode="auto">
          <a:xfrm>
            <a:off x="3275013" y="4797425"/>
            <a:ext cx="720725" cy="488950"/>
          </a:xfrm>
          <a:prstGeom prst="rect">
            <a:avLst/>
          </a:prstGeom>
          <a:noFill/>
          <a:ln w="9525">
            <a:noFill/>
            <a:miter lim="800000"/>
            <a:headEnd/>
            <a:tailEnd/>
          </a:ln>
        </p:spPr>
      </p:pic>
      <p:sp>
        <p:nvSpPr>
          <p:cNvPr id="4" name="Slide Number Placeholder 3"/>
          <p:cNvSpPr txBox="1">
            <a:spLocks noGrp="1"/>
          </p:cNvSpPr>
          <p:nvPr/>
        </p:nvSpPr>
        <p:spPr>
          <a:xfrm>
            <a:off x="6553200" y="6356350"/>
            <a:ext cx="2133600" cy="365125"/>
          </a:xfrm>
          <a:prstGeom prst="rect">
            <a:avLst/>
          </a:prstGeom>
          <a:noFill/>
        </p:spPr>
        <p:txBody>
          <a:bodyPr anchor="ctr">
            <a:prstTxWarp prst="textNoShape">
              <a:avLst/>
            </a:prstTxWarp>
          </a:bodyPr>
          <a:lstStyle/>
          <a:p>
            <a:pPr algn="r"/>
            <a:fld id="{926A45A4-C770-3243-8AE0-DE43DEF31028}" type="slidenum">
              <a:rPr lang="en-US" sz="1200">
                <a:solidFill>
                  <a:srgbClr val="898989"/>
                </a:solidFill>
                <a:latin typeface="Calibri" charset="0"/>
              </a:rPr>
              <a:pPr algn="r"/>
              <a:t>127</a:t>
            </a:fld>
            <a:endParaRPr lang="en-US" sz="1200">
              <a:solidFill>
                <a:srgbClr val="898989"/>
              </a:solidFill>
              <a:latin typeface="Calibri" charset="0"/>
            </a:endParaRPr>
          </a:p>
        </p:txBody>
      </p:sp>
      <p:sp>
        <p:nvSpPr>
          <p:cNvPr id="271396" name="Rectangle 36"/>
          <p:cNvSpPr>
            <a:spLocks noChangeArrowheads="1"/>
          </p:cNvSpPr>
          <p:nvPr/>
        </p:nvSpPr>
        <p:spPr bwMode="auto">
          <a:xfrm>
            <a:off x="334963" y="6159500"/>
            <a:ext cx="3079750" cy="366713"/>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wrap="none">
            <a:prstTxWarp prst="textNoShape">
              <a:avLst/>
            </a:prstTxWarp>
            <a:spAutoFit/>
          </a:bodyPr>
          <a:lstStyle/>
          <a:p>
            <a:pPr defTabSz="914400"/>
            <a:r>
              <a:rPr lang="en-US"/>
              <a:t>Note: Level of interest varies</a:t>
            </a:r>
          </a:p>
        </p:txBody>
      </p:sp>
    </p:spTree>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Closing Thoughts</a:t>
            </a:r>
            <a:endParaRPr lang="en-US" dirty="0"/>
          </a:p>
        </p:txBody>
      </p:sp>
      <p:sp>
        <p:nvSpPr>
          <p:cNvPr id="3" name="Content Placeholder 2"/>
          <p:cNvSpPr>
            <a:spLocks noGrp="1"/>
          </p:cNvSpPr>
          <p:nvPr>
            <p:ph idx="1"/>
          </p:nvPr>
        </p:nvSpPr>
        <p:spPr>
          <a:xfrm>
            <a:off x="457199" y="1371600"/>
            <a:ext cx="8374185" cy="4754563"/>
          </a:xfrm>
        </p:spPr>
        <p:txBody>
          <a:bodyPr/>
          <a:lstStyle/>
          <a:p>
            <a:r>
              <a:rPr lang="en-US" dirty="0" smtClean="0"/>
              <a:t>SDN &amp; </a:t>
            </a:r>
            <a:r>
              <a:rPr lang="en-US" dirty="0" err="1" smtClean="0"/>
              <a:t>OpenFlow</a:t>
            </a:r>
            <a:endParaRPr lang="en-US" dirty="0" smtClean="0"/>
          </a:p>
          <a:p>
            <a:r>
              <a:rPr lang="en-US" dirty="0" smtClean="0"/>
              <a:t>Open Source Ecosystem</a:t>
            </a:r>
          </a:p>
          <a:p>
            <a:r>
              <a:rPr lang="en-US" dirty="0" smtClean="0"/>
              <a:t>SDN Switches </a:t>
            </a:r>
            <a:r>
              <a:rPr lang="en-US" dirty="0" smtClean="0"/>
              <a:t>and Controllers are available, used, and </a:t>
            </a:r>
            <a:r>
              <a:rPr lang="en-US" dirty="0" smtClean="0"/>
              <a:t>improving: open &amp; closed</a:t>
            </a:r>
          </a:p>
          <a:p>
            <a:endParaRPr lang="en-US" dirty="0" smtClean="0"/>
          </a:p>
          <a:p>
            <a:r>
              <a:rPr lang="en-US" dirty="0" smtClean="0"/>
              <a:t>These are the early stages for SDN</a:t>
            </a:r>
            <a:endParaRPr lang="en-US" dirty="0"/>
          </a:p>
        </p:txBody>
      </p:sp>
      <p:sp>
        <p:nvSpPr>
          <p:cNvPr id="4" name="Slide Number Placeholder 3"/>
          <p:cNvSpPr>
            <a:spLocks noGrp="1"/>
          </p:cNvSpPr>
          <p:nvPr>
            <p:ph type="sldNum" sz="quarter" idx="12"/>
          </p:nvPr>
        </p:nvSpPr>
        <p:spPr/>
        <p:txBody>
          <a:bodyPr/>
          <a:lstStyle/>
          <a:p>
            <a:fld id="{0FCE97B5-98C9-FA49-BC62-4794FE1F9AE6}" type="slidenum">
              <a:rPr lang="en-US" smtClean="0"/>
              <a:pPr/>
              <a:t>128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7633" name="Title 1"/>
          <p:cNvSpPr>
            <a:spLocks noGrp="1"/>
          </p:cNvSpPr>
          <p:nvPr>
            <p:ph type="title"/>
          </p:nvPr>
        </p:nvSpPr>
        <p:spPr/>
        <p:txBody>
          <a:bodyPr/>
          <a:lstStyle/>
          <a:p>
            <a:pPr eaLnBrk="1" hangingPunct="1"/>
            <a:r>
              <a:rPr lang="en-US">
                <a:latin typeface="Calibri" charset="0"/>
              </a:rPr>
              <a:t>Get involved!</a:t>
            </a:r>
          </a:p>
        </p:txBody>
      </p:sp>
      <p:sp>
        <p:nvSpPr>
          <p:cNvPr id="197634" name="Content Placeholder 2"/>
          <p:cNvSpPr>
            <a:spLocks noGrp="1"/>
          </p:cNvSpPr>
          <p:nvPr>
            <p:ph idx="1"/>
          </p:nvPr>
        </p:nvSpPr>
        <p:spPr/>
        <p:txBody>
          <a:bodyPr/>
          <a:lstStyle/>
          <a:p>
            <a:pPr eaLnBrk="1" hangingPunct="1"/>
            <a:r>
              <a:rPr lang="en-US" dirty="0"/>
              <a:t>Ask and answer questions on mailing lists: </a:t>
            </a:r>
          </a:p>
          <a:p>
            <a:pPr lvl="1" eaLnBrk="1" hangingPunct="1"/>
            <a:r>
              <a:rPr lang="en-US" dirty="0" err="1"/>
              <a:t>openflow</a:t>
            </a:r>
            <a:r>
              <a:rPr lang="en-US" dirty="0"/>
              <a:t>-</a:t>
            </a:r>
            <a:r>
              <a:rPr lang="en-US" dirty="0" smtClean="0"/>
              <a:t>discuss</a:t>
            </a:r>
          </a:p>
          <a:p>
            <a:pPr lvl="1" eaLnBrk="1" hangingPunct="1"/>
            <a:r>
              <a:rPr lang="en-US" dirty="0" err="1" smtClean="0"/>
              <a:t>openvswitch</a:t>
            </a:r>
            <a:r>
              <a:rPr lang="en-US" dirty="0" smtClean="0"/>
              <a:t>-{discuss/dev}</a:t>
            </a:r>
          </a:p>
          <a:p>
            <a:pPr lvl="1" eaLnBrk="1" hangingPunct="1"/>
            <a:r>
              <a:rPr lang="en-US" dirty="0" smtClean="0"/>
              <a:t>ONF forums</a:t>
            </a:r>
          </a:p>
          <a:p>
            <a:pPr eaLnBrk="1" hangingPunct="1"/>
            <a:r>
              <a:rPr lang="en-US" dirty="0" smtClean="0"/>
              <a:t>Share via wiki, github, etc.</a:t>
            </a:r>
          </a:p>
          <a:p>
            <a:pPr eaLnBrk="1" hangingPunct="1"/>
            <a:r>
              <a:rPr lang="en-US" dirty="0" smtClean="0"/>
              <a:t>Submit </a:t>
            </a:r>
            <a:r>
              <a:rPr lang="en-US" dirty="0"/>
              <a:t>bug-reports and/or patches to</a:t>
            </a:r>
            <a:r>
              <a:rPr lang="en-US" dirty="0" smtClean="0"/>
              <a:t> OF reference implementation and Open </a:t>
            </a:r>
            <a:r>
              <a:rPr lang="en-US" dirty="0" err="1" smtClean="0"/>
              <a:t>vSwitch</a:t>
            </a:r>
            <a:endParaRPr lang="en-US" dirty="0" smtClean="0"/>
          </a:p>
          <a:p>
            <a:pPr eaLnBrk="1" hangingPunct="1"/>
            <a:r>
              <a:rPr lang="en-US" dirty="0" smtClean="0"/>
              <a:t>Release </a:t>
            </a:r>
            <a:r>
              <a:rPr lang="en-US" dirty="0"/>
              <a:t>open-source applications</a:t>
            </a:r>
          </a:p>
          <a:p>
            <a:pPr eaLnBrk="1" hangingPunct="1"/>
            <a:r>
              <a:rPr lang="en-US" dirty="0"/>
              <a:t>Write a</a:t>
            </a:r>
            <a:r>
              <a:rPr lang="en-US" dirty="0" smtClean="0"/>
              <a:t> new controller</a:t>
            </a:r>
            <a:r>
              <a:rPr lang="en-US" dirty="0"/>
              <a:t>!</a:t>
            </a:r>
          </a:p>
        </p:txBody>
      </p:sp>
      <p:sp>
        <p:nvSpPr>
          <p:cNvPr id="4" name="Slide Number Placeholder 3"/>
          <p:cNvSpPr>
            <a:spLocks noGrp="1"/>
          </p:cNvSpPr>
          <p:nvPr>
            <p:ph type="sldNum" sz="quarter" idx="12"/>
          </p:nvPr>
        </p:nvSpPr>
        <p:spPr/>
        <p:txBody>
          <a:bodyPr/>
          <a:lstStyle/>
          <a:p>
            <a:fld id="{880D4AE6-7A23-9C44-907A-09A3822BE851}" type="slidenum">
              <a:rPr lang="en-US"/>
              <a:pPr/>
              <a:t>129</a:t>
            </a:fld>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pPr eaLnBrk="1" hangingPunct="1"/>
            <a:r>
              <a:rPr lang="en-US" smtClean="0">
                <a:latin typeface="Calibri" pitchFamily="34" charset="0"/>
              </a:rPr>
              <a:t>Agenda</a:t>
            </a:r>
          </a:p>
        </p:txBody>
      </p:sp>
      <p:graphicFrame>
        <p:nvGraphicFramePr>
          <p:cNvPr id="5" name="Content Placeholder 4"/>
          <p:cNvGraphicFramePr>
            <a:graphicFrameLocks noGrp="1"/>
          </p:cNvGraphicFramePr>
          <p:nvPr>
            <p:ph idx="1"/>
          </p:nvPr>
        </p:nvGraphicFramePr>
        <p:xfrm>
          <a:off x="803275" y="1367692"/>
          <a:ext cx="7699167" cy="4389120"/>
        </p:xfrm>
        <a:graphic>
          <a:graphicData uri="http://schemas.openxmlformats.org/drawingml/2006/table">
            <a:tbl>
              <a:tblPr firstRow="1" bandRow="1">
                <a:tableStyleId>{5C22544A-7EE6-4342-B048-85BDC9FD1C3A}</a:tableStyleId>
              </a:tblPr>
              <a:tblGrid>
                <a:gridCol w="2103381"/>
                <a:gridCol w="5595786"/>
              </a:tblGrid>
              <a:tr h="370840">
                <a:tc>
                  <a:txBody>
                    <a:bodyPr/>
                    <a:lstStyle/>
                    <a:p>
                      <a:r>
                        <a:rPr lang="en-US" sz="2400" dirty="0" smtClean="0"/>
                        <a:t>Time</a:t>
                      </a:r>
                      <a:endParaRPr lang="en-US" sz="2400" dirty="0"/>
                    </a:p>
                  </a:txBody>
                  <a:tcPr/>
                </a:tc>
                <a:tc>
                  <a:txBody>
                    <a:bodyPr/>
                    <a:lstStyle/>
                    <a:p>
                      <a:r>
                        <a:rPr lang="en-US" sz="2400" dirty="0" smtClean="0"/>
                        <a:t>Description</a:t>
                      </a:r>
                      <a:endParaRPr lang="en-US" sz="2400" dirty="0"/>
                    </a:p>
                  </a:txBody>
                  <a:tcPr/>
                </a:tc>
              </a:tr>
              <a:tr h="370840">
                <a:tc>
                  <a:txBody>
                    <a:bodyPr/>
                    <a:lstStyle/>
                    <a:p>
                      <a:r>
                        <a:rPr lang="en-US" sz="2400" b="0" dirty="0" smtClean="0"/>
                        <a:t>9:00-10:00</a:t>
                      </a:r>
                      <a:endParaRPr lang="en-US" sz="2400" b="0" dirty="0"/>
                    </a:p>
                  </a:txBody>
                  <a:tcPr/>
                </a:tc>
                <a:tc>
                  <a:txBody>
                    <a:bodyPr/>
                    <a:lstStyle/>
                    <a:p>
                      <a:r>
                        <a:rPr lang="en-US" sz="2400" b="0" dirty="0" err="1" smtClean="0"/>
                        <a:t>OpenFlow</a:t>
                      </a:r>
                      <a:r>
                        <a:rPr lang="en-US" sz="2400" b="0" dirty="0" smtClean="0"/>
                        <a:t>/SDN</a:t>
                      </a:r>
                      <a:r>
                        <a:rPr lang="en-US" sz="2400" b="0" baseline="0" dirty="0" smtClean="0"/>
                        <a:t> Introduction</a:t>
                      </a:r>
                      <a:endParaRPr lang="en-US" sz="2400" b="0" dirty="0" smtClean="0"/>
                    </a:p>
                  </a:txBody>
                  <a:tcPr/>
                </a:tc>
              </a:tr>
              <a:tr h="370840">
                <a:tc>
                  <a:txBody>
                    <a:bodyPr/>
                    <a:lstStyle/>
                    <a:p>
                      <a:r>
                        <a:rPr lang="en-US" sz="2400" b="0" dirty="0" smtClean="0"/>
                        <a:t>10:00-10:30</a:t>
                      </a:r>
                      <a:endParaRPr lang="en-US" sz="2400" b="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b="0" dirty="0" smtClean="0"/>
                        <a:t>The SDN Stack, Part 1: Switches &amp; Controllers </a:t>
                      </a:r>
                    </a:p>
                  </a:txBody>
                  <a:tcPr/>
                </a:tc>
              </a:tr>
              <a:tr h="370840">
                <a:tc>
                  <a:txBody>
                    <a:bodyPr/>
                    <a:lstStyle/>
                    <a:p>
                      <a:r>
                        <a:rPr lang="en-US" sz="2400" b="0" dirty="0" smtClean="0"/>
                        <a:t>10:45-12:00</a:t>
                      </a:r>
                      <a:endParaRPr lang="en-US" sz="2400" b="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b="0" dirty="0" smtClean="0"/>
                        <a:t>The SDN Stack, Part 2: Virtualization &amp; SDN Applications</a:t>
                      </a:r>
                    </a:p>
                  </a:txBody>
                  <a:tcPr/>
                </a:tc>
              </a:tr>
              <a:tr h="370840">
                <a:tc>
                  <a:txBody>
                    <a:bodyPr/>
                    <a:lstStyle/>
                    <a:p>
                      <a:r>
                        <a:rPr lang="en-US" sz="2400" b="0" dirty="0" smtClean="0"/>
                        <a:t>12:00-1:00</a:t>
                      </a:r>
                      <a:endParaRPr lang="en-US" sz="2400" b="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b="0" dirty="0" smtClean="0"/>
                        <a:t>Lunch</a:t>
                      </a:r>
                    </a:p>
                  </a:txBody>
                  <a:tcPr/>
                </a:tc>
              </a:tr>
              <a:tr h="370840">
                <a:tc>
                  <a:txBody>
                    <a:bodyPr/>
                    <a:lstStyle/>
                    <a:p>
                      <a:r>
                        <a:rPr lang="en-US" sz="2400" b="0" dirty="0" smtClean="0"/>
                        <a:t>1:00-3:00</a:t>
                      </a:r>
                      <a:endParaRPr lang="en-US" sz="2400" b="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b="0" dirty="0" smtClean="0"/>
                        <a:t>Controllers + Q&amp;A</a:t>
                      </a:r>
                    </a:p>
                  </a:txBody>
                  <a:tcPr/>
                </a:tc>
              </a:tr>
              <a:tr h="370840">
                <a:tc>
                  <a:txBody>
                    <a:bodyPr/>
                    <a:lstStyle/>
                    <a:p>
                      <a:r>
                        <a:rPr lang="en-US" sz="2400" b="0" dirty="0" smtClean="0"/>
                        <a:t>3:15-4:15</a:t>
                      </a:r>
                      <a:endParaRPr lang="en-US" sz="2400" b="0" dirty="0"/>
                    </a:p>
                  </a:txBody>
                  <a:tcPr/>
                </a:tc>
                <a:tc>
                  <a:txBody>
                    <a:bodyPr/>
                    <a:lstStyle/>
                    <a:p>
                      <a:r>
                        <a:rPr lang="en-US" sz="2400" b="0" dirty="0" smtClean="0"/>
                        <a:t>Hands-On</a:t>
                      </a:r>
                      <a:endParaRPr lang="en-US" sz="2400" b="0" dirty="0"/>
                    </a:p>
                  </a:txBody>
                  <a:tcPr/>
                </a:tc>
              </a:tr>
              <a:tr h="370840">
                <a:tc>
                  <a:txBody>
                    <a:bodyPr/>
                    <a:lstStyle/>
                    <a:p>
                      <a:r>
                        <a:rPr lang="en-US" sz="2400" b="0" dirty="0" smtClean="0"/>
                        <a:t>4:20-5:00</a:t>
                      </a:r>
                      <a:endParaRPr lang="en-US" sz="2400" b="0" dirty="0"/>
                    </a:p>
                  </a:txBody>
                  <a:tcPr/>
                </a:tc>
                <a:tc>
                  <a:txBody>
                    <a:bodyPr/>
                    <a:lstStyle/>
                    <a:p>
                      <a:r>
                        <a:rPr lang="en-US" sz="2400" b="0" dirty="0" smtClean="0"/>
                        <a:t>SDN Deployment</a:t>
                      </a:r>
                      <a:r>
                        <a:rPr lang="en-US" sz="2400" b="0" baseline="0" dirty="0" smtClean="0"/>
                        <a:t> Experiences and Wrap-up</a:t>
                      </a:r>
                      <a:endParaRPr lang="en-US" sz="2400" b="0" dirty="0"/>
                    </a:p>
                  </a:txBody>
                  <a:tcPr/>
                </a:tc>
              </a:tr>
            </a:tbl>
          </a:graphicData>
        </a:graphic>
      </p:graphicFrame>
      <p:sp>
        <p:nvSpPr>
          <p:cNvPr id="7" name="Slide Number Placeholder 6"/>
          <p:cNvSpPr>
            <a:spLocks noGrp="1"/>
          </p:cNvSpPr>
          <p:nvPr>
            <p:ph type="sldNum" sz="quarter" idx="12"/>
          </p:nvPr>
        </p:nvSpPr>
        <p:spPr/>
        <p:txBody>
          <a:bodyPr/>
          <a:lstStyle/>
          <a:p>
            <a:pPr>
              <a:defRPr/>
            </a:pPr>
            <a:fld id="{456D52E2-09ED-4A60-8E7D-E38B06175982}" type="slidenum">
              <a:rPr lang="en-US"/>
              <a:pPr>
                <a:defRPr/>
              </a:pPr>
              <a:t>13</a:t>
            </a:fld>
            <a:endParaRPr lang="en-US"/>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This tutorial wouldn’t be possible without:</a:t>
            </a:r>
            <a:endParaRPr lang="en-US" sz="3600" dirty="0"/>
          </a:p>
        </p:txBody>
      </p:sp>
      <p:sp>
        <p:nvSpPr>
          <p:cNvPr id="3" name="Content Placeholder 2"/>
          <p:cNvSpPr>
            <a:spLocks noGrp="1"/>
          </p:cNvSpPr>
          <p:nvPr>
            <p:ph idx="1"/>
          </p:nvPr>
        </p:nvSpPr>
        <p:spPr/>
        <p:txBody>
          <a:bodyPr/>
          <a:lstStyle/>
          <a:p>
            <a:r>
              <a:rPr lang="en-US" dirty="0" smtClean="0"/>
              <a:t>Speakers</a:t>
            </a:r>
          </a:p>
          <a:p>
            <a:pPr lvl="1"/>
            <a:r>
              <a:rPr lang="en-US" dirty="0" smtClean="0"/>
              <a:t>Rob Sherwood</a:t>
            </a:r>
          </a:p>
          <a:p>
            <a:pPr lvl="1"/>
            <a:r>
              <a:rPr lang="en-US" dirty="0" smtClean="0"/>
              <a:t>David Erickson</a:t>
            </a:r>
          </a:p>
          <a:p>
            <a:pPr lvl="1"/>
            <a:r>
              <a:rPr lang="en-US" dirty="0" err="1" smtClean="0"/>
              <a:t>HIDEyuki</a:t>
            </a:r>
            <a:r>
              <a:rPr lang="en-US" dirty="0" smtClean="0"/>
              <a:t> </a:t>
            </a:r>
            <a:r>
              <a:rPr lang="en-US" dirty="0" err="1" smtClean="0"/>
              <a:t>Shimonishi</a:t>
            </a:r>
            <a:endParaRPr lang="en-US" dirty="0" smtClean="0"/>
          </a:p>
          <a:p>
            <a:pPr lvl="1"/>
            <a:r>
              <a:rPr lang="en-US" dirty="0" smtClean="0"/>
              <a:t>Murphy McCauley</a:t>
            </a:r>
          </a:p>
          <a:p>
            <a:pPr lvl="1"/>
            <a:r>
              <a:rPr lang="en-US" dirty="0" err="1" smtClean="0"/>
              <a:t>Srini</a:t>
            </a:r>
            <a:r>
              <a:rPr lang="en-US" dirty="0" smtClean="0"/>
              <a:t> </a:t>
            </a:r>
            <a:r>
              <a:rPr lang="en-US" dirty="0" err="1" smtClean="0"/>
              <a:t>Seetharaman</a:t>
            </a:r>
            <a:endParaRPr lang="en-US" dirty="0" smtClean="0"/>
          </a:p>
        </p:txBody>
      </p:sp>
      <p:sp>
        <p:nvSpPr>
          <p:cNvPr id="4" name="Slide Number Placeholder 3"/>
          <p:cNvSpPr>
            <a:spLocks noGrp="1"/>
          </p:cNvSpPr>
          <p:nvPr>
            <p:ph type="sldNum" sz="quarter" idx="12"/>
          </p:nvPr>
        </p:nvSpPr>
        <p:spPr/>
        <p:txBody>
          <a:bodyPr/>
          <a:lstStyle/>
          <a:p>
            <a:fld id="{0FCE97B5-98C9-FA49-BC62-4794FE1F9AE6}" type="slidenum">
              <a:rPr lang="en-US" smtClean="0"/>
              <a:pPr/>
              <a:t>130</a:t>
            </a:fld>
            <a:endParaRPr lang="en-US"/>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457200" y="249238"/>
            <a:ext cx="8229600" cy="5876925"/>
          </a:xfrm>
        </p:spPr>
        <p:txBody>
          <a:bodyPr anchor="ctr"/>
          <a:lstStyle/>
          <a:p>
            <a:pPr algn="ctr">
              <a:buNone/>
            </a:pPr>
            <a:r>
              <a:rPr lang="en-US" sz="13800" dirty="0" err="1" smtClean="0"/>
              <a:t>ACKs</a:t>
            </a:r>
            <a:endParaRPr lang="en-US" sz="13800" dirty="0" smtClean="0"/>
          </a:p>
          <a:p>
            <a:pPr algn="ctr">
              <a:buNone/>
            </a:pPr>
            <a:r>
              <a:rPr lang="en-US" sz="6600" dirty="0" smtClean="0"/>
              <a:t>(acknowledgements)</a:t>
            </a:r>
            <a:endParaRPr lang="en-US" sz="6600" dirty="0"/>
          </a:p>
        </p:txBody>
      </p:sp>
      <p:sp>
        <p:nvSpPr>
          <p:cNvPr id="4" name="Slide Number Placeholder 3"/>
          <p:cNvSpPr>
            <a:spLocks noGrp="1"/>
          </p:cNvSpPr>
          <p:nvPr>
            <p:ph type="sldNum" sz="quarter" idx="12"/>
          </p:nvPr>
        </p:nvSpPr>
        <p:spPr/>
        <p:txBody>
          <a:bodyPr/>
          <a:lstStyle/>
          <a:p>
            <a:fld id="{0FCE97B5-98C9-FA49-BC62-4794FE1F9AE6}" type="slidenum">
              <a:rPr lang="en-US" smtClean="0"/>
              <a:pPr/>
              <a:t>131</a:t>
            </a:fld>
            <a:endParaRPr lang="en-US"/>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This tutorial wouldn’t be possible without:</a:t>
            </a:r>
            <a:endParaRPr lang="en-US" sz="3600" dirty="0"/>
          </a:p>
        </p:txBody>
      </p:sp>
      <p:sp>
        <p:nvSpPr>
          <p:cNvPr id="3" name="Content Placeholder 2"/>
          <p:cNvSpPr>
            <a:spLocks noGrp="1"/>
          </p:cNvSpPr>
          <p:nvPr>
            <p:ph idx="1"/>
          </p:nvPr>
        </p:nvSpPr>
        <p:spPr/>
        <p:txBody>
          <a:bodyPr/>
          <a:lstStyle/>
          <a:p>
            <a:r>
              <a:rPr lang="en-US" sz="2800" dirty="0" err="1" smtClean="0"/>
              <a:t>OpenFlow</a:t>
            </a:r>
            <a:r>
              <a:rPr lang="en-US" sz="2800" dirty="0" smtClean="0"/>
              <a:t> Experts</a:t>
            </a:r>
          </a:p>
          <a:p>
            <a:pPr lvl="1"/>
            <a:r>
              <a:rPr lang="en-US" sz="2400" dirty="0" smtClean="0"/>
              <a:t>Tatsuya Yabe</a:t>
            </a:r>
          </a:p>
          <a:p>
            <a:pPr lvl="1"/>
            <a:r>
              <a:rPr lang="en-US" sz="2400" dirty="0" smtClean="0"/>
              <a:t>Nikhil </a:t>
            </a:r>
            <a:r>
              <a:rPr lang="en-US" sz="2400" dirty="0" err="1" smtClean="0"/>
              <a:t>Handigol</a:t>
            </a:r>
            <a:endParaRPr lang="en-US" sz="2400" dirty="0" smtClean="0"/>
          </a:p>
          <a:p>
            <a:pPr lvl="1"/>
            <a:r>
              <a:rPr lang="en-US" sz="2400" dirty="0" smtClean="0"/>
              <a:t>TY Huang</a:t>
            </a:r>
          </a:p>
          <a:p>
            <a:pPr lvl="1"/>
            <a:r>
              <a:rPr lang="en-US" sz="2400" dirty="0" smtClean="0"/>
              <a:t>James </a:t>
            </a:r>
            <a:r>
              <a:rPr lang="en-US" sz="2400" dirty="0" err="1" smtClean="0"/>
              <a:t>Hongyi</a:t>
            </a:r>
            <a:r>
              <a:rPr lang="en-US" sz="2400" dirty="0" smtClean="0"/>
              <a:t> </a:t>
            </a:r>
            <a:r>
              <a:rPr lang="en-US" sz="2400" dirty="0" err="1" smtClean="0"/>
              <a:t>Zeng</a:t>
            </a:r>
            <a:endParaRPr lang="en-US" sz="2400" dirty="0" smtClean="0"/>
          </a:p>
          <a:p>
            <a:pPr lvl="1"/>
            <a:r>
              <a:rPr lang="en-US" sz="2400" dirty="0" smtClean="0"/>
              <a:t>Bob Lantz</a:t>
            </a:r>
          </a:p>
          <a:p>
            <a:pPr lvl="1"/>
            <a:r>
              <a:rPr lang="en-US" sz="2400" dirty="0" smtClean="0"/>
              <a:t>Masahiko Takahashi</a:t>
            </a:r>
          </a:p>
          <a:p>
            <a:pPr lvl="1"/>
            <a:r>
              <a:rPr lang="en-US" sz="2400" dirty="0" smtClean="0"/>
              <a:t>Ali Al-</a:t>
            </a:r>
            <a:r>
              <a:rPr lang="en-US" sz="2400" dirty="0" err="1" smtClean="0"/>
              <a:t>Shabibi</a:t>
            </a:r>
            <a:endParaRPr lang="en-US" sz="2400" dirty="0" smtClean="0"/>
          </a:p>
          <a:p>
            <a:pPr lvl="1"/>
            <a:r>
              <a:rPr lang="en-US" sz="2400" dirty="0" smtClean="0"/>
              <a:t>Ali </a:t>
            </a:r>
            <a:r>
              <a:rPr lang="en-US" sz="2400" dirty="0" err="1" smtClean="0"/>
              <a:t>Yahya</a:t>
            </a:r>
            <a:endParaRPr lang="en-US" sz="2400" dirty="0" smtClean="0"/>
          </a:p>
          <a:p>
            <a:pPr lvl="1"/>
            <a:r>
              <a:rPr lang="en-US" sz="2400" dirty="0" smtClean="0"/>
              <a:t>Glen Gibb</a:t>
            </a:r>
          </a:p>
        </p:txBody>
      </p:sp>
      <p:sp>
        <p:nvSpPr>
          <p:cNvPr id="4" name="Slide Number Placeholder 3"/>
          <p:cNvSpPr>
            <a:spLocks noGrp="1"/>
          </p:cNvSpPr>
          <p:nvPr>
            <p:ph type="sldNum" sz="quarter" idx="12"/>
          </p:nvPr>
        </p:nvSpPr>
        <p:spPr/>
        <p:txBody>
          <a:bodyPr/>
          <a:lstStyle/>
          <a:p>
            <a:fld id="{0FCE97B5-98C9-FA49-BC62-4794FE1F9AE6}" type="slidenum">
              <a:rPr lang="en-US" smtClean="0"/>
              <a:pPr/>
              <a:t>132</a:t>
            </a:fld>
            <a:endParaRPr lang="en-US"/>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This tutorial wouldn’t be possible without:</a:t>
            </a:r>
            <a:endParaRPr lang="en-US" sz="3600" dirty="0"/>
          </a:p>
        </p:txBody>
      </p:sp>
      <p:sp>
        <p:nvSpPr>
          <p:cNvPr id="3" name="Content Placeholder 2"/>
          <p:cNvSpPr>
            <a:spLocks noGrp="1"/>
          </p:cNvSpPr>
          <p:nvPr>
            <p:ph idx="1"/>
          </p:nvPr>
        </p:nvSpPr>
        <p:spPr/>
        <p:txBody>
          <a:bodyPr/>
          <a:lstStyle/>
          <a:p>
            <a:r>
              <a:rPr lang="en-US" sz="2800" dirty="0" smtClean="0"/>
              <a:t>Past slides from:</a:t>
            </a:r>
          </a:p>
          <a:p>
            <a:pPr lvl="1"/>
            <a:r>
              <a:rPr lang="en-US" sz="2400" dirty="0" smtClean="0"/>
              <a:t>Nick </a:t>
            </a:r>
            <a:r>
              <a:rPr lang="en-US" sz="2400" dirty="0" err="1" smtClean="0"/>
              <a:t>McKeown</a:t>
            </a:r>
            <a:endParaRPr lang="en-US" sz="2400" dirty="0" smtClean="0"/>
          </a:p>
          <a:p>
            <a:pPr lvl="1"/>
            <a:r>
              <a:rPr lang="en-US" sz="2400" dirty="0" smtClean="0"/>
              <a:t>Rob Sherwood</a:t>
            </a:r>
          </a:p>
          <a:p>
            <a:pPr lvl="1"/>
            <a:r>
              <a:rPr lang="en-US" sz="2400" dirty="0" smtClean="0"/>
              <a:t>Guru </a:t>
            </a:r>
            <a:r>
              <a:rPr lang="en-US" sz="2400" dirty="0" err="1" smtClean="0"/>
              <a:t>Parulkar</a:t>
            </a:r>
            <a:endParaRPr lang="en-US" sz="2400" dirty="0" smtClean="0"/>
          </a:p>
          <a:p>
            <a:pPr lvl="1"/>
            <a:r>
              <a:rPr lang="en-US" sz="2400" dirty="0" err="1" smtClean="0"/>
              <a:t>Srini</a:t>
            </a:r>
            <a:r>
              <a:rPr lang="en-US" sz="2400" dirty="0" smtClean="0"/>
              <a:t> </a:t>
            </a:r>
            <a:r>
              <a:rPr lang="en-US" sz="2400" dirty="0" err="1" smtClean="0"/>
              <a:t>Seetharaman</a:t>
            </a:r>
            <a:endParaRPr lang="en-US" sz="2400" dirty="0" smtClean="0"/>
          </a:p>
          <a:p>
            <a:pPr lvl="1"/>
            <a:r>
              <a:rPr lang="en-US" sz="2400" dirty="0" err="1" smtClean="0"/>
              <a:t>Yiannis</a:t>
            </a:r>
            <a:r>
              <a:rPr lang="en-US" sz="2400" dirty="0" smtClean="0"/>
              <a:t> </a:t>
            </a:r>
            <a:r>
              <a:rPr lang="en-US" sz="2400" dirty="0" err="1" smtClean="0"/>
              <a:t>Yiakoumis</a:t>
            </a:r>
            <a:endParaRPr lang="en-US" sz="2400" dirty="0" smtClean="0"/>
          </a:p>
          <a:p>
            <a:pPr lvl="1"/>
            <a:r>
              <a:rPr lang="en-US" sz="2400" dirty="0" smtClean="0"/>
              <a:t>Guido </a:t>
            </a:r>
            <a:r>
              <a:rPr lang="en-US" sz="2400" dirty="0" err="1" smtClean="0"/>
              <a:t>Appenzeller</a:t>
            </a:r>
            <a:endParaRPr lang="en-US" sz="2400" dirty="0" smtClean="0"/>
          </a:p>
          <a:p>
            <a:pPr lvl="1"/>
            <a:r>
              <a:rPr lang="en-US" sz="2400" dirty="0" err="1" smtClean="0"/>
              <a:t>Masa</a:t>
            </a:r>
            <a:r>
              <a:rPr lang="en-US" sz="2400" dirty="0" smtClean="0"/>
              <a:t> Kobayashi</a:t>
            </a:r>
          </a:p>
          <a:p>
            <a:pPr lvl="1"/>
            <a:r>
              <a:rPr lang="en-US" sz="2400" dirty="0" smtClean="0"/>
              <a:t>Scott </a:t>
            </a:r>
            <a:r>
              <a:rPr lang="en-US" sz="2400" dirty="0" err="1" smtClean="0"/>
              <a:t>Shenker</a:t>
            </a:r>
            <a:endParaRPr lang="en-US" sz="2400" dirty="0" smtClean="0"/>
          </a:p>
          <a:p>
            <a:pPr lvl="1"/>
            <a:r>
              <a:rPr lang="en-US" sz="2400" dirty="0" smtClean="0"/>
              <a:t>others</a:t>
            </a:r>
            <a:endParaRPr lang="en-US" sz="2400" dirty="0"/>
          </a:p>
        </p:txBody>
      </p:sp>
      <p:sp>
        <p:nvSpPr>
          <p:cNvPr id="4" name="Slide Number Placeholder 3"/>
          <p:cNvSpPr>
            <a:spLocks noGrp="1"/>
          </p:cNvSpPr>
          <p:nvPr>
            <p:ph type="sldNum" sz="quarter" idx="12"/>
          </p:nvPr>
        </p:nvSpPr>
        <p:spPr/>
        <p:txBody>
          <a:bodyPr/>
          <a:lstStyle/>
          <a:p>
            <a:fld id="{0FCE97B5-98C9-FA49-BC62-4794FE1F9AE6}" type="slidenum">
              <a:rPr lang="en-US" smtClean="0"/>
              <a:pPr/>
              <a:t>133</a:t>
            </a:fld>
            <a:endParaRPr lang="en-US"/>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This tutorial wouldn’t be possible without:</a:t>
            </a:r>
            <a:endParaRPr lang="en-US" sz="3600" dirty="0"/>
          </a:p>
        </p:txBody>
      </p:sp>
      <p:sp>
        <p:nvSpPr>
          <p:cNvPr id="3" name="Content Placeholder 2"/>
          <p:cNvSpPr>
            <a:spLocks noGrp="1"/>
          </p:cNvSpPr>
          <p:nvPr>
            <p:ph idx="1"/>
          </p:nvPr>
        </p:nvSpPr>
        <p:spPr/>
        <p:txBody>
          <a:bodyPr/>
          <a:lstStyle/>
          <a:p>
            <a:r>
              <a:rPr lang="en-US" sz="2800" dirty="0" smtClean="0"/>
              <a:t>Behind-the-scenes organizers:</a:t>
            </a:r>
          </a:p>
          <a:p>
            <a:pPr lvl="1"/>
            <a:r>
              <a:rPr lang="en-US" sz="2400" dirty="0" smtClean="0"/>
              <a:t>Flora </a:t>
            </a:r>
            <a:r>
              <a:rPr lang="en-US" sz="2400" dirty="0" err="1" smtClean="0"/>
              <a:t>Freitas</a:t>
            </a:r>
            <a:endParaRPr lang="en-US" sz="2400" dirty="0" smtClean="0"/>
          </a:p>
          <a:p>
            <a:pPr lvl="1"/>
            <a:r>
              <a:rPr lang="en-US" sz="2400" dirty="0" err="1" smtClean="0"/>
              <a:t>Asena</a:t>
            </a:r>
            <a:r>
              <a:rPr lang="en-US" sz="2400" dirty="0" smtClean="0"/>
              <a:t> </a:t>
            </a:r>
            <a:r>
              <a:rPr lang="en-US" sz="2400" dirty="0" err="1" smtClean="0"/>
              <a:t>Gencel</a:t>
            </a:r>
            <a:endParaRPr lang="en-US" sz="2400" dirty="0" smtClean="0"/>
          </a:p>
          <a:p>
            <a:pPr lvl="1"/>
            <a:r>
              <a:rPr lang="en-US" sz="2400" dirty="0" smtClean="0"/>
              <a:t>Guru </a:t>
            </a:r>
            <a:r>
              <a:rPr lang="en-US" sz="2400" dirty="0" err="1" smtClean="0"/>
              <a:t>Parulkar</a:t>
            </a:r>
            <a:endParaRPr lang="en-US" sz="2400" dirty="0" smtClean="0"/>
          </a:p>
        </p:txBody>
      </p:sp>
      <p:sp>
        <p:nvSpPr>
          <p:cNvPr id="4" name="Slide Number Placeholder 3"/>
          <p:cNvSpPr>
            <a:spLocks noGrp="1"/>
          </p:cNvSpPr>
          <p:nvPr>
            <p:ph type="sldNum" sz="quarter" idx="12"/>
          </p:nvPr>
        </p:nvSpPr>
        <p:spPr/>
        <p:txBody>
          <a:bodyPr/>
          <a:lstStyle/>
          <a:p>
            <a:fld id="{0FCE97B5-98C9-FA49-BC62-4794FE1F9AE6}" type="slidenum">
              <a:rPr lang="en-US" smtClean="0"/>
              <a:pPr/>
              <a:t>134</a:t>
            </a:fld>
            <a:endParaRPr lang="en-US"/>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0579" name="Rectangle 3"/>
          <p:cNvSpPr>
            <a:spLocks noGrp="1"/>
          </p:cNvSpPr>
          <p:nvPr>
            <p:ph type="body" idx="1"/>
          </p:nvPr>
        </p:nvSpPr>
        <p:spPr/>
        <p:txBody>
          <a:bodyPr/>
          <a:lstStyle/>
          <a:p>
            <a:endParaRPr lang="en-US"/>
          </a:p>
        </p:txBody>
      </p:sp>
      <p:pic>
        <p:nvPicPr>
          <p:cNvPr id="280580" name="Picture 9" descr="IMG_6502.jpg"/>
          <p:cNvPicPr>
            <a:picLocks noChangeAspect="1"/>
          </p:cNvPicPr>
          <p:nvPr/>
        </p:nvPicPr>
        <p:blipFill>
          <a:blip r:embed="rId2"/>
          <a:srcRect/>
          <a:stretch>
            <a:fillRect/>
          </a:stretch>
        </p:blipFill>
        <p:spPr bwMode="auto">
          <a:xfrm>
            <a:off x="-1" y="383695"/>
            <a:ext cx="9147183" cy="6474305"/>
          </a:xfrm>
          <a:prstGeom prst="rect">
            <a:avLst/>
          </a:prstGeom>
          <a:noFill/>
          <a:ln w="9525">
            <a:noFill/>
            <a:miter lim="800000"/>
            <a:headEnd/>
            <a:tailEnd/>
          </a:ln>
        </p:spPr>
      </p:pic>
      <p:sp>
        <p:nvSpPr>
          <p:cNvPr id="280578" name="Rectangle 2"/>
          <p:cNvSpPr>
            <a:spLocks noGrp="1"/>
          </p:cNvSpPr>
          <p:nvPr>
            <p:ph type="title"/>
          </p:nvPr>
        </p:nvSpPr>
        <p:spPr>
          <a:xfrm>
            <a:off x="457200" y="5214938"/>
            <a:ext cx="8229600" cy="911225"/>
          </a:xfrm>
        </p:spPr>
        <p:txBody>
          <a:bodyPr/>
          <a:lstStyle/>
          <a:p>
            <a:r>
              <a:rPr lang="en-US" dirty="0">
                <a:solidFill>
                  <a:schemeClr val="bg1"/>
                </a:solidFill>
                <a:latin typeface="Calibri" charset="0"/>
              </a:rPr>
              <a:t>SDN Team at Stanford</a:t>
            </a:r>
          </a:p>
        </p:txBody>
      </p:sp>
      <p:sp>
        <p:nvSpPr>
          <p:cNvPr id="5" name="Title 1"/>
          <p:cNvSpPr txBox="1">
            <a:spLocks/>
          </p:cNvSpPr>
          <p:nvPr/>
        </p:nvSpPr>
        <p:spPr bwMode="auto">
          <a:xfrm>
            <a:off x="207108" y="211692"/>
            <a:ext cx="7772400" cy="14700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3000" b="0" i="0" u="none" strike="noStrike" kern="1200" cap="none" spc="0" normalizeH="0" baseline="0" noProof="0" dirty="0" smtClean="0">
                <a:ln>
                  <a:solidFill>
                    <a:schemeClr val="bg1"/>
                  </a:solidFill>
                </a:ln>
                <a:solidFill>
                  <a:schemeClr val="bg1"/>
                </a:solidFill>
                <a:effectLst/>
                <a:uLnTx/>
                <a:uFillTx/>
                <a:latin typeface="Calibri" charset="0"/>
                <a:ea typeface="+mj-ea"/>
                <a:cs typeface="Calibri"/>
              </a:rPr>
              <a:t>Thanks!</a:t>
            </a:r>
            <a:endParaRPr kumimoji="0" lang="en-US" sz="13000" b="0" i="0" u="none" strike="noStrike" kern="1200" cap="none" spc="0" normalizeH="0" baseline="0" noProof="0" dirty="0">
              <a:ln>
                <a:solidFill>
                  <a:schemeClr val="bg1"/>
                </a:solidFill>
              </a:ln>
              <a:solidFill>
                <a:schemeClr val="bg1"/>
              </a:solidFill>
              <a:effectLst/>
              <a:uLnTx/>
              <a:uFillTx/>
              <a:latin typeface="Calibri" charset="0"/>
              <a:ea typeface="+mj-ea"/>
              <a:cs typeface="Calibri"/>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457200" y="249238"/>
            <a:ext cx="8229600" cy="5876925"/>
          </a:xfrm>
        </p:spPr>
        <p:txBody>
          <a:bodyPr anchor="ctr"/>
          <a:lstStyle/>
          <a:p>
            <a:pPr algn="ctr">
              <a:buNone/>
            </a:pPr>
            <a:r>
              <a:rPr lang="en-US" sz="13000" dirty="0" smtClean="0"/>
              <a:t>SDN + </a:t>
            </a:r>
            <a:r>
              <a:rPr lang="en-US" sz="13000" dirty="0" err="1" smtClean="0"/>
              <a:t>OpenFlow</a:t>
            </a:r>
            <a:r>
              <a:rPr lang="en-US" sz="13000" dirty="0" smtClean="0"/>
              <a:t> History</a:t>
            </a:r>
            <a:endParaRPr lang="en-US" sz="13000" dirty="0"/>
          </a:p>
        </p:txBody>
      </p:sp>
      <p:sp>
        <p:nvSpPr>
          <p:cNvPr id="4" name="Slide Number Placeholder 3"/>
          <p:cNvSpPr>
            <a:spLocks noGrp="1"/>
          </p:cNvSpPr>
          <p:nvPr>
            <p:ph type="sldNum" sz="quarter" idx="12"/>
          </p:nvPr>
        </p:nvSpPr>
        <p:spPr/>
        <p:txBody>
          <a:bodyPr/>
          <a:lstStyle/>
          <a:p>
            <a:fld id="{0FCE97B5-98C9-FA49-BC62-4794FE1F9AE6}" type="slidenum">
              <a:rPr lang="en-US" smtClean="0"/>
              <a:pPr/>
              <a:t>14</a:t>
            </a:fld>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7" name="Title 1"/>
          <p:cNvSpPr>
            <a:spLocks noGrp="1"/>
          </p:cNvSpPr>
          <p:nvPr>
            <p:ph type="ctrTitle"/>
          </p:nvPr>
        </p:nvSpPr>
        <p:spPr/>
        <p:txBody>
          <a:bodyPr/>
          <a:lstStyle/>
          <a:p>
            <a:pPr eaLnBrk="1" hangingPunct="1"/>
            <a:r>
              <a:rPr lang="en-US" sz="7200" dirty="0" smtClean="0">
                <a:latin typeface="Calibri" charset="0"/>
              </a:rPr>
              <a:t>Why </a:t>
            </a:r>
            <a:r>
              <a:rPr lang="en-US" sz="7200" dirty="0" err="1" smtClean="0">
                <a:latin typeface="Calibri" charset="0"/>
              </a:rPr>
              <a:t>OpenFlow</a:t>
            </a:r>
            <a:r>
              <a:rPr lang="en-US" sz="7200" dirty="0" smtClean="0">
                <a:latin typeface="Calibri" charset="0"/>
              </a:rPr>
              <a:t>?</a:t>
            </a:r>
            <a:br>
              <a:rPr lang="en-US" sz="7200" dirty="0" smtClean="0">
                <a:latin typeface="Calibri" charset="0"/>
              </a:rPr>
            </a:br>
            <a:r>
              <a:rPr lang="en-US" sz="7200" dirty="0" smtClean="0">
                <a:latin typeface="Calibri" charset="0"/>
              </a:rPr>
              <a:t/>
            </a:r>
            <a:br>
              <a:rPr lang="en-US" sz="7200" dirty="0" smtClean="0">
                <a:latin typeface="Calibri" charset="0"/>
              </a:rPr>
            </a:br>
            <a:r>
              <a:rPr lang="en-US" sz="7200" dirty="0" smtClean="0">
                <a:latin typeface="Calibri" charset="0"/>
              </a:rPr>
              <a:t>[Historical motivations,</a:t>
            </a:r>
            <a:br>
              <a:rPr lang="en-US" sz="7200" dirty="0" smtClean="0">
                <a:latin typeface="Calibri" charset="0"/>
              </a:rPr>
            </a:br>
            <a:r>
              <a:rPr lang="en-US" sz="7200" dirty="0" smtClean="0">
                <a:latin typeface="Calibri" charset="0"/>
              </a:rPr>
              <a:t>for researchers]</a:t>
            </a:r>
            <a:endParaRPr lang="en-US" sz="7200" dirty="0">
              <a:latin typeface="Calibri" charset="0"/>
            </a:endParaRPr>
          </a:p>
        </p:txBody>
      </p:sp>
      <p:sp>
        <p:nvSpPr>
          <p:cNvPr id="3" name="Slide Number Placeholder 2"/>
          <p:cNvSpPr>
            <a:spLocks noGrp="1"/>
          </p:cNvSpPr>
          <p:nvPr>
            <p:ph type="sldNum" sz="quarter" idx="12"/>
          </p:nvPr>
        </p:nvSpPr>
        <p:spPr/>
        <p:txBody>
          <a:bodyPr/>
          <a:lstStyle/>
          <a:p>
            <a:fld id="{EFE1403D-69EA-144D-B9C0-DACDB6504424}" type="slidenum">
              <a:rPr lang="en-US"/>
              <a:pPr/>
              <a:t>15</a:t>
            </a:fld>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2" name="Group 34"/>
          <p:cNvGrpSpPr>
            <a:grpSpLocks/>
          </p:cNvGrpSpPr>
          <p:nvPr/>
        </p:nvGrpSpPr>
        <p:grpSpPr bwMode="auto">
          <a:xfrm>
            <a:off x="2879725" y="2068513"/>
            <a:ext cx="2065338" cy="1482725"/>
            <a:chOff x="1728" y="1416"/>
            <a:chExt cx="1301" cy="672"/>
          </a:xfrm>
        </p:grpSpPr>
        <p:sp>
          <p:nvSpPr>
            <p:cNvPr id="21534" name="AutoShape 22"/>
            <p:cNvSpPr>
              <a:spLocks/>
            </p:cNvSpPr>
            <p:nvPr/>
          </p:nvSpPr>
          <p:spPr bwMode="auto">
            <a:xfrm>
              <a:off x="1728" y="1416"/>
              <a:ext cx="192" cy="672"/>
            </a:xfrm>
            <a:prstGeom prst="rightBrace">
              <a:avLst>
                <a:gd name="adj1" fmla="val 45306"/>
                <a:gd name="adj2" fmla="val 48514"/>
              </a:avLst>
            </a:prstGeom>
            <a:noFill/>
            <a:ln w="19050">
              <a:solidFill>
                <a:schemeClr val="tx1"/>
              </a:solidFill>
              <a:round/>
              <a:headEnd/>
              <a:tailEnd/>
            </a:ln>
          </p:spPr>
          <p:txBody>
            <a:bodyPr wrap="none" anchor="ctr"/>
            <a:lstStyle/>
            <a:p>
              <a:pPr>
                <a:defRPr/>
              </a:pPr>
              <a:endParaRPr lang="en-US">
                <a:latin typeface="+mj-lt"/>
                <a:ea typeface="ＭＳ Ｐゴシック" charset="-128"/>
                <a:cs typeface="ＭＳ Ｐゴシック" charset="-128"/>
              </a:endParaRPr>
            </a:p>
          </p:txBody>
        </p:sp>
        <p:sp>
          <p:nvSpPr>
            <p:cNvPr id="21535" name="Text Box 23"/>
            <p:cNvSpPr txBox="1">
              <a:spLocks noChangeArrowheads="1"/>
            </p:cNvSpPr>
            <p:nvPr/>
          </p:nvSpPr>
          <p:spPr bwMode="auto">
            <a:xfrm>
              <a:off x="1968" y="1566"/>
              <a:ext cx="1061" cy="291"/>
            </a:xfrm>
            <a:prstGeom prst="rect">
              <a:avLst/>
            </a:prstGeom>
            <a:noFill/>
            <a:ln w="9525">
              <a:noFill/>
              <a:miter lim="800000"/>
              <a:headEnd/>
              <a:tailEnd/>
            </a:ln>
          </p:spPr>
          <p:txBody>
            <a:bodyPr>
              <a:spAutoFit/>
            </a:bodyPr>
            <a:lstStyle/>
            <a:p>
              <a:pPr>
                <a:defRPr/>
              </a:pPr>
              <a:r>
                <a:rPr lang="en-US">
                  <a:latin typeface="+mj-lt"/>
                  <a:ea typeface="ＭＳ Ｐゴシック" charset="-128"/>
                  <a:cs typeface="ＭＳ Ｐゴシック" charset="-128"/>
                </a:rPr>
                <a:t>Million of lines</a:t>
              </a:r>
              <a:br>
                <a:rPr lang="en-US">
                  <a:latin typeface="+mj-lt"/>
                  <a:ea typeface="ＭＳ Ｐゴシック" charset="-128"/>
                  <a:cs typeface="ＭＳ Ｐゴシック" charset="-128"/>
                </a:rPr>
              </a:br>
              <a:r>
                <a:rPr lang="en-US">
                  <a:latin typeface="+mj-lt"/>
                  <a:ea typeface="ＭＳ Ｐゴシック" charset="-128"/>
                  <a:cs typeface="ＭＳ Ｐゴシック" charset="-128"/>
                </a:rPr>
                <a:t>of source code</a:t>
              </a:r>
            </a:p>
          </p:txBody>
        </p:sp>
      </p:grpSp>
      <p:sp>
        <p:nvSpPr>
          <p:cNvPr id="679960" name="Text Box 24"/>
          <p:cNvSpPr txBox="1">
            <a:spLocks noChangeArrowheads="1"/>
          </p:cNvSpPr>
          <p:nvPr/>
        </p:nvSpPr>
        <p:spPr bwMode="auto">
          <a:xfrm>
            <a:off x="4937125" y="2486025"/>
            <a:ext cx="1139825" cy="366713"/>
          </a:xfrm>
          <a:prstGeom prst="rect">
            <a:avLst/>
          </a:prstGeom>
          <a:noFill/>
          <a:ln w="9525">
            <a:noFill/>
            <a:miter lim="800000"/>
            <a:headEnd/>
            <a:tailEnd/>
          </a:ln>
        </p:spPr>
        <p:txBody>
          <a:bodyPr wrap="none">
            <a:spAutoFit/>
          </a:bodyPr>
          <a:lstStyle/>
          <a:p>
            <a:pPr>
              <a:defRPr/>
            </a:pPr>
            <a:r>
              <a:rPr lang="en-US" dirty="0">
                <a:latin typeface="+mj-lt"/>
                <a:ea typeface="ＭＳ Ｐゴシック" charset="-128"/>
                <a:cs typeface="ＭＳ Ｐゴシック" charset="-128"/>
              </a:rPr>
              <a:t>5400 </a:t>
            </a:r>
            <a:r>
              <a:rPr lang="en-US" dirty="0" err="1">
                <a:latin typeface="+mj-lt"/>
                <a:ea typeface="ＭＳ Ｐゴシック" charset="-128"/>
                <a:cs typeface="ＭＳ Ｐゴシック" charset="-128"/>
              </a:rPr>
              <a:t>RFCs</a:t>
            </a:r>
            <a:endParaRPr lang="en-US" dirty="0">
              <a:latin typeface="+mj-lt"/>
              <a:ea typeface="ＭＳ Ｐゴシック" charset="-128"/>
              <a:cs typeface="ＭＳ Ｐゴシック" charset="-128"/>
            </a:endParaRPr>
          </a:p>
        </p:txBody>
      </p:sp>
      <p:sp>
        <p:nvSpPr>
          <p:cNvPr id="679961" name="Text Box 25"/>
          <p:cNvSpPr txBox="1">
            <a:spLocks noChangeArrowheads="1"/>
          </p:cNvSpPr>
          <p:nvPr/>
        </p:nvSpPr>
        <p:spPr bwMode="auto">
          <a:xfrm>
            <a:off x="6272213" y="2486025"/>
            <a:ext cx="1617662" cy="366713"/>
          </a:xfrm>
          <a:prstGeom prst="rect">
            <a:avLst/>
          </a:prstGeom>
          <a:noFill/>
          <a:ln w="9525">
            <a:noFill/>
            <a:miter lim="800000"/>
            <a:headEnd/>
            <a:tailEnd/>
          </a:ln>
        </p:spPr>
        <p:txBody>
          <a:bodyPr wrap="none">
            <a:spAutoFit/>
          </a:bodyPr>
          <a:lstStyle/>
          <a:p>
            <a:pPr>
              <a:defRPr/>
            </a:pPr>
            <a:r>
              <a:rPr lang="en-US">
                <a:latin typeface="+mj-lt"/>
                <a:ea typeface="ＭＳ Ｐゴシック" charset="-128"/>
                <a:cs typeface="ＭＳ Ｐゴシック" charset="-128"/>
              </a:rPr>
              <a:t>Barrier to entry</a:t>
            </a:r>
          </a:p>
        </p:txBody>
      </p:sp>
      <p:grpSp>
        <p:nvGrpSpPr>
          <p:cNvPr id="3" name="Group 35"/>
          <p:cNvGrpSpPr>
            <a:grpSpLocks/>
          </p:cNvGrpSpPr>
          <p:nvPr/>
        </p:nvGrpSpPr>
        <p:grpSpPr bwMode="auto">
          <a:xfrm>
            <a:off x="2879725" y="3654425"/>
            <a:ext cx="2114550" cy="952500"/>
            <a:chOff x="1728" y="2232"/>
            <a:chExt cx="1332" cy="672"/>
          </a:xfrm>
        </p:grpSpPr>
        <p:sp>
          <p:nvSpPr>
            <p:cNvPr id="21532" name="AutoShape 27"/>
            <p:cNvSpPr>
              <a:spLocks/>
            </p:cNvSpPr>
            <p:nvPr/>
          </p:nvSpPr>
          <p:spPr bwMode="auto">
            <a:xfrm>
              <a:off x="1728" y="2232"/>
              <a:ext cx="192" cy="672"/>
            </a:xfrm>
            <a:prstGeom prst="rightBrace">
              <a:avLst>
                <a:gd name="adj1" fmla="val 45306"/>
                <a:gd name="adj2" fmla="val 48514"/>
              </a:avLst>
            </a:prstGeom>
            <a:noFill/>
            <a:ln w="19050">
              <a:solidFill>
                <a:schemeClr val="tx1"/>
              </a:solidFill>
              <a:round/>
              <a:headEnd/>
              <a:tailEnd/>
            </a:ln>
          </p:spPr>
          <p:txBody>
            <a:bodyPr wrap="none" anchor="ctr"/>
            <a:lstStyle/>
            <a:p>
              <a:pPr>
                <a:defRPr/>
              </a:pPr>
              <a:endParaRPr lang="en-US">
                <a:latin typeface="+mj-lt"/>
                <a:ea typeface="ＭＳ Ｐゴシック" charset="-128"/>
                <a:cs typeface="ＭＳ Ｐゴシック" charset="-128"/>
              </a:endParaRPr>
            </a:p>
          </p:txBody>
        </p:sp>
        <p:sp>
          <p:nvSpPr>
            <p:cNvPr id="21533" name="Text Box 28"/>
            <p:cNvSpPr txBox="1">
              <a:spLocks noChangeArrowheads="1"/>
            </p:cNvSpPr>
            <p:nvPr/>
          </p:nvSpPr>
          <p:spPr bwMode="auto">
            <a:xfrm>
              <a:off x="1968" y="2328"/>
              <a:ext cx="1092" cy="259"/>
            </a:xfrm>
            <a:prstGeom prst="rect">
              <a:avLst/>
            </a:prstGeom>
            <a:noFill/>
            <a:ln w="9525">
              <a:noFill/>
              <a:miter lim="800000"/>
              <a:headEnd/>
              <a:tailEnd/>
            </a:ln>
          </p:spPr>
          <p:txBody>
            <a:bodyPr>
              <a:spAutoFit/>
            </a:bodyPr>
            <a:lstStyle/>
            <a:p>
              <a:pPr>
                <a:defRPr/>
              </a:pPr>
              <a:r>
                <a:rPr lang="en-US">
                  <a:latin typeface="+mj-lt"/>
                  <a:ea typeface="ＭＳ Ｐゴシック" charset="-128"/>
                  <a:cs typeface="ＭＳ Ｐゴシック" charset="-128"/>
                </a:rPr>
                <a:t>Billions of gates</a:t>
              </a:r>
            </a:p>
          </p:txBody>
        </p:sp>
      </p:grpSp>
      <p:sp>
        <p:nvSpPr>
          <p:cNvPr id="679965" name="Text Box 29"/>
          <p:cNvSpPr txBox="1">
            <a:spLocks noChangeArrowheads="1"/>
          </p:cNvSpPr>
          <p:nvPr/>
        </p:nvSpPr>
        <p:spPr bwMode="auto">
          <a:xfrm>
            <a:off x="4937125" y="3795713"/>
            <a:ext cx="1005403" cy="369332"/>
          </a:xfrm>
          <a:prstGeom prst="rect">
            <a:avLst/>
          </a:prstGeom>
          <a:noFill/>
          <a:ln w="9525">
            <a:noFill/>
            <a:miter lim="800000"/>
            <a:headEnd/>
            <a:tailEnd/>
          </a:ln>
        </p:spPr>
        <p:txBody>
          <a:bodyPr wrap="none">
            <a:spAutoFit/>
          </a:bodyPr>
          <a:lstStyle/>
          <a:p>
            <a:pPr>
              <a:defRPr/>
            </a:pPr>
            <a:r>
              <a:rPr lang="en-US" dirty="0" smtClean="0">
                <a:latin typeface="+mj-lt"/>
                <a:ea typeface="ＭＳ Ｐゴシック" charset="-128"/>
                <a:cs typeface="ＭＳ Ｐゴシック" charset="-128"/>
              </a:rPr>
              <a:t>Complex</a:t>
            </a:r>
            <a:endParaRPr lang="en-US" dirty="0">
              <a:latin typeface="+mj-lt"/>
              <a:ea typeface="ＭＳ Ｐゴシック" charset="-128"/>
              <a:cs typeface="ＭＳ Ｐゴシック" charset="-128"/>
            </a:endParaRPr>
          </a:p>
        </p:txBody>
      </p:sp>
      <p:sp>
        <p:nvSpPr>
          <p:cNvPr id="679966" name="Text Box 30"/>
          <p:cNvSpPr txBox="1">
            <a:spLocks noChangeArrowheads="1"/>
          </p:cNvSpPr>
          <p:nvPr/>
        </p:nvSpPr>
        <p:spPr bwMode="auto">
          <a:xfrm>
            <a:off x="6272213" y="3795713"/>
            <a:ext cx="1506537" cy="366712"/>
          </a:xfrm>
          <a:prstGeom prst="rect">
            <a:avLst/>
          </a:prstGeom>
          <a:noFill/>
          <a:ln w="9525">
            <a:noFill/>
            <a:miter lim="800000"/>
            <a:headEnd/>
            <a:tailEnd/>
          </a:ln>
        </p:spPr>
        <p:txBody>
          <a:bodyPr wrap="none">
            <a:spAutoFit/>
          </a:bodyPr>
          <a:lstStyle/>
          <a:p>
            <a:pPr>
              <a:defRPr/>
            </a:pPr>
            <a:r>
              <a:rPr lang="en-US">
                <a:latin typeface="+mj-lt"/>
                <a:ea typeface="ＭＳ Ｐゴシック" charset="-128"/>
                <a:cs typeface="ＭＳ Ｐゴシック" charset="-128"/>
              </a:rPr>
              <a:t>Power Hungry</a:t>
            </a:r>
          </a:p>
        </p:txBody>
      </p:sp>
      <p:sp>
        <p:nvSpPr>
          <p:cNvPr id="679968" name="Text Box 32"/>
          <p:cNvSpPr txBox="1">
            <a:spLocks noChangeArrowheads="1"/>
          </p:cNvSpPr>
          <p:nvPr/>
        </p:nvSpPr>
        <p:spPr bwMode="auto">
          <a:xfrm>
            <a:off x="738311" y="4779482"/>
            <a:ext cx="7804150" cy="2078518"/>
          </a:xfrm>
          <a:prstGeom prst="rect">
            <a:avLst/>
          </a:prstGeom>
          <a:noFill/>
          <a:ln w="9525">
            <a:noFill/>
            <a:miter lim="800000"/>
            <a:headEnd/>
            <a:tailEnd/>
          </a:ln>
        </p:spPr>
        <p:txBody>
          <a:bodyPr wrap="square">
            <a:prstTxWarp prst="textNoShape">
              <a:avLst/>
            </a:prstTxWarp>
            <a:spAutoFit/>
          </a:bodyPr>
          <a:lstStyle/>
          <a:p>
            <a:pPr>
              <a:lnSpc>
                <a:spcPct val="80000"/>
              </a:lnSpc>
              <a:spcBef>
                <a:spcPct val="20000"/>
              </a:spcBef>
              <a:buClr>
                <a:schemeClr val="tx1"/>
              </a:buClr>
              <a:buSzPct val="75000"/>
              <a:buFont typeface="Wingdings" charset="2"/>
              <a:buNone/>
            </a:pPr>
            <a:r>
              <a:rPr lang="en-US" sz="2000" dirty="0">
                <a:latin typeface="Calibri" charset="0"/>
                <a:ea typeface="ＭＳ Ｐゴシック" charset="-128"/>
                <a:cs typeface="ＭＳ Ｐゴシック" charset="-128"/>
              </a:rPr>
              <a:t>Many complex functions baked into the infrastructure</a:t>
            </a:r>
          </a:p>
          <a:p>
            <a:pPr marL="457200" lvl="2">
              <a:lnSpc>
                <a:spcPct val="80000"/>
              </a:lnSpc>
              <a:spcBef>
                <a:spcPct val="20000"/>
              </a:spcBef>
              <a:buClr>
                <a:schemeClr val="tx1"/>
              </a:buClr>
              <a:buSzPct val="75000"/>
            </a:pPr>
            <a:r>
              <a:rPr lang="en-US" i="1" dirty="0">
                <a:solidFill>
                  <a:schemeClr val="tx2"/>
                </a:solidFill>
                <a:latin typeface="Calibri" charset="0"/>
                <a:ea typeface="ＭＳ Ｐゴシック" charset="-128"/>
                <a:cs typeface="ＭＳ Ｐゴシック" charset="-128"/>
              </a:rPr>
              <a:t>OSPF, BGP, multicast, differentiated services,</a:t>
            </a:r>
            <a:br>
              <a:rPr lang="en-US" i="1" dirty="0">
                <a:solidFill>
                  <a:schemeClr val="tx2"/>
                </a:solidFill>
                <a:latin typeface="Calibri" charset="0"/>
                <a:ea typeface="ＭＳ Ｐゴシック" charset="-128"/>
                <a:cs typeface="ＭＳ Ｐゴシック" charset="-128"/>
              </a:rPr>
            </a:br>
            <a:r>
              <a:rPr lang="en-US" i="1" dirty="0">
                <a:solidFill>
                  <a:schemeClr val="tx2"/>
                </a:solidFill>
                <a:latin typeface="Calibri" charset="0"/>
                <a:ea typeface="ＭＳ Ｐゴシック" charset="-128"/>
                <a:cs typeface="ＭＳ Ｐゴシック" charset="-128"/>
              </a:rPr>
              <a:t>Traffic Engineering, NAT, firewalls, MPLS, redundant layers, </a:t>
            </a:r>
            <a:r>
              <a:rPr lang="en-US" i="1" dirty="0" smtClean="0">
                <a:solidFill>
                  <a:schemeClr val="tx2"/>
                </a:solidFill>
                <a:latin typeface="Calibri" charset="0"/>
                <a:ea typeface="ＭＳ Ｐゴシック" charset="-128"/>
                <a:cs typeface="ＭＳ Ｐゴシック" charset="-128"/>
              </a:rPr>
              <a:t>…</a:t>
            </a:r>
            <a:endParaRPr lang="en-US" sz="2000" dirty="0" smtClean="0">
              <a:solidFill>
                <a:schemeClr val="accent2"/>
              </a:solidFill>
              <a:latin typeface="Calibri" charset="0"/>
              <a:ea typeface="ＭＳ Ｐゴシック" charset="-128"/>
              <a:cs typeface="ＭＳ Ｐゴシック" charset="-128"/>
            </a:endParaRPr>
          </a:p>
          <a:p>
            <a:pPr>
              <a:lnSpc>
                <a:spcPct val="80000"/>
              </a:lnSpc>
              <a:spcBef>
                <a:spcPct val="20000"/>
              </a:spcBef>
              <a:buClr>
                <a:schemeClr val="tx1"/>
              </a:buClr>
              <a:buSzPct val="75000"/>
            </a:pPr>
            <a:r>
              <a:rPr lang="en-US" sz="2000" dirty="0">
                <a:solidFill>
                  <a:srgbClr val="000000"/>
                </a:solidFill>
                <a:latin typeface="Calibri" charset="0"/>
                <a:ea typeface="ＭＳ Ｐゴシック" charset="-128"/>
                <a:cs typeface="ＭＳ Ｐゴシック" charset="-128"/>
              </a:rPr>
              <a:t>An industry with a “mainframe-mentality</a:t>
            </a:r>
            <a:r>
              <a:rPr lang="en-US" sz="2000" dirty="0" smtClean="0">
                <a:solidFill>
                  <a:srgbClr val="000000"/>
                </a:solidFill>
                <a:latin typeface="Calibri" charset="0"/>
                <a:ea typeface="ＭＳ Ｐゴシック" charset="-128"/>
                <a:cs typeface="ＭＳ Ｐゴシック" charset="-128"/>
              </a:rPr>
              <a:t>”</a:t>
            </a:r>
          </a:p>
          <a:p>
            <a:pPr>
              <a:lnSpc>
                <a:spcPct val="80000"/>
              </a:lnSpc>
              <a:spcBef>
                <a:spcPct val="20000"/>
              </a:spcBef>
              <a:buClr>
                <a:schemeClr val="tx1"/>
              </a:buClr>
              <a:buSzPct val="75000"/>
            </a:pPr>
            <a:r>
              <a:rPr lang="en-US" sz="2000" dirty="0" smtClean="0">
                <a:solidFill>
                  <a:srgbClr val="000000"/>
                </a:solidFill>
                <a:latin typeface="Calibri" charset="0"/>
                <a:ea typeface="ＭＳ Ｐゴシック" charset="-128"/>
                <a:cs typeface="ＭＳ Ｐゴシック" charset="-128"/>
              </a:rPr>
              <a:t>Little ability for non-</a:t>
            </a:r>
            <a:r>
              <a:rPr lang="en-US" sz="2000" dirty="0" err="1" smtClean="0">
                <a:solidFill>
                  <a:srgbClr val="000000"/>
                </a:solidFill>
                <a:latin typeface="Calibri" charset="0"/>
                <a:ea typeface="ＭＳ Ｐゴシック" charset="-128"/>
                <a:cs typeface="ＭＳ Ｐゴシック" charset="-128"/>
              </a:rPr>
              <a:t>telco</a:t>
            </a:r>
            <a:r>
              <a:rPr lang="en-US" sz="2000" dirty="0" smtClean="0">
                <a:solidFill>
                  <a:srgbClr val="000000"/>
                </a:solidFill>
                <a:latin typeface="Calibri" charset="0"/>
                <a:ea typeface="ＭＳ Ｐゴシック" charset="-128"/>
                <a:cs typeface="ＭＳ Ｐゴシック" charset="-128"/>
              </a:rPr>
              <a:t> network operators to get what they want</a:t>
            </a:r>
          </a:p>
          <a:p>
            <a:pPr>
              <a:lnSpc>
                <a:spcPct val="80000"/>
              </a:lnSpc>
              <a:spcBef>
                <a:spcPct val="20000"/>
              </a:spcBef>
              <a:buClr>
                <a:schemeClr val="tx1"/>
              </a:buClr>
              <a:buSzPct val="75000"/>
            </a:pPr>
            <a:r>
              <a:rPr lang="en-US" sz="2000" dirty="0" smtClean="0">
                <a:solidFill>
                  <a:srgbClr val="000000"/>
                </a:solidFill>
                <a:latin typeface="Calibri" charset="0"/>
                <a:ea typeface="ＭＳ Ｐゴシック" charset="-128"/>
                <a:cs typeface="ＭＳ Ｐゴシック" charset="-128"/>
              </a:rPr>
              <a:t>Functionality defined by standards, put in hardware, deployed on nodes</a:t>
            </a:r>
          </a:p>
          <a:p>
            <a:pPr>
              <a:lnSpc>
                <a:spcPct val="80000"/>
              </a:lnSpc>
              <a:spcBef>
                <a:spcPct val="20000"/>
              </a:spcBef>
              <a:buClr>
                <a:schemeClr val="tx1"/>
              </a:buClr>
              <a:buSzPct val="75000"/>
              <a:buFont typeface="Wingdings" charset="2"/>
              <a:buNone/>
            </a:pPr>
            <a:endParaRPr lang="en-US" sz="2000" dirty="0">
              <a:solidFill>
                <a:schemeClr val="accent2"/>
              </a:solidFill>
              <a:latin typeface="Calibri" charset="0"/>
              <a:ea typeface="ＭＳ Ｐゴシック" charset="-128"/>
              <a:cs typeface="ＭＳ Ｐゴシック" charset="-128"/>
            </a:endParaRPr>
          </a:p>
        </p:txBody>
      </p:sp>
      <p:sp>
        <p:nvSpPr>
          <p:cNvPr id="31752" name="Title 26"/>
          <p:cNvSpPr>
            <a:spLocks noGrp="1"/>
          </p:cNvSpPr>
          <p:nvPr>
            <p:ph type="title" idx="4294967295"/>
          </p:nvPr>
        </p:nvSpPr>
        <p:spPr>
          <a:xfrm>
            <a:off x="1991707" y="278545"/>
            <a:ext cx="6880710" cy="911225"/>
          </a:xfrm>
        </p:spPr>
        <p:txBody>
          <a:bodyPr/>
          <a:lstStyle/>
          <a:p>
            <a:pPr eaLnBrk="1" hangingPunct="1"/>
            <a:r>
              <a:rPr lang="en-US" sz="4000" dirty="0" smtClean="0">
                <a:latin typeface="Calibri" charset="0"/>
              </a:rPr>
              <a:t>The Networking Industry (2007)</a:t>
            </a:r>
            <a:endParaRPr lang="en-US" sz="4000" dirty="0">
              <a:latin typeface="Calibri" charset="0"/>
            </a:endParaRPr>
          </a:p>
        </p:txBody>
      </p:sp>
      <p:pic>
        <p:nvPicPr>
          <p:cNvPr id="31753" name="Picture 24"/>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55563" y="22225"/>
            <a:ext cx="2262188" cy="1809750"/>
          </a:xfrm>
          <a:prstGeom prst="rect">
            <a:avLst/>
          </a:prstGeom>
          <a:noFill/>
          <a:ln w="9525">
            <a:noFill/>
            <a:miter lim="800000"/>
            <a:headEnd/>
            <a:tailEnd/>
          </a:ln>
        </p:spPr>
      </p:pic>
      <p:sp>
        <p:nvSpPr>
          <p:cNvPr id="26" name="Rounded Rectangle 25"/>
          <p:cNvSpPr/>
          <p:nvPr/>
        </p:nvSpPr>
        <p:spPr>
          <a:xfrm>
            <a:off x="457201" y="3654186"/>
            <a:ext cx="2366984" cy="952500"/>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prstTxWarp prst="textNoShape">
              <a:avLst/>
            </a:prstTxWarp>
          </a:bodyPr>
          <a:lstStyle/>
          <a:p>
            <a:pPr algn="ctr"/>
            <a:r>
              <a:rPr lang="en-US" sz="1600" b="1">
                <a:solidFill>
                  <a:srgbClr val="C3D69B"/>
                </a:solidFill>
                <a:ea typeface="ＭＳ Ｐゴシック" charset="-128"/>
                <a:cs typeface="ＭＳ Ｐゴシック" charset="-128"/>
              </a:rPr>
              <a:t>Specialized Packet Forwarding Hardware</a:t>
            </a:r>
            <a:endParaRPr lang="en-US" sz="1400" b="1">
              <a:solidFill>
                <a:srgbClr val="C3D69B"/>
              </a:solidFill>
              <a:ea typeface="ＭＳ Ｐゴシック" charset="-128"/>
              <a:cs typeface="ＭＳ Ｐゴシック" charset="-128"/>
            </a:endParaRPr>
          </a:p>
        </p:txBody>
      </p:sp>
      <p:sp>
        <p:nvSpPr>
          <p:cNvPr id="27" name="Rounded Rectangle 26"/>
          <p:cNvSpPr/>
          <p:nvPr/>
        </p:nvSpPr>
        <p:spPr>
          <a:xfrm>
            <a:off x="457200" y="2763022"/>
            <a:ext cx="2366985" cy="788185"/>
          </a:xfrm>
          <a:prstGeom prst="roundRect">
            <a:avLst/>
          </a:prstGeom>
          <a:gradFill>
            <a:gsLst>
              <a:gs pos="0">
                <a:srgbClr val="FF0000"/>
              </a:gs>
              <a:gs pos="100000">
                <a:srgbClr val="F7545C"/>
              </a:gs>
            </a:gsLst>
          </a:gra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1600" dirty="0">
                <a:solidFill>
                  <a:srgbClr val="FFFFFF"/>
                </a:solidFill>
                <a:latin typeface="+mj-lt"/>
              </a:rPr>
              <a:t>Operating</a:t>
            </a:r>
          </a:p>
          <a:p>
            <a:pPr algn="ctr" fontAlgn="auto">
              <a:spcBef>
                <a:spcPts val="0"/>
              </a:spcBef>
              <a:spcAft>
                <a:spcPts val="0"/>
              </a:spcAft>
              <a:defRPr/>
            </a:pPr>
            <a:r>
              <a:rPr lang="en-US" sz="1600" dirty="0">
                <a:solidFill>
                  <a:srgbClr val="FFFFFF"/>
                </a:solidFill>
                <a:latin typeface="+mj-lt"/>
              </a:rPr>
              <a:t>System</a:t>
            </a:r>
          </a:p>
        </p:txBody>
      </p:sp>
      <p:sp>
        <p:nvSpPr>
          <p:cNvPr id="28" name="Rounded Rectangle 27"/>
          <p:cNvSpPr/>
          <p:nvPr/>
        </p:nvSpPr>
        <p:spPr>
          <a:xfrm>
            <a:off x="457200" y="2069064"/>
            <a:ext cx="895927" cy="593699"/>
          </a:xfrm>
          <a:prstGeom prst="roundRect">
            <a:avLst/>
          </a:prstGeom>
          <a:gradFill>
            <a:gsLst>
              <a:gs pos="0">
                <a:schemeClr val="accent6">
                  <a:tint val="100000"/>
                  <a:shade val="100000"/>
                  <a:satMod val="130000"/>
                  <a:alpha val="60000"/>
                </a:schemeClr>
              </a:gs>
              <a:gs pos="100000">
                <a:schemeClr val="accent6">
                  <a:tint val="50000"/>
                  <a:shade val="100000"/>
                  <a:satMod val="350000"/>
                  <a:alpha val="45000"/>
                </a:schemeClr>
              </a:gs>
            </a:gsLst>
          </a:gra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lang="en-US" sz="1600" dirty="0">
                <a:solidFill>
                  <a:srgbClr val="FFFFFF"/>
                </a:solidFill>
                <a:latin typeface="+mj-lt"/>
              </a:rPr>
              <a:t>Feature</a:t>
            </a:r>
          </a:p>
        </p:txBody>
      </p:sp>
      <p:grpSp>
        <p:nvGrpSpPr>
          <p:cNvPr id="31763" name="Rounded Rectangle 29"/>
          <p:cNvGrpSpPr>
            <a:grpSpLocks/>
          </p:cNvGrpSpPr>
          <p:nvPr/>
        </p:nvGrpSpPr>
        <p:grpSpPr bwMode="auto">
          <a:xfrm>
            <a:off x="1889125" y="2036763"/>
            <a:ext cx="987425" cy="700087"/>
            <a:chOff x="1190" y="1283"/>
            <a:chExt cx="622" cy="441"/>
          </a:xfrm>
        </p:grpSpPr>
        <p:pic>
          <p:nvPicPr>
            <p:cNvPr id="31769" name="Rounded Rectangle 29"/>
            <p:cNvPicPr>
              <a:picLocks noChangeArrowheads="1"/>
            </p:cNvPicPr>
            <p:nvPr/>
          </p:nvPicPr>
          <p:blipFill>
            <a:blip r:embed="rId4"/>
            <a:srcRect/>
            <a:stretch>
              <a:fillRect/>
            </a:stretch>
          </p:blipFill>
          <p:spPr bwMode="auto">
            <a:xfrm>
              <a:off x="1190" y="1283"/>
              <a:ext cx="622" cy="441"/>
            </a:xfrm>
            <a:prstGeom prst="rect">
              <a:avLst/>
            </a:prstGeom>
            <a:noFill/>
            <a:ln w="9525">
              <a:noFill/>
              <a:miter lim="800000"/>
              <a:headEnd/>
              <a:tailEnd/>
            </a:ln>
          </p:spPr>
        </p:pic>
        <p:sp>
          <p:nvSpPr>
            <p:cNvPr id="31770" name="Text Box 26"/>
            <p:cNvSpPr txBox="1">
              <a:spLocks noChangeArrowheads="1"/>
            </p:cNvSpPr>
            <p:nvPr/>
          </p:nvSpPr>
          <p:spPr bwMode="auto">
            <a:xfrm>
              <a:off x="1244" y="1322"/>
              <a:ext cx="517" cy="337"/>
            </a:xfrm>
            <a:prstGeom prst="rect">
              <a:avLst/>
            </a:prstGeom>
            <a:noFill/>
            <a:ln w="9525">
              <a:noFill/>
              <a:miter lim="800000"/>
              <a:headEnd/>
              <a:tailEnd/>
            </a:ln>
          </p:spPr>
          <p:txBody>
            <a:bodyPr lIns="0" tIns="0" rIns="0" bIns="0" anchor="ctr">
              <a:prstTxWarp prst="textNoShape">
                <a:avLst/>
              </a:prstTxWarp>
            </a:bodyPr>
            <a:lstStyle/>
            <a:p>
              <a:r>
                <a:rPr lang="en-US" sz="1600">
                  <a:solidFill>
                    <a:srgbClr val="FFFFFF"/>
                  </a:solidFill>
                  <a:latin typeface="Calibri" charset="0"/>
                  <a:ea typeface="ＭＳ Ｐゴシック" charset="-128"/>
                  <a:cs typeface="ＭＳ Ｐゴシック" charset="-128"/>
                </a:rPr>
                <a:t>Feature</a:t>
              </a:r>
            </a:p>
          </p:txBody>
        </p:sp>
      </p:grpSp>
      <p:cxnSp>
        <p:nvCxnSpPr>
          <p:cNvPr id="31" name="Straight Connector 30"/>
          <p:cNvCxnSpPr>
            <a:cxnSpLocks noChangeShapeType="1"/>
          </p:cNvCxnSpPr>
          <p:nvPr/>
        </p:nvCxnSpPr>
        <p:spPr bwMode="auto">
          <a:xfrm>
            <a:off x="1357313" y="2365375"/>
            <a:ext cx="590550" cy="1588"/>
          </a:xfrm>
          <a:prstGeom prst="line">
            <a:avLst/>
          </a:prstGeom>
          <a:noFill/>
          <a:ln w="25400">
            <a:solidFill>
              <a:schemeClr val="accent1"/>
            </a:solidFill>
            <a:prstDash val="dot"/>
            <a:round/>
            <a:headEnd/>
            <a:tailEnd/>
          </a:ln>
          <a:effectLst>
            <a:outerShdw dist="20000" dir="5400000" rotWithShape="0">
              <a:srgbClr val="808080">
                <a:alpha val="37999"/>
              </a:srgbClr>
            </a:outerShdw>
          </a:effectLst>
        </p:spPr>
      </p:cxnSp>
      <p:grpSp>
        <p:nvGrpSpPr>
          <p:cNvPr id="4" name="Group 37"/>
          <p:cNvGrpSpPr>
            <a:grpSpLocks/>
          </p:cNvGrpSpPr>
          <p:nvPr/>
        </p:nvGrpSpPr>
        <p:grpSpPr bwMode="auto">
          <a:xfrm>
            <a:off x="2528888" y="1285875"/>
            <a:ext cx="5345112" cy="782638"/>
            <a:chOff x="2528312" y="1285694"/>
            <a:chExt cx="5345304" cy="783370"/>
          </a:xfrm>
        </p:grpSpPr>
        <p:sp>
          <p:nvSpPr>
            <p:cNvPr id="33" name="TextBox 32"/>
            <p:cNvSpPr txBox="1"/>
            <p:nvPr/>
          </p:nvSpPr>
          <p:spPr>
            <a:xfrm>
              <a:off x="3349078" y="1285694"/>
              <a:ext cx="4524538" cy="641950"/>
            </a:xfrm>
            <a:prstGeom prst="rect">
              <a:avLst/>
            </a:prstGeom>
            <a:solidFill>
              <a:schemeClr val="tx2">
                <a:lumMod val="40000"/>
                <a:lumOff val="60000"/>
              </a:schemeClr>
            </a:solidFill>
          </p:spPr>
          <p:txBody>
            <a:bodyPr wrap="none">
              <a:prstTxWarp prst="textNoShape">
                <a:avLst/>
              </a:prstTxWarp>
              <a:spAutoFit/>
            </a:bodyPr>
            <a:lstStyle/>
            <a:p>
              <a:r>
                <a:rPr lang="en-US">
                  <a:latin typeface="Calibri" charset="0"/>
                  <a:ea typeface="ＭＳ Ｐゴシック" charset="-128"/>
                  <a:cs typeface="ＭＳ Ｐゴシック" charset="-128"/>
                </a:rPr>
                <a:t>Routing, management, mobility management, </a:t>
              </a:r>
              <a:br>
                <a:rPr lang="en-US">
                  <a:latin typeface="Calibri" charset="0"/>
                  <a:ea typeface="ＭＳ Ｐゴシック" charset="-128"/>
                  <a:cs typeface="ＭＳ Ｐゴシック" charset="-128"/>
                </a:rPr>
              </a:br>
              <a:r>
                <a:rPr lang="en-US">
                  <a:latin typeface="Calibri" charset="0"/>
                  <a:ea typeface="ＭＳ Ｐゴシック" charset="-128"/>
                  <a:cs typeface="ＭＳ Ｐゴシック" charset="-128"/>
                </a:rPr>
                <a:t>access control, VPNs, …</a:t>
              </a:r>
            </a:p>
          </p:txBody>
        </p:sp>
        <p:cxnSp>
          <p:nvCxnSpPr>
            <p:cNvPr id="37" name="Straight Arrow Connector 36"/>
            <p:cNvCxnSpPr>
              <a:cxnSpLocks noChangeShapeType="1"/>
              <a:stCxn id="33" idx="1"/>
            </p:cNvCxnSpPr>
            <p:nvPr/>
          </p:nvCxnSpPr>
          <p:spPr bwMode="auto">
            <a:xfrm rot="10800000" flipV="1">
              <a:off x="2528312" y="1608258"/>
              <a:ext cx="820766" cy="460806"/>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grpSp>
      <p:sp>
        <p:nvSpPr>
          <p:cNvPr id="31766" name="Slide Number Placeholder 22"/>
          <p:cNvSpPr txBox="1">
            <a:spLocks noGrp="1"/>
          </p:cNvSpPr>
          <p:nvPr/>
        </p:nvSpPr>
        <p:spPr bwMode="auto">
          <a:xfrm>
            <a:off x="6553200" y="6356350"/>
            <a:ext cx="2133600" cy="365125"/>
          </a:xfrm>
          <a:prstGeom prst="rect">
            <a:avLst/>
          </a:prstGeom>
          <a:noFill/>
          <a:ln w="9525">
            <a:noFill/>
            <a:miter lim="800000"/>
            <a:headEnd/>
            <a:tailEnd/>
          </a:ln>
        </p:spPr>
        <p:txBody>
          <a:bodyPr anchor="ctr">
            <a:prstTxWarp prst="textNoShape">
              <a:avLst/>
            </a:prstTxWarp>
          </a:bodyPr>
          <a:lstStyle/>
          <a:p>
            <a:pPr algn="r"/>
            <a:fld id="{E832A18C-2FA7-6840-BE2C-480EA4A4BAC6}" type="slidenum">
              <a:rPr lang="en-US" sz="1200">
                <a:solidFill>
                  <a:srgbClr val="898989"/>
                </a:solidFill>
                <a:latin typeface="Calibri" charset="0"/>
                <a:ea typeface="ＭＳ Ｐゴシック" charset="-128"/>
                <a:cs typeface="ＭＳ Ｐゴシック" charset="-128"/>
              </a:rPr>
              <a:pPr algn="r"/>
              <a:t>16</a:t>
            </a:fld>
            <a:endParaRPr lang="en-US" sz="1200">
              <a:solidFill>
                <a:srgbClr val="898989"/>
              </a:solidFill>
              <a:latin typeface="Calibri" charset="0"/>
              <a:ea typeface="ＭＳ Ｐゴシック" charset="-128"/>
              <a:cs typeface="ＭＳ Ｐゴシック"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99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99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1000"/>
                                        <p:tgtEl>
                                          <p:spTgt spid="4"/>
                                        </p:tgtEl>
                                      </p:cBhvr>
                                    </p:animEffect>
                                    <p:set>
                                      <p:cBhvr>
                                        <p:cTn id="23" dur="1" fill="hold">
                                          <p:stCondLst>
                                            <p:cond delay="999"/>
                                          </p:stCondLst>
                                        </p:cTn>
                                        <p:tgtEl>
                                          <p:spTgt spid="4"/>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7996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67996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6799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9960" grpId="0"/>
      <p:bldP spid="679961" grpId="0"/>
      <p:bldP spid="679965" grpId="0"/>
      <p:bldP spid="679966" grpId="0"/>
      <p:bldP spid="679968" grpId="0"/>
    </p:bld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Ossification</a:t>
            </a:r>
            <a:endParaRPr lang="en-US" dirty="0"/>
          </a:p>
        </p:txBody>
      </p:sp>
      <p:sp>
        <p:nvSpPr>
          <p:cNvPr id="4" name="Slide Number Placeholder 3"/>
          <p:cNvSpPr>
            <a:spLocks noGrp="1"/>
          </p:cNvSpPr>
          <p:nvPr>
            <p:ph type="sldNum" sz="quarter" idx="12"/>
          </p:nvPr>
        </p:nvSpPr>
        <p:spPr/>
        <p:txBody>
          <a:bodyPr/>
          <a:lstStyle/>
          <a:p>
            <a:fld id="{0FCE97B5-98C9-FA49-BC62-4794FE1F9AE6}" type="slidenum">
              <a:rPr lang="en-US" smtClean="0"/>
              <a:pPr/>
              <a:t>17</a:t>
            </a:fld>
            <a:endParaRPr lang="en-US"/>
          </a:p>
        </p:txBody>
      </p:sp>
      <p:pic>
        <p:nvPicPr>
          <p:cNvPr id="7" name="Picture 6"/>
          <p:cNvPicPr>
            <a:picLocks noChangeAspect="1"/>
          </p:cNvPicPr>
          <p:nvPr/>
        </p:nvPicPr>
        <p:blipFill>
          <a:blip r:embed="rId3"/>
          <a:stretch>
            <a:fillRect/>
          </a:stretch>
        </p:blipFill>
        <p:spPr>
          <a:xfrm>
            <a:off x="895087" y="1433998"/>
            <a:ext cx="7477147" cy="4085614"/>
          </a:xfrm>
          <a:prstGeom prst="rect">
            <a:avLst/>
          </a:prstGeom>
        </p:spPr>
      </p:pic>
      <p:sp>
        <p:nvSpPr>
          <p:cNvPr id="8" name="TextBox 7"/>
          <p:cNvSpPr txBox="1"/>
          <p:nvPr/>
        </p:nvSpPr>
        <p:spPr>
          <a:xfrm>
            <a:off x="829407" y="6017846"/>
            <a:ext cx="7660055" cy="369332"/>
          </a:xfrm>
          <a:prstGeom prst="rect">
            <a:avLst/>
          </a:prstGeom>
          <a:noFill/>
        </p:spPr>
        <p:txBody>
          <a:bodyPr wrap="square" rtlCol="0">
            <a:spAutoFit/>
          </a:bodyPr>
          <a:lstStyle/>
          <a:p>
            <a:r>
              <a:rPr lang="en-US" dirty="0" smtClean="0"/>
              <a:t>Source: </a:t>
            </a:r>
            <a:r>
              <a:rPr lang="en-US" dirty="0" err="1" smtClean="0"/>
              <a:t>http://www.merriam-webster.com</a:t>
            </a:r>
            <a:r>
              <a:rPr lang="en-US" dirty="0" smtClean="0"/>
              <a:t>/</a:t>
            </a:r>
            <a:endParaRPr lang="en-US" dirty="0"/>
          </a:p>
        </p:txBody>
      </p:sp>
      <p:sp>
        <p:nvSpPr>
          <p:cNvPr id="9" name="Rectangle 8"/>
          <p:cNvSpPr/>
          <p:nvPr/>
        </p:nvSpPr>
        <p:spPr>
          <a:xfrm>
            <a:off x="1033584" y="2940540"/>
            <a:ext cx="5548923" cy="410307"/>
          </a:xfrm>
          <a:prstGeom prst="rect">
            <a:avLst/>
          </a:prstGeom>
          <a:noFill/>
          <a:ln w="50800" cap="flat" cmpd="sng" algn="ctr">
            <a:solidFill>
              <a:srgbClr val="CC000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033584" y="4679462"/>
            <a:ext cx="6723185" cy="840150"/>
          </a:xfrm>
          <a:prstGeom prst="rect">
            <a:avLst/>
          </a:prstGeom>
          <a:noFill/>
          <a:ln w="50800" cap="flat" cmpd="sng" algn="ctr">
            <a:solidFill>
              <a:srgbClr val="CC000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793" name="Title 1"/>
          <p:cNvSpPr>
            <a:spLocks noGrp="1"/>
          </p:cNvSpPr>
          <p:nvPr>
            <p:ph type="title"/>
          </p:nvPr>
        </p:nvSpPr>
        <p:spPr/>
        <p:txBody>
          <a:bodyPr/>
          <a:lstStyle/>
          <a:p>
            <a:pPr eaLnBrk="1" hangingPunct="1"/>
            <a:r>
              <a:rPr lang="en-US" sz="3600" dirty="0">
                <a:latin typeface="Calibri" charset="0"/>
              </a:rPr>
              <a:t>Research </a:t>
            </a:r>
            <a:r>
              <a:rPr lang="en-US" sz="3600" dirty="0" smtClean="0">
                <a:latin typeface="Calibri" charset="0"/>
              </a:rPr>
              <a:t>Stagnation (circa 2007):</a:t>
            </a:r>
            <a:br>
              <a:rPr lang="en-US" sz="3600" dirty="0" smtClean="0">
                <a:latin typeface="Calibri" charset="0"/>
              </a:rPr>
            </a:br>
            <a:r>
              <a:rPr lang="en-US" sz="3600" dirty="0" smtClean="0">
                <a:latin typeface="Calibri" charset="0"/>
              </a:rPr>
              <a:t>Faster networks but not </a:t>
            </a:r>
            <a:r>
              <a:rPr lang="en-US" sz="3600" i="1" dirty="0" smtClean="0">
                <a:latin typeface="Calibri" charset="0"/>
              </a:rPr>
              <a:t>better </a:t>
            </a:r>
            <a:r>
              <a:rPr lang="en-US" sz="3600" dirty="0" smtClean="0">
                <a:latin typeface="Calibri" charset="0"/>
              </a:rPr>
              <a:t>networks</a:t>
            </a:r>
            <a:endParaRPr lang="en-US" sz="3600" dirty="0">
              <a:latin typeface="Calibri" charset="0"/>
            </a:endParaRPr>
          </a:p>
        </p:txBody>
      </p:sp>
      <p:sp>
        <p:nvSpPr>
          <p:cNvPr id="3" name="Content Placeholder 2"/>
          <p:cNvSpPr>
            <a:spLocks noGrp="1"/>
          </p:cNvSpPr>
          <p:nvPr>
            <p:ph idx="1"/>
          </p:nvPr>
        </p:nvSpPr>
        <p:spPr/>
        <p:txBody>
          <a:bodyPr>
            <a:normAutofit/>
          </a:bodyPr>
          <a:lstStyle/>
          <a:p>
            <a:pPr eaLnBrk="1" hangingPunct="1">
              <a:lnSpc>
                <a:spcPct val="90000"/>
              </a:lnSpc>
            </a:pPr>
            <a:r>
              <a:rPr lang="en-US" sz="3000" dirty="0"/>
              <a:t>Lots of </a:t>
            </a:r>
            <a:r>
              <a:rPr lang="en-US" sz="3000" i="1" dirty="0"/>
              <a:t>deployed </a:t>
            </a:r>
            <a:r>
              <a:rPr lang="en-US" sz="3000" dirty="0"/>
              <a:t>innovation in other areas</a:t>
            </a:r>
          </a:p>
          <a:p>
            <a:pPr lvl="1" eaLnBrk="1" hangingPunct="1">
              <a:lnSpc>
                <a:spcPct val="90000"/>
              </a:lnSpc>
            </a:pPr>
            <a:r>
              <a:rPr lang="en-US" sz="2600" dirty="0"/>
              <a:t>OS: </a:t>
            </a:r>
            <a:r>
              <a:rPr lang="en-US" sz="2600" dirty="0" err="1"/>
              <a:t>filesystems</a:t>
            </a:r>
            <a:r>
              <a:rPr lang="en-US" sz="2600" dirty="0"/>
              <a:t>, schedulers, virtualization</a:t>
            </a:r>
          </a:p>
          <a:p>
            <a:pPr lvl="1" eaLnBrk="1" hangingPunct="1">
              <a:lnSpc>
                <a:spcPct val="90000"/>
              </a:lnSpc>
            </a:pPr>
            <a:r>
              <a:rPr lang="en-US" sz="2600" dirty="0"/>
              <a:t>DS: </a:t>
            </a:r>
            <a:r>
              <a:rPr lang="en-US" sz="2600" dirty="0" err="1"/>
              <a:t>DHTs</a:t>
            </a:r>
            <a:r>
              <a:rPr lang="en-US" sz="2600" dirty="0"/>
              <a:t>, </a:t>
            </a:r>
            <a:r>
              <a:rPr lang="en-US" sz="2600" dirty="0" err="1"/>
              <a:t>CDNs</a:t>
            </a:r>
            <a:r>
              <a:rPr lang="en-US" sz="2600" dirty="0"/>
              <a:t>, </a:t>
            </a:r>
            <a:r>
              <a:rPr lang="en-US" sz="2600" dirty="0" err="1"/>
              <a:t>MapReduce</a:t>
            </a:r>
            <a:endParaRPr lang="en-US" sz="2600" dirty="0"/>
          </a:p>
          <a:p>
            <a:pPr lvl="1" eaLnBrk="1" hangingPunct="1">
              <a:lnSpc>
                <a:spcPct val="90000"/>
              </a:lnSpc>
            </a:pPr>
            <a:r>
              <a:rPr lang="en-US" sz="2600" dirty="0"/>
              <a:t>Compilers: </a:t>
            </a:r>
            <a:r>
              <a:rPr lang="en-US" sz="2600" dirty="0" err="1"/>
              <a:t>JITs</a:t>
            </a:r>
            <a:r>
              <a:rPr lang="en-US" sz="2600" dirty="0"/>
              <a:t>,</a:t>
            </a:r>
            <a:r>
              <a:rPr lang="en-US" sz="2600" dirty="0" smtClean="0"/>
              <a:t> new language paradigms </a:t>
            </a:r>
            <a:endParaRPr lang="en-US" sz="2600" dirty="0"/>
          </a:p>
          <a:p>
            <a:pPr eaLnBrk="1" hangingPunct="1">
              <a:lnSpc>
                <a:spcPct val="90000"/>
              </a:lnSpc>
            </a:pPr>
            <a:r>
              <a:rPr lang="en-US" sz="3000" dirty="0"/>
              <a:t>Networks are largely the same as years ago</a:t>
            </a:r>
          </a:p>
          <a:p>
            <a:pPr lvl="1" eaLnBrk="1" hangingPunct="1">
              <a:lnSpc>
                <a:spcPct val="90000"/>
              </a:lnSpc>
            </a:pPr>
            <a:r>
              <a:rPr lang="en-US" sz="2600" dirty="0"/>
              <a:t>Ethernet, IP, </a:t>
            </a:r>
            <a:r>
              <a:rPr lang="en-US" sz="2600" dirty="0" err="1"/>
              <a:t>WiFi</a:t>
            </a:r>
            <a:endParaRPr lang="en-US" sz="2600" dirty="0"/>
          </a:p>
          <a:p>
            <a:pPr eaLnBrk="1" hangingPunct="1">
              <a:lnSpc>
                <a:spcPct val="90000"/>
              </a:lnSpc>
            </a:pPr>
            <a:r>
              <a:rPr lang="en-US" sz="3000" dirty="0"/>
              <a:t>Rate of change of the network seems slower in comparison</a:t>
            </a:r>
          </a:p>
          <a:p>
            <a:pPr lvl="1" eaLnBrk="1" hangingPunct="1">
              <a:lnSpc>
                <a:spcPct val="90000"/>
              </a:lnSpc>
            </a:pPr>
            <a:r>
              <a:rPr lang="en-US" sz="2600" dirty="0"/>
              <a:t>Need better tools and abstractions to demonstrate and deploy</a:t>
            </a:r>
          </a:p>
          <a:p>
            <a:pPr eaLnBrk="1" hangingPunct="1">
              <a:lnSpc>
                <a:spcPct val="90000"/>
              </a:lnSpc>
            </a:pPr>
            <a:endParaRPr lang="en-US" sz="3000" dirty="0"/>
          </a:p>
        </p:txBody>
      </p:sp>
      <p:sp>
        <p:nvSpPr>
          <p:cNvPr id="5" name="Slide Number Placeholder 4"/>
          <p:cNvSpPr>
            <a:spLocks noGrp="1"/>
          </p:cNvSpPr>
          <p:nvPr>
            <p:ph type="sldNum" sz="quarter" idx="12"/>
          </p:nvPr>
        </p:nvSpPr>
        <p:spPr/>
        <p:txBody>
          <a:bodyPr/>
          <a:lstStyle/>
          <a:p>
            <a:fld id="{A794ED0F-785F-C34E-B686-10C5D6E71978}" type="slidenum">
              <a:rPr lang="en-US"/>
              <a:pPr/>
              <a:t>18</a:t>
            </a:fld>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5841" name="Title 1"/>
          <p:cNvSpPr>
            <a:spLocks noGrp="1"/>
          </p:cNvSpPr>
          <p:nvPr>
            <p:ph type="title"/>
          </p:nvPr>
        </p:nvSpPr>
        <p:spPr/>
        <p:txBody>
          <a:bodyPr/>
          <a:lstStyle/>
          <a:p>
            <a:pPr eaLnBrk="1" hangingPunct="1"/>
            <a:r>
              <a:rPr lang="en-US" sz="3600" dirty="0" smtClean="0">
                <a:latin typeface="Calibri" charset="0"/>
              </a:rPr>
              <a:t>Another problem:</a:t>
            </a:r>
            <a:br>
              <a:rPr lang="en-US" sz="3600" dirty="0" smtClean="0">
                <a:latin typeface="Calibri" charset="0"/>
              </a:rPr>
            </a:br>
            <a:r>
              <a:rPr lang="en-US" sz="3600" dirty="0" smtClean="0">
                <a:latin typeface="Calibri" charset="0"/>
              </a:rPr>
              <a:t>Closed </a:t>
            </a:r>
            <a:r>
              <a:rPr lang="en-US" sz="3600" dirty="0">
                <a:latin typeface="Calibri" charset="0"/>
              </a:rPr>
              <a:t>Systems (Vendor Hardware)</a:t>
            </a:r>
          </a:p>
        </p:txBody>
      </p:sp>
      <p:sp>
        <p:nvSpPr>
          <p:cNvPr id="35842" name="Content Placeholder 2"/>
          <p:cNvSpPr>
            <a:spLocks noGrp="1"/>
          </p:cNvSpPr>
          <p:nvPr>
            <p:ph idx="1"/>
          </p:nvPr>
        </p:nvSpPr>
        <p:spPr/>
        <p:txBody>
          <a:bodyPr/>
          <a:lstStyle/>
          <a:p>
            <a:pPr eaLnBrk="1" hangingPunct="1"/>
            <a:r>
              <a:rPr lang="en-US" dirty="0" smtClean="0"/>
              <a:t>Can’t extend</a:t>
            </a:r>
          </a:p>
          <a:p>
            <a:pPr eaLnBrk="1" hangingPunct="1"/>
            <a:r>
              <a:rPr lang="en-US" dirty="0" smtClean="0"/>
              <a:t>Stuck </a:t>
            </a:r>
            <a:r>
              <a:rPr lang="en-US" dirty="0"/>
              <a:t>with interfaces (CLI, SNMP, etc</a:t>
            </a:r>
            <a:r>
              <a:rPr lang="en-US" dirty="0" smtClean="0"/>
              <a:t>)</a:t>
            </a:r>
          </a:p>
          <a:p>
            <a:pPr eaLnBrk="1" hangingPunct="1"/>
            <a:endParaRPr lang="en-US" dirty="0" smtClean="0"/>
          </a:p>
          <a:p>
            <a:pPr eaLnBrk="1" hangingPunct="1"/>
            <a:r>
              <a:rPr lang="en-US" dirty="0" smtClean="0"/>
              <a:t>Hard to meaningfully extend</a:t>
            </a:r>
          </a:p>
          <a:p>
            <a:pPr eaLnBrk="1" hangingPunct="1"/>
            <a:r>
              <a:rPr lang="en-US" dirty="0"/>
              <a:t>Hard to meaningfully collaborate</a:t>
            </a:r>
          </a:p>
          <a:p>
            <a:pPr eaLnBrk="1" hangingPunct="1"/>
            <a:r>
              <a:rPr lang="en-US" dirty="0"/>
              <a:t>Vendors starting to open up, but not </a:t>
            </a:r>
            <a:r>
              <a:rPr lang="en-US" dirty="0" smtClean="0"/>
              <a:t>usefully</a:t>
            </a:r>
          </a:p>
          <a:p>
            <a:pPr eaLnBrk="1" hangingPunct="1">
              <a:buNone/>
            </a:pPr>
            <a:endParaRPr lang="en-US" dirty="0"/>
          </a:p>
        </p:txBody>
      </p:sp>
      <p:sp>
        <p:nvSpPr>
          <p:cNvPr id="4" name="Slide Number Placeholder 3"/>
          <p:cNvSpPr>
            <a:spLocks noGrp="1"/>
          </p:cNvSpPr>
          <p:nvPr>
            <p:ph type="sldNum" sz="quarter" idx="12"/>
          </p:nvPr>
        </p:nvSpPr>
        <p:spPr/>
        <p:txBody>
          <a:bodyPr/>
          <a:lstStyle/>
          <a:p>
            <a:fld id="{1BF5A580-5DA9-614F-A538-E5F5ED86EBB0}" type="slidenum">
              <a:rPr lang="en-US"/>
              <a:pPr/>
              <a:t>19</a:t>
            </a:fld>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32001"/>
            <a:ext cx="7772400" cy="1798638"/>
          </a:xfrm>
        </p:spPr>
        <p:txBody>
          <a:bodyPr>
            <a:noAutofit/>
          </a:bodyPr>
          <a:lstStyle/>
          <a:p>
            <a:pPr algn="ctr" eaLnBrk="1" hangingPunct="1"/>
            <a:r>
              <a:rPr lang="en-US" sz="4800" dirty="0" smtClean="0">
                <a:latin typeface="Calibri" charset="0"/>
              </a:rPr>
              <a:t>Tutorial 1: SDN for Engineers</a:t>
            </a:r>
            <a:r>
              <a:rPr lang="en-US" sz="3600" dirty="0" smtClean="0">
                <a:latin typeface="Calibri" charset="0"/>
              </a:rPr>
              <a:t/>
            </a:r>
            <a:br>
              <a:rPr lang="en-US" sz="3600" dirty="0" smtClean="0">
                <a:latin typeface="Calibri" charset="0"/>
              </a:rPr>
            </a:br>
            <a:r>
              <a:rPr lang="en-US" sz="4800" dirty="0" smtClean="0">
                <a:latin typeface="Calibri" charset="0"/>
              </a:rPr>
              <a:t/>
            </a:r>
            <a:br>
              <a:rPr lang="en-US" sz="4800" dirty="0" smtClean="0">
                <a:latin typeface="Calibri" charset="0"/>
              </a:rPr>
            </a:br>
            <a:r>
              <a:rPr lang="en-US" sz="2800" dirty="0" smtClean="0">
                <a:latin typeface="Calibri" charset="0"/>
              </a:rPr>
              <a:t>part of the the Open Networking Summit</a:t>
            </a:r>
            <a:r>
              <a:rPr lang="en-US" sz="4000" dirty="0" smtClean="0">
                <a:latin typeface="Calibri" charset="0"/>
              </a:rPr>
              <a:t/>
            </a:r>
            <a:br>
              <a:rPr lang="en-US" sz="4000" dirty="0" smtClean="0">
                <a:latin typeface="Calibri" charset="0"/>
              </a:rPr>
            </a:br>
            <a:r>
              <a:rPr lang="en-US" sz="2800" dirty="0" smtClean="0">
                <a:latin typeface="Calibri" charset="0"/>
              </a:rPr>
              <a:t>Santa Clara Marriott</a:t>
            </a:r>
            <a:br>
              <a:rPr lang="en-US" sz="2800" dirty="0" smtClean="0">
                <a:latin typeface="Calibri" charset="0"/>
              </a:rPr>
            </a:br>
            <a:r>
              <a:rPr lang="en-US" sz="2800" dirty="0" smtClean="0">
                <a:latin typeface="Calibri" charset="0"/>
              </a:rPr>
              <a:t>April 16, 2012</a:t>
            </a:r>
            <a:r>
              <a:rPr lang="en-US" sz="3600" dirty="0" smtClean="0">
                <a:latin typeface="Calibri" charset="0"/>
              </a:rPr>
              <a:t/>
            </a:r>
            <a:br>
              <a:rPr lang="en-US" sz="3600" dirty="0" smtClean="0">
                <a:latin typeface="Calibri" charset="0"/>
              </a:rPr>
            </a:br>
            <a:endParaRPr lang="en-US" sz="4800" dirty="0">
              <a:latin typeface="Calibri" charset="0"/>
            </a:endParaRPr>
          </a:p>
        </p:txBody>
      </p:sp>
      <p:sp>
        <p:nvSpPr>
          <p:cNvPr id="3" name="Subtitle 2"/>
          <p:cNvSpPr>
            <a:spLocks noGrp="1"/>
          </p:cNvSpPr>
          <p:nvPr>
            <p:ph type="subTitle" idx="1"/>
          </p:nvPr>
        </p:nvSpPr>
        <p:spPr>
          <a:xfrm>
            <a:off x="184338" y="3556003"/>
            <a:ext cx="8678862" cy="2267808"/>
          </a:xfrm>
        </p:spPr>
        <p:txBody>
          <a:bodyPr>
            <a:noAutofit/>
          </a:bodyPr>
          <a:lstStyle/>
          <a:p>
            <a:pPr eaLnBrk="1" hangingPunct="1"/>
            <a:r>
              <a:rPr lang="en-US" sz="3600" b="1" dirty="0" smtClean="0">
                <a:solidFill>
                  <a:srgbClr val="000000"/>
                </a:solidFill>
              </a:rPr>
              <a:t>Brandon Heller</a:t>
            </a:r>
            <a:r>
              <a:rPr lang="en-US" sz="3600" dirty="0" smtClean="0">
                <a:solidFill>
                  <a:srgbClr val="000000"/>
                </a:solidFill>
              </a:rPr>
              <a:t>, Rob Sherwood, David Erickson, Hideyuki </a:t>
            </a:r>
            <a:r>
              <a:rPr lang="en-US" sz="3600" dirty="0" err="1" smtClean="0">
                <a:solidFill>
                  <a:srgbClr val="000000"/>
                </a:solidFill>
              </a:rPr>
              <a:t>Shimonishi</a:t>
            </a:r>
            <a:r>
              <a:rPr lang="en-US" sz="3600" dirty="0" smtClean="0">
                <a:solidFill>
                  <a:srgbClr val="000000"/>
                </a:solidFill>
              </a:rPr>
              <a:t>, </a:t>
            </a:r>
            <a:r>
              <a:rPr lang="en-US" sz="3600" dirty="0" err="1" smtClean="0">
                <a:solidFill>
                  <a:srgbClr val="000000"/>
                </a:solidFill>
              </a:rPr>
              <a:t>Srini</a:t>
            </a:r>
            <a:r>
              <a:rPr lang="en-US" sz="3600" dirty="0" smtClean="0">
                <a:solidFill>
                  <a:srgbClr val="000000"/>
                </a:solidFill>
              </a:rPr>
              <a:t> </a:t>
            </a:r>
            <a:r>
              <a:rPr lang="en-US" sz="3600" dirty="0" err="1" smtClean="0">
                <a:solidFill>
                  <a:srgbClr val="000000"/>
                </a:solidFill>
              </a:rPr>
              <a:t>Seetharaman</a:t>
            </a:r>
            <a:r>
              <a:rPr lang="en-US" sz="3600" dirty="0" smtClean="0">
                <a:solidFill>
                  <a:srgbClr val="000000"/>
                </a:solidFill>
              </a:rPr>
              <a:t>, Murphy McCauley</a:t>
            </a:r>
          </a:p>
          <a:p>
            <a:pPr eaLnBrk="1" hangingPunct="1"/>
            <a:endParaRPr lang="en-US" sz="1000" dirty="0" smtClean="0">
              <a:solidFill>
                <a:srgbClr val="000000"/>
              </a:solidFill>
            </a:endParaRPr>
          </a:p>
          <a:p>
            <a:pPr eaLnBrk="1" hangingPunct="1"/>
            <a:r>
              <a:rPr lang="en-US" sz="2800" dirty="0" smtClean="0">
                <a:solidFill>
                  <a:srgbClr val="000000"/>
                </a:solidFill>
              </a:rPr>
              <a:t>only possible </a:t>
            </a:r>
            <a:r>
              <a:rPr lang="en-US" sz="2800" dirty="0">
                <a:solidFill>
                  <a:srgbClr val="000000"/>
                </a:solidFill>
              </a:rPr>
              <a:t>help </a:t>
            </a:r>
            <a:r>
              <a:rPr lang="en-US" sz="2800" dirty="0" smtClean="0">
                <a:solidFill>
                  <a:srgbClr val="000000"/>
                </a:solidFill>
              </a:rPr>
              <a:t>from all the people </a:t>
            </a:r>
          </a:p>
          <a:p>
            <a:pPr eaLnBrk="1" hangingPunct="1"/>
            <a:r>
              <a:rPr lang="en-US" sz="2800" dirty="0" smtClean="0">
                <a:solidFill>
                  <a:srgbClr val="000000"/>
                </a:solidFill>
              </a:rPr>
              <a:t>listed on the next few pages</a:t>
            </a:r>
            <a:endParaRPr lang="en-US" sz="2800" dirty="0">
              <a:solidFill>
                <a:srgbClr val="000000"/>
              </a:solidFill>
            </a:endParaRPr>
          </a:p>
        </p:txBody>
      </p:sp>
      <p:sp>
        <p:nvSpPr>
          <p:cNvPr id="4" name="Slide Number Placeholder 3"/>
          <p:cNvSpPr>
            <a:spLocks noGrp="1"/>
          </p:cNvSpPr>
          <p:nvPr>
            <p:ph type="sldNum" sz="quarter" idx="12"/>
          </p:nvPr>
        </p:nvSpPr>
        <p:spPr/>
        <p:txBody>
          <a:bodyPr/>
          <a:lstStyle/>
          <a:p>
            <a:fld id="{BCA3401B-446F-5E45-9E96-9F8C77B5C5E8}" type="slidenum">
              <a:rPr lang="en-US"/>
              <a:pPr/>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7889" name="Title 1"/>
          <p:cNvSpPr>
            <a:spLocks noGrp="1"/>
          </p:cNvSpPr>
          <p:nvPr>
            <p:ph type="title"/>
          </p:nvPr>
        </p:nvSpPr>
        <p:spPr/>
        <p:txBody>
          <a:bodyPr/>
          <a:lstStyle/>
          <a:p>
            <a:pPr eaLnBrk="1" hangingPunct="1"/>
            <a:r>
              <a:rPr lang="en-US">
                <a:latin typeface="Calibri" charset="0"/>
              </a:rPr>
              <a:t>Open Systems</a:t>
            </a:r>
          </a:p>
        </p:txBody>
      </p:sp>
      <p:graphicFrame>
        <p:nvGraphicFramePr>
          <p:cNvPr id="4" name="Content Placeholder 3"/>
          <p:cNvGraphicFramePr>
            <a:graphicFrameLocks noGrp="1"/>
          </p:cNvGraphicFramePr>
          <p:nvPr>
            <p:ph idx="1"/>
          </p:nvPr>
        </p:nvGraphicFramePr>
        <p:xfrm>
          <a:off x="758825" y="1600200"/>
          <a:ext cx="7988300" cy="3672840"/>
        </p:xfrm>
        <a:graphic>
          <a:graphicData uri="http://schemas.openxmlformats.org/drawingml/2006/table">
            <a:tbl>
              <a:tblPr firstRow="1" bandRow="1">
                <a:tableStyleId>{5C22544A-7EE6-4342-B048-85BDC9FD1C3A}</a:tableStyleId>
              </a:tblPr>
              <a:tblGrid>
                <a:gridCol w="1606015"/>
                <a:gridCol w="1427655"/>
                <a:gridCol w="1077310"/>
                <a:gridCol w="1383862"/>
                <a:gridCol w="1585311"/>
                <a:gridCol w="908147"/>
              </a:tblGrid>
              <a:tr h="370840">
                <a:tc>
                  <a:txBody>
                    <a:bodyPr/>
                    <a:lstStyle/>
                    <a:p>
                      <a:endParaRPr lang="en-US" dirty="0"/>
                    </a:p>
                  </a:txBody>
                  <a:tcPr/>
                </a:tc>
                <a:tc>
                  <a:txBody>
                    <a:bodyPr/>
                    <a:lstStyle/>
                    <a:p>
                      <a:r>
                        <a:rPr lang="en-US" dirty="0" smtClean="0"/>
                        <a:t>Performance Fidelity</a:t>
                      </a:r>
                      <a:endParaRPr lang="en-US" dirty="0"/>
                    </a:p>
                  </a:txBody>
                  <a:tcPr/>
                </a:tc>
                <a:tc>
                  <a:txBody>
                    <a:bodyPr/>
                    <a:lstStyle/>
                    <a:p>
                      <a:r>
                        <a:rPr lang="en-US" dirty="0" smtClean="0"/>
                        <a:t>Scale</a:t>
                      </a:r>
                      <a:endParaRPr lang="en-US" dirty="0"/>
                    </a:p>
                  </a:txBody>
                  <a:tcPr/>
                </a:tc>
                <a:tc>
                  <a:txBody>
                    <a:bodyPr/>
                    <a:lstStyle/>
                    <a:p>
                      <a:r>
                        <a:rPr lang="en-US" dirty="0" smtClean="0"/>
                        <a:t>Real User Traffic?</a:t>
                      </a:r>
                      <a:endParaRPr lang="en-US" dirty="0"/>
                    </a:p>
                  </a:txBody>
                  <a:tcPr/>
                </a:tc>
                <a:tc>
                  <a:txBody>
                    <a:bodyPr/>
                    <a:lstStyle/>
                    <a:p>
                      <a:r>
                        <a:rPr lang="en-US" dirty="0" smtClean="0"/>
                        <a:t>Complexity</a:t>
                      </a:r>
                      <a:endParaRPr lang="en-US" dirty="0"/>
                    </a:p>
                  </a:txBody>
                  <a:tcPr/>
                </a:tc>
                <a:tc>
                  <a:txBody>
                    <a:bodyPr/>
                    <a:lstStyle/>
                    <a:p>
                      <a:r>
                        <a:rPr lang="en-US" dirty="0" smtClean="0"/>
                        <a:t>Open</a:t>
                      </a:r>
                      <a:endParaRPr lang="en-US" dirty="0"/>
                    </a:p>
                  </a:txBody>
                  <a:tcPr/>
                </a:tc>
              </a:tr>
              <a:tr h="370840">
                <a:tc>
                  <a:txBody>
                    <a:bodyPr/>
                    <a:lstStyle/>
                    <a:p>
                      <a:r>
                        <a:rPr lang="en-US" dirty="0" smtClean="0"/>
                        <a:t>Simulation</a:t>
                      </a:r>
                      <a:endParaRPr lang="en-US" dirty="0"/>
                    </a:p>
                  </a:txBody>
                  <a:tcPr/>
                </a:tc>
                <a:tc>
                  <a:txBody>
                    <a:bodyPr/>
                    <a:lstStyle/>
                    <a:p>
                      <a:r>
                        <a:rPr lang="en-US" dirty="0" smtClean="0"/>
                        <a:t>medium</a:t>
                      </a:r>
                      <a:endParaRPr lang="en-US" dirty="0"/>
                    </a:p>
                  </a:txBody>
                  <a:tcPr/>
                </a:tc>
                <a:tc>
                  <a:txBody>
                    <a:bodyPr/>
                    <a:lstStyle/>
                    <a:p>
                      <a:r>
                        <a:rPr lang="en-US" dirty="0" smtClean="0"/>
                        <a:t>medium</a:t>
                      </a:r>
                      <a:endParaRPr lang="en-US" dirty="0"/>
                    </a:p>
                  </a:txBody>
                  <a:tcPr/>
                </a:tc>
                <a:tc>
                  <a:txBody>
                    <a:bodyPr/>
                    <a:lstStyle/>
                    <a:p>
                      <a:r>
                        <a:rPr lang="en-US" b="1" dirty="0" smtClean="0">
                          <a:solidFill>
                            <a:srgbClr val="FF0000"/>
                          </a:solidFill>
                        </a:rPr>
                        <a:t>no</a:t>
                      </a:r>
                      <a:endParaRPr lang="en-US" b="1" dirty="0">
                        <a:solidFill>
                          <a:srgbClr val="FF0000"/>
                        </a:solidFill>
                      </a:endParaRPr>
                    </a:p>
                  </a:txBody>
                  <a:tcPr/>
                </a:tc>
                <a:tc>
                  <a:txBody>
                    <a:bodyPr/>
                    <a:lstStyle/>
                    <a:p>
                      <a:r>
                        <a:rPr lang="en-US" dirty="0" smtClean="0"/>
                        <a:t>medium</a:t>
                      </a:r>
                      <a:endParaRPr lang="en-US" dirty="0"/>
                    </a:p>
                  </a:txBody>
                  <a:tcPr/>
                </a:tc>
                <a:tc>
                  <a:txBody>
                    <a:bodyPr/>
                    <a:lstStyle/>
                    <a:p>
                      <a:r>
                        <a:rPr lang="en-US" dirty="0" smtClean="0"/>
                        <a:t>yes</a:t>
                      </a:r>
                      <a:endParaRPr lang="en-US" dirty="0"/>
                    </a:p>
                  </a:txBody>
                  <a:tcPr/>
                </a:tc>
              </a:tr>
              <a:tr h="370840">
                <a:tc>
                  <a:txBody>
                    <a:bodyPr/>
                    <a:lstStyle/>
                    <a:p>
                      <a:r>
                        <a:rPr lang="en-US" dirty="0" smtClean="0"/>
                        <a:t>Emulation</a:t>
                      </a:r>
                      <a:endParaRPr lang="en-US" dirty="0"/>
                    </a:p>
                  </a:txBody>
                  <a:tcPr/>
                </a:tc>
                <a:tc>
                  <a:txBody>
                    <a:bodyPr/>
                    <a:lstStyle/>
                    <a:p>
                      <a:r>
                        <a:rPr lang="en-US" dirty="0" smtClean="0"/>
                        <a:t>medium</a:t>
                      </a:r>
                      <a:endParaRPr lang="en-US" dirty="0"/>
                    </a:p>
                  </a:txBody>
                  <a:tcPr/>
                </a:tc>
                <a:tc>
                  <a:txBody>
                    <a:bodyPr/>
                    <a:lstStyle/>
                    <a:p>
                      <a:r>
                        <a:rPr lang="en-US" b="1" dirty="0" smtClean="0">
                          <a:solidFill>
                            <a:srgbClr val="FF0000"/>
                          </a:solidFill>
                        </a:rPr>
                        <a:t>low</a:t>
                      </a:r>
                      <a:endParaRPr lang="en-US" b="1" dirty="0">
                        <a:solidFill>
                          <a:srgbClr val="FF0000"/>
                        </a:solidFill>
                      </a:endParaRPr>
                    </a:p>
                  </a:txBody>
                  <a:tcPr/>
                </a:tc>
                <a:tc>
                  <a:txBody>
                    <a:bodyPr/>
                    <a:lstStyle/>
                    <a:p>
                      <a:r>
                        <a:rPr lang="en-US" b="1" dirty="0" smtClean="0">
                          <a:solidFill>
                            <a:srgbClr val="FF0000"/>
                          </a:solidFill>
                        </a:rPr>
                        <a:t>no</a:t>
                      </a:r>
                      <a:endParaRPr lang="en-US" b="1" dirty="0">
                        <a:solidFill>
                          <a:srgbClr val="FF0000"/>
                        </a:solidFill>
                      </a:endParaRPr>
                    </a:p>
                  </a:txBody>
                  <a:tcPr/>
                </a:tc>
                <a:tc>
                  <a:txBody>
                    <a:bodyPr/>
                    <a:lstStyle/>
                    <a:p>
                      <a:r>
                        <a:rPr lang="en-US" dirty="0" smtClean="0"/>
                        <a:t>medium</a:t>
                      </a:r>
                      <a:endParaRPr lang="en-US" dirty="0"/>
                    </a:p>
                  </a:txBody>
                  <a:tcPr/>
                </a:tc>
                <a:tc>
                  <a:txBody>
                    <a:bodyPr/>
                    <a:lstStyle/>
                    <a:p>
                      <a:r>
                        <a:rPr lang="en-US" dirty="0" smtClean="0"/>
                        <a:t>yes</a:t>
                      </a:r>
                      <a:endParaRPr lang="en-US" dirty="0"/>
                    </a:p>
                  </a:txBody>
                  <a:tcPr/>
                </a:tc>
              </a:tr>
              <a:tr h="370840">
                <a:tc>
                  <a:txBody>
                    <a:bodyPr/>
                    <a:lstStyle/>
                    <a:p>
                      <a:r>
                        <a:rPr lang="en-US" dirty="0" smtClean="0"/>
                        <a:t>Software Switches</a:t>
                      </a:r>
                      <a:endParaRPr lang="en-US" dirty="0"/>
                    </a:p>
                  </a:txBody>
                  <a:tcPr/>
                </a:tc>
                <a:tc>
                  <a:txBody>
                    <a:bodyPr/>
                    <a:lstStyle/>
                    <a:p>
                      <a:r>
                        <a:rPr lang="en-US" b="1" dirty="0" smtClean="0">
                          <a:solidFill>
                            <a:srgbClr val="FF0000"/>
                          </a:solidFill>
                        </a:rPr>
                        <a:t>poor</a:t>
                      </a:r>
                      <a:endParaRPr lang="en-US" b="1" dirty="0">
                        <a:solidFill>
                          <a:srgbClr val="FF0000"/>
                        </a:solidFill>
                      </a:endParaRPr>
                    </a:p>
                  </a:txBody>
                  <a:tcPr/>
                </a:tc>
                <a:tc>
                  <a:txBody>
                    <a:bodyPr/>
                    <a:lstStyle/>
                    <a:p>
                      <a:r>
                        <a:rPr lang="en-US" b="1" dirty="0" smtClean="0">
                          <a:solidFill>
                            <a:srgbClr val="FF0000"/>
                          </a:solidFill>
                        </a:rPr>
                        <a:t>low</a:t>
                      </a:r>
                      <a:endParaRPr lang="en-US" b="1" dirty="0">
                        <a:solidFill>
                          <a:srgbClr val="FF0000"/>
                        </a:solidFill>
                      </a:endParaRPr>
                    </a:p>
                  </a:txBody>
                  <a:tcPr/>
                </a:tc>
                <a:tc>
                  <a:txBody>
                    <a:bodyPr/>
                    <a:lstStyle/>
                    <a:p>
                      <a:r>
                        <a:rPr lang="en-US" dirty="0" smtClean="0"/>
                        <a:t>yes</a:t>
                      </a:r>
                      <a:endParaRPr lang="en-US" dirty="0"/>
                    </a:p>
                  </a:txBody>
                  <a:tcPr/>
                </a:tc>
                <a:tc>
                  <a:txBody>
                    <a:bodyPr/>
                    <a:lstStyle/>
                    <a:p>
                      <a:r>
                        <a:rPr lang="en-US" dirty="0" smtClean="0"/>
                        <a:t>medium</a:t>
                      </a:r>
                      <a:endParaRPr lang="en-US" dirty="0"/>
                    </a:p>
                  </a:txBody>
                  <a:tcPr/>
                </a:tc>
                <a:tc>
                  <a:txBody>
                    <a:bodyPr/>
                    <a:lstStyle/>
                    <a:p>
                      <a:r>
                        <a:rPr lang="en-US" dirty="0" smtClean="0"/>
                        <a:t>yes</a:t>
                      </a:r>
                      <a:endParaRPr lang="en-US" dirty="0"/>
                    </a:p>
                  </a:txBody>
                  <a:tcPr/>
                </a:tc>
              </a:tr>
              <a:tr h="370840">
                <a:tc>
                  <a:txBody>
                    <a:bodyPr/>
                    <a:lstStyle/>
                    <a:p>
                      <a:r>
                        <a:rPr lang="en-US" dirty="0" err="1" smtClean="0"/>
                        <a:t>NetFPGA</a:t>
                      </a:r>
                      <a:endParaRPr lang="en-US" dirty="0"/>
                    </a:p>
                  </a:txBody>
                  <a:tcPr/>
                </a:tc>
                <a:tc>
                  <a:txBody>
                    <a:bodyPr/>
                    <a:lstStyle/>
                    <a:p>
                      <a:r>
                        <a:rPr lang="en-US" dirty="0" smtClean="0"/>
                        <a:t>high</a:t>
                      </a:r>
                      <a:endParaRPr lang="en-US" dirty="0"/>
                    </a:p>
                  </a:txBody>
                  <a:tcPr/>
                </a:tc>
                <a:tc>
                  <a:txBody>
                    <a:bodyPr/>
                    <a:lstStyle/>
                    <a:p>
                      <a:r>
                        <a:rPr lang="en-US" b="1" dirty="0" smtClean="0">
                          <a:solidFill>
                            <a:srgbClr val="FF0000"/>
                          </a:solidFill>
                        </a:rPr>
                        <a:t>low</a:t>
                      </a:r>
                      <a:endParaRPr lang="en-US" b="1" dirty="0">
                        <a:solidFill>
                          <a:srgbClr val="FF0000"/>
                        </a:solidFill>
                      </a:endParaRPr>
                    </a:p>
                  </a:txBody>
                  <a:tcPr/>
                </a:tc>
                <a:tc>
                  <a:txBody>
                    <a:bodyPr/>
                    <a:lstStyle/>
                    <a:p>
                      <a:r>
                        <a:rPr lang="en-US" dirty="0" smtClean="0"/>
                        <a:t>yes</a:t>
                      </a:r>
                      <a:endParaRPr lang="en-US" dirty="0"/>
                    </a:p>
                  </a:txBody>
                  <a:tcPr/>
                </a:tc>
                <a:tc>
                  <a:txBody>
                    <a:bodyPr/>
                    <a:lstStyle/>
                    <a:p>
                      <a:r>
                        <a:rPr lang="en-US" b="1" dirty="0" smtClean="0">
                          <a:solidFill>
                            <a:srgbClr val="FF0000"/>
                          </a:solidFill>
                        </a:rPr>
                        <a:t>high</a:t>
                      </a:r>
                      <a:endParaRPr lang="en-US" b="1" dirty="0">
                        <a:solidFill>
                          <a:srgbClr val="FF0000"/>
                        </a:solidFill>
                      </a:endParaRPr>
                    </a:p>
                  </a:txBody>
                  <a:tcPr/>
                </a:tc>
                <a:tc>
                  <a:txBody>
                    <a:bodyPr/>
                    <a:lstStyle/>
                    <a:p>
                      <a:r>
                        <a:rPr lang="en-US" dirty="0" smtClean="0"/>
                        <a:t>yes</a:t>
                      </a:r>
                      <a:endParaRPr lang="en-US" dirty="0"/>
                    </a:p>
                  </a:txBody>
                  <a:tcPr/>
                </a:tc>
              </a:tr>
              <a:tr h="370840">
                <a:tc>
                  <a:txBody>
                    <a:bodyPr/>
                    <a:lstStyle/>
                    <a:p>
                      <a:r>
                        <a:rPr lang="en-US" dirty="0" smtClean="0"/>
                        <a:t>Network Processors</a:t>
                      </a:r>
                      <a:endParaRPr lang="en-US" dirty="0"/>
                    </a:p>
                  </a:txBody>
                  <a:tcPr/>
                </a:tc>
                <a:tc>
                  <a:txBody>
                    <a:bodyPr/>
                    <a:lstStyle/>
                    <a:p>
                      <a:r>
                        <a:rPr lang="en-US" dirty="0" smtClean="0"/>
                        <a:t>high</a:t>
                      </a:r>
                      <a:endParaRPr lang="en-US" dirty="0"/>
                    </a:p>
                  </a:txBody>
                  <a:tcPr/>
                </a:tc>
                <a:tc>
                  <a:txBody>
                    <a:bodyPr/>
                    <a:lstStyle/>
                    <a:p>
                      <a:r>
                        <a:rPr lang="en-US" dirty="0" smtClean="0"/>
                        <a:t>medium</a:t>
                      </a:r>
                      <a:endParaRPr lang="en-US" dirty="0"/>
                    </a:p>
                  </a:txBody>
                  <a:tcPr/>
                </a:tc>
                <a:tc>
                  <a:txBody>
                    <a:bodyPr/>
                    <a:lstStyle/>
                    <a:p>
                      <a:r>
                        <a:rPr lang="en-US" dirty="0" smtClean="0"/>
                        <a:t>yes</a:t>
                      </a:r>
                      <a:endParaRPr lang="en-US" dirty="0"/>
                    </a:p>
                  </a:txBody>
                  <a:tcPr/>
                </a:tc>
                <a:tc>
                  <a:txBody>
                    <a:bodyPr/>
                    <a:lstStyle/>
                    <a:p>
                      <a:r>
                        <a:rPr lang="en-US" b="1" dirty="0" smtClean="0">
                          <a:solidFill>
                            <a:srgbClr val="FF0000"/>
                          </a:solidFill>
                        </a:rPr>
                        <a:t>high</a:t>
                      </a:r>
                      <a:endParaRPr lang="en-US" b="1" dirty="0">
                        <a:solidFill>
                          <a:srgbClr val="FF0000"/>
                        </a:solidFill>
                      </a:endParaRPr>
                    </a:p>
                  </a:txBody>
                  <a:tcPr/>
                </a:tc>
                <a:tc>
                  <a:txBody>
                    <a:bodyPr/>
                    <a:lstStyle/>
                    <a:p>
                      <a:r>
                        <a:rPr lang="en-US" b="0" dirty="0" smtClean="0"/>
                        <a:t>yes</a:t>
                      </a:r>
                      <a:endParaRPr lang="en-US" b="0" dirty="0"/>
                    </a:p>
                  </a:txBody>
                  <a:tcPr/>
                </a:tc>
              </a:tr>
              <a:tr h="370840">
                <a:tc>
                  <a:txBody>
                    <a:bodyPr/>
                    <a:lstStyle/>
                    <a:p>
                      <a:r>
                        <a:rPr lang="en-US" b="1" dirty="0" smtClean="0"/>
                        <a:t>Vendor Switches</a:t>
                      </a:r>
                      <a:endParaRPr lang="en-US" b="1" dirty="0"/>
                    </a:p>
                  </a:txBody>
                  <a:tcPr/>
                </a:tc>
                <a:tc>
                  <a:txBody>
                    <a:bodyPr/>
                    <a:lstStyle/>
                    <a:p>
                      <a:r>
                        <a:rPr lang="en-US" b="1" dirty="0" smtClean="0"/>
                        <a:t>high</a:t>
                      </a:r>
                      <a:endParaRPr lang="en-US" b="1" dirty="0"/>
                    </a:p>
                  </a:txBody>
                  <a:tcPr/>
                </a:tc>
                <a:tc>
                  <a:txBody>
                    <a:bodyPr/>
                    <a:lstStyle/>
                    <a:p>
                      <a:r>
                        <a:rPr lang="en-US" b="1" dirty="0" smtClean="0"/>
                        <a:t>high</a:t>
                      </a:r>
                      <a:endParaRPr lang="en-US" b="1" dirty="0"/>
                    </a:p>
                  </a:txBody>
                  <a:tcPr/>
                </a:tc>
                <a:tc>
                  <a:txBody>
                    <a:bodyPr/>
                    <a:lstStyle/>
                    <a:p>
                      <a:r>
                        <a:rPr lang="en-US" b="1" dirty="0" smtClean="0"/>
                        <a:t>yes</a:t>
                      </a:r>
                      <a:endParaRPr lang="en-US" b="1" dirty="0"/>
                    </a:p>
                  </a:txBody>
                  <a:tcPr/>
                </a:tc>
                <a:tc>
                  <a:txBody>
                    <a:bodyPr/>
                    <a:lstStyle/>
                    <a:p>
                      <a:r>
                        <a:rPr lang="en-US" b="1" dirty="0" smtClean="0"/>
                        <a:t>low</a:t>
                      </a:r>
                      <a:endParaRPr lang="en-US" b="1" dirty="0"/>
                    </a:p>
                  </a:txBody>
                  <a:tcPr/>
                </a:tc>
                <a:tc>
                  <a:txBody>
                    <a:bodyPr/>
                    <a:lstStyle/>
                    <a:p>
                      <a:r>
                        <a:rPr lang="en-US" b="1" dirty="0" smtClean="0">
                          <a:solidFill>
                            <a:srgbClr val="FF0000"/>
                          </a:solidFill>
                        </a:rPr>
                        <a:t>no</a:t>
                      </a:r>
                      <a:endParaRPr lang="en-US" b="1" dirty="0">
                        <a:solidFill>
                          <a:srgbClr val="FF0000"/>
                        </a:solidFill>
                      </a:endParaRPr>
                    </a:p>
                  </a:txBody>
                  <a:tcPr/>
                </a:tc>
              </a:tr>
            </a:tbl>
          </a:graphicData>
        </a:graphic>
      </p:graphicFrame>
      <p:sp>
        <p:nvSpPr>
          <p:cNvPr id="5" name="Rectangle 4"/>
          <p:cNvSpPr>
            <a:spLocks noChangeArrowheads="1"/>
          </p:cNvSpPr>
          <p:nvPr/>
        </p:nvSpPr>
        <p:spPr bwMode="auto">
          <a:xfrm>
            <a:off x="758825" y="5430838"/>
            <a:ext cx="7988300" cy="1077218"/>
          </a:xfrm>
          <a:prstGeom prst="rect">
            <a:avLst/>
          </a:prstGeom>
          <a:noFill/>
          <a:ln w="9525">
            <a:noFill/>
            <a:miter lim="800000"/>
            <a:headEnd/>
            <a:tailEnd/>
          </a:ln>
        </p:spPr>
        <p:txBody>
          <a:bodyPr>
            <a:prstTxWarp prst="textNoShape">
              <a:avLst/>
            </a:prstTxWarp>
            <a:spAutoFit/>
          </a:bodyPr>
          <a:lstStyle/>
          <a:p>
            <a:pPr algn="ctr"/>
            <a:r>
              <a:rPr lang="en-US" sz="3200" dirty="0">
                <a:latin typeface="Calibri" charset="0"/>
              </a:rPr>
              <a:t>gap in the tool space</a:t>
            </a:r>
          </a:p>
          <a:p>
            <a:pPr algn="ctr"/>
            <a:r>
              <a:rPr lang="en-US" sz="3200" b="1" dirty="0">
                <a:latin typeface="Calibri" charset="0"/>
              </a:rPr>
              <a:t>none</a:t>
            </a:r>
            <a:r>
              <a:rPr lang="en-US" sz="3200" dirty="0">
                <a:latin typeface="Calibri" charset="0"/>
              </a:rPr>
              <a:t> have </a:t>
            </a:r>
            <a:r>
              <a:rPr lang="en-US" sz="3200" b="1" dirty="0">
                <a:latin typeface="Calibri" charset="0"/>
              </a:rPr>
              <a:t>all</a:t>
            </a:r>
            <a:r>
              <a:rPr lang="en-US" sz="3200" dirty="0">
                <a:latin typeface="Calibri" charset="0"/>
              </a:rPr>
              <a:t> the desired attributes!</a:t>
            </a:r>
          </a:p>
        </p:txBody>
      </p:sp>
      <p:sp>
        <p:nvSpPr>
          <p:cNvPr id="6" name="Slide Number Placeholder 5"/>
          <p:cNvSpPr>
            <a:spLocks noGrp="1"/>
          </p:cNvSpPr>
          <p:nvPr>
            <p:ph type="sldNum" sz="quarter" idx="12"/>
          </p:nvPr>
        </p:nvSpPr>
        <p:spPr/>
        <p:txBody>
          <a:bodyPr/>
          <a:lstStyle/>
          <a:p>
            <a:fld id="{4971454D-3903-F14C-8A47-0E1095D0C372}" type="slidenum">
              <a:rPr lang="en-US"/>
              <a:pPr/>
              <a:t>20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9937" name="Picture 1"/>
          <p:cNvPicPr>
            <a:picLocks noChangeArrowheads="1"/>
          </p:cNvPicPr>
          <p:nvPr/>
        </p:nvPicPr>
        <p:blipFill>
          <a:blip r:embed="rId3"/>
          <a:srcRect/>
          <a:stretch>
            <a:fillRect/>
          </a:stretch>
        </p:blipFill>
        <p:spPr bwMode="auto">
          <a:xfrm>
            <a:off x="7259638" y="3844925"/>
            <a:ext cx="723900" cy="706438"/>
          </a:xfrm>
          <a:prstGeom prst="rect">
            <a:avLst/>
          </a:prstGeom>
          <a:noFill/>
          <a:ln w="12700">
            <a:noFill/>
            <a:miter lim="800000"/>
            <a:headEnd/>
            <a:tailEnd/>
          </a:ln>
        </p:spPr>
      </p:pic>
      <p:sp>
        <p:nvSpPr>
          <p:cNvPr id="53250" name="Rectangle 2"/>
          <p:cNvSpPr>
            <a:spLocks noGrp="1" noChangeArrowheads="1"/>
          </p:cNvSpPr>
          <p:nvPr>
            <p:ph type="title"/>
          </p:nvPr>
        </p:nvSpPr>
        <p:spPr>
          <a:xfrm>
            <a:off x="677863" y="223838"/>
            <a:ext cx="7805737" cy="1222375"/>
          </a:xfrm>
        </p:spPr>
        <p:txBody>
          <a:bodyPr>
            <a:normAutofit/>
          </a:bodyPr>
          <a:lstStyle/>
          <a:p>
            <a:pPr eaLnBrk="1" hangingPunct="1"/>
            <a:r>
              <a:rPr lang="en-US" sz="4300" dirty="0">
                <a:latin typeface="Calibri" charset="0"/>
              </a:rPr>
              <a:t>Ethane, a precursor to </a:t>
            </a:r>
            <a:r>
              <a:rPr lang="en-US" sz="4300" dirty="0" err="1">
                <a:latin typeface="Calibri" charset="0"/>
              </a:rPr>
              <a:t>OpenFlow</a:t>
            </a:r>
            <a:r>
              <a:rPr lang="en-US" sz="4300" dirty="0">
                <a:latin typeface="Calibri" charset="0"/>
              </a:rPr>
              <a:t/>
            </a:r>
            <a:br>
              <a:rPr lang="en-US" sz="4300" dirty="0">
                <a:latin typeface="Calibri" charset="0"/>
              </a:rPr>
            </a:br>
            <a:r>
              <a:rPr lang="en-US" sz="2000" dirty="0">
                <a:solidFill>
                  <a:srgbClr val="163F88"/>
                </a:solidFill>
                <a:latin typeface="Calibri" charset="0"/>
              </a:rPr>
              <a:t>Centralized, reactive, per-flow control</a:t>
            </a:r>
          </a:p>
        </p:txBody>
      </p:sp>
      <p:sp>
        <p:nvSpPr>
          <p:cNvPr id="39939" name="Rectangle 3"/>
          <p:cNvSpPr>
            <a:spLocks/>
          </p:cNvSpPr>
          <p:nvPr/>
        </p:nvSpPr>
        <p:spPr bwMode="auto">
          <a:xfrm>
            <a:off x="3810000" y="1573213"/>
            <a:ext cx="1144588" cy="334962"/>
          </a:xfrm>
          <a:prstGeom prst="rect">
            <a:avLst/>
          </a:prstGeom>
          <a:noFill/>
          <a:ln w="12700">
            <a:noFill/>
            <a:miter lim="800000"/>
            <a:headEnd/>
            <a:tailEnd/>
          </a:ln>
        </p:spPr>
        <p:txBody>
          <a:bodyPr wrap="none" lIns="0" tIns="0" rIns="0" bIns="0" anchor="ctr">
            <a:prstTxWarp prst="textNoShape">
              <a:avLst/>
            </a:prstTxWarp>
            <a:spAutoFit/>
          </a:bodyPr>
          <a:lstStyle/>
          <a:p>
            <a:r>
              <a:rPr lang="en-US" sz="2200">
                <a:latin typeface="Calibri" charset="0"/>
              </a:rPr>
              <a:t>Controller</a:t>
            </a:r>
          </a:p>
        </p:txBody>
      </p:sp>
      <p:sp>
        <p:nvSpPr>
          <p:cNvPr id="39940" name="Line 4"/>
          <p:cNvSpPr>
            <a:spLocks noChangeShapeType="1"/>
          </p:cNvSpPr>
          <p:nvPr/>
        </p:nvSpPr>
        <p:spPr bwMode="auto">
          <a:xfrm>
            <a:off x="2535238" y="3532188"/>
            <a:ext cx="930275" cy="669925"/>
          </a:xfrm>
          <a:prstGeom prst="line">
            <a:avLst/>
          </a:prstGeom>
          <a:noFill/>
          <a:ln w="38100">
            <a:solidFill>
              <a:srgbClr val="808080"/>
            </a:solidFill>
            <a:round/>
            <a:headEnd type="triangle" w="med" len="med"/>
            <a:tailEnd type="triangle" w="med" len="med"/>
          </a:ln>
        </p:spPr>
        <p:txBody>
          <a:bodyPr lIns="0" tIns="0" rIns="0" bIns="0">
            <a:prstTxWarp prst="textNoShape">
              <a:avLst/>
            </a:prstTxWarp>
          </a:bodyPr>
          <a:lstStyle/>
          <a:p>
            <a:endParaRPr lang="en-US"/>
          </a:p>
        </p:txBody>
      </p:sp>
      <p:sp>
        <p:nvSpPr>
          <p:cNvPr id="39941" name="Line 5"/>
          <p:cNvSpPr>
            <a:spLocks noChangeShapeType="1"/>
          </p:cNvSpPr>
          <p:nvPr/>
        </p:nvSpPr>
        <p:spPr bwMode="auto">
          <a:xfrm>
            <a:off x="6919913" y="3522663"/>
            <a:ext cx="669925" cy="431800"/>
          </a:xfrm>
          <a:prstGeom prst="line">
            <a:avLst/>
          </a:prstGeom>
          <a:noFill/>
          <a:ln w="38100">
            <a:solidFill>
              <a:srgbClr val="808080"/>
            </a:solidFill>
            <a:round/>
            <a:headEnd type="triangle" w="med" len="med"/>
            <a:tailEnd type="triangle" w="med" len="med"/>
          </a:ln>
        </p:spPr>
        <p:txBody>
          <a:bodyPr lIns="0" tIns="0" rIns="0" bIns="0">
            <a:prstTxWarp prst="textNoShape">
              <a:avLst/>
            </a:prstTxWarp>
          </a:bodyPr>
          <a:lstStyle/>
          <a:p>
            <a:endParaRPr lang="en-US"/>
          </a:p>
        </p:txBody>
      </p:sp>
      <p:sp>
        <p:nvSpPr>
          <p:cNvPr id="39942" name="AutoShape 6"/>
          <p:cNvSpPr>
            <a:spLocks/>
          </p:cNvSpPr>
          <p:nvPr/>
        </p:nvSpPr>
        <p:spPr bwMode="auto">
          <a:xfrm>
            <a:off x="1196975" y="3290888"/>
            <a:ext cx="1312863" cy="463550"/>
          </a:xfrm>
          <a:prstGeom prst="roundRect">
            <a:avLst>
              <a:gd name="adj" fmla="val 14940"/>
            </a:avLst>
          </a:prstGeom>
          <a:solidFill>
            <a:srgbClr val="BBE0E3"/>
          </a:solidFill>
          <a:ln w="12700">
            <a:solidFill>
              <a:schemeClr val="tx1"/>
            </a:solidFill>
            <a:round/>
            <a:headEnd/>
            <a:tailEnd/>
          </a:ln>
        </p:spPr>
        <p:txBody>
          <a:bodyPr lIns="0" tIns="0" rIns="0" bIns="0">
            <a:prstTxWarp prst="textNoShape">
              <a:avLst/>
            </a:prstTxWarp>
          </a:bodyPr>
          <a:lstStyle/>
          <a:p>
            <a:endParaRPr lang="en-US">
              <a:latin typeface="Calibri" charset="0"/>
            </a:endParaRPr>
          </a:p>
        </p:txBody>
      </p:sp>
      <p:sp>
        <p:nvSpPr>
          <p:cNvPr id="39943" name="Rectangle 7"/>
          <p:cNvSpPr>
            <a:spLocks/>
          </p:cNvSpPr>
          <p:nvPr/>
        </p:nvSpPr>
        <p:spPr bwMode="auto">
          <a:xfrm>
            <a:off x="1196975" y="3306763"/>
            <a:ext cx="1322388" cy="430212"/>
          </a:xfrm>
          <a:prstGeom prst="rect">
            <a:avLst/>
          </a:prstGeom>
          <a:noFill/>
          <a:ln w="12700">
            <a:noFill/>
            <a:miter lim="800000"/>
            <a:headEnd/>
            <a:tailEnd/>
          </a:ln>
        </p:spPr>
        <p:txBody>
          <a:bodyPr lIns="0" tIns="0" rIns="40637" bIns="0" anchor="ctr">
            <a:prstTxWarp prst="textNoShape">
              <a:avLst/>
            </a:prstTxWarp>
          </a:bodyPr>
          <a:lstStyle/>
          <a:p>
            <a:pPr marL="38100" algn="ctr"/>
            <a:r>
              <a:rPr lang="en-US" sz="1300">
                <a:solidFill>
                  <a:srgbClr val="163F88"/>
                </a:solidFill>
                <a:latin typeface="Tahoma" charset="0"/>
                <a:ea typeface="Tahoma" charset="0"/>
                <a:cs typeface="Tahoma" charset="0"/>
                <a:sym typeface="Tahoma" charset="0"/>
              </a:rPr>
              <a:t>Flow Switch</a:t>
            </a:r>
          </a:p>
        </p:txBody>
      </p:sp>
      <p:sp>
        <p:nvSpPr>
          <p:cNvPr id="39944" name="AutoShape 9"/>
          <p:cNvSpPr>
            <a:spLocks/>
          </p:cNvSpPr>
          <p:nvPr/>
        </p:nvSpPr>
        <p:spPr bwMode="auto">
          <a:xfrm>
            <a:off x="5581650" y="3281363"/>
            <a:ext cx="1312863" cy="465137"/>
          </a:xfrm>
          <a:prstGeom prst="roundRect">
            <a:avLst>
              <a:gd name="adj" fmla="val 14940"/>
            </a:avLst>
          </a:prstGeom>
          <a:solidFill>
            <a:srgbClr val="BBE0E3"/>
          </a:solidFill>
          <a:ln w="12700">
            <a:solidFill>
              <a:schemeClr val="tx1"/>
            </a:solidFill>
            <a:round/>
            <a:headEnd/>
            <a:tailEnd/>
          </a:ln>
        </p:spPr>
        <p:txBody>
          <a:bodyPr lIns="0" tIns="0" rIns="0" bIns="0">
            <a:prstTxWarp prst="textNoShape">
              <a:avLst/>
            </a:prstTxWarp>
          </a:bodyPr>
          <a:lstStyle/>
          <a:p>
            <a:endParaRPr lang="en-US">
              <a:latin typeface="Calibri" charset="0"/>
            </a:endParaRPr>
          </a:p>
        </p:txBody>
      </p:sp>
      <p:sp>
        <p:nvSpPr>
          <p:cNvPr id="39945" name="AutoShape 11"/>
          <p:cNvSpPr>
            <a:spLocks/>
          </p:cNvSpPr>
          <p:nvPr/>
        </p:nvSpPr>
        <p:spPr bwMode="auto">
          <a:xfrm>
            <a:off x="3482975" y="3960813"/>
            <a:ext cx="1312863" cy="463550"/>
          </a:xfrm>
          <a:prstGeom prst="roundRect">
            <a:avLst>
              <a:gd name="adj" fmla="val 14940"/>
            </a:avLst>
          </a:prstGeom>
          <a:solidFill>
            <a:srgbClr val="BBE0E3"/>
          </a:solidFill>
          <a:ln w="12700">
            <a:solidFill>
              <a:schemeClr val="tx1"/>
            </a:solidFill>
            <a:round/>
            <a:headEnd/>
            <a:tailEnd/>
          </a:ln>
        </p:spPr>
        <p:txBody>
          <a:bodyPr lIns="0" tIns="0" rIns="0" bIns="0">
            <a:prstTxWarp prst="textNoShape">
              <a:avLst/>
            </a:prstTxWarp>
          </a:bodyPr>
          <a:lstStyle/>
          <a:p>
            <a:endParaRPr lang="en-US">
              <a:latin typeface="Calibri" charset="0"/>
            </a:endParaRPr>
          </a:p>
        </p:txBody>
      </p:sp>
      <p:sp>
        <p:nvSpPr>
          <p:cNvPr id="39946" name="AutoShape 13"/>
          <p:cNvSpPr>
            <a:spLocks/>
          </p:cNvSpPr>
          <p:nvPr/>
        </p:nvSpPr>
        <p:spPr bwMode="auto">
          <a:xfrm>
            <a:off x="4411663" y="5434013"/>
            <a:ext cx="1312862" cy="463550"/>
          </a:xfrm>
          <a:prstGeom prst="roundRect">
            <a:avLst>
              <a:gd name="adj" fmla="val 14940"/>
            </a:avLst>
          </a:prstGeom>
          <a:solidFill>
            <a:srgbClr val="BBE0E3"/>
          </a:solidFill>
          <a:ln w="12700">
            <a:solidFill>
              <a:schemeClr val="tx1"/>
            </a:solidFill>
            <a:round/>
            <a:headEnd/>
            <a:tailEnd/>
          </a:ln>
        </p:spPr>
        <p:txBody>
          <a:bodyPr lIns="0" tIns="0" rIns="0" bIns="0">
            <a:prstTxWarp prst="textNoShape">
              <a:avLst/>
            </a:prstTxWarp>
          </a:bodyPr>
          <a:lstStyle/>
          <a:p>
            <a:endParaRPr lang="en-US">
              <a:latin typeface="Calibri" charset="0"/>
            </a:endParaRPr>
          </a:p>
        </p:txBody>
      </p:sp>
      <p:sp>
        <p:nvSpPr>
          <p:cNvPr id="39947" name="Line 15"/>
          <p:cNvSpPr>
            <a:spLocks noChangeShapeType="1"/>
          </p:cNvSpPr>
          <p:nvPr/>
        </p:nvSpPr>
        <p:spPr bwMode="auto">
          <a:xfrm>
            <a:off x="4237038" y="4441825"/>
            <a:ext cx="825500" cy="974725"/>
          </a:xfrm>
          <a:prstGeom prst="line">
            <a:avLst/>
          </a:prstGeom>
          <a:noFill/>
          <a:ln w="38100">
            <a:solidFill>
              <a:srgbClr val="808080"/>
            </a:solidFill>
            <a:round/>
            <a:headEnd type="triangle" w="med" len="med"/>
            <a:tailEnd type="triangle" w="med" len="med"/>
          </a:ln>
        </p:spPr>
        <p:txBody>
          <a:bodyPr lIns="0" tIns="0" rIns="0" bIns="0">
            <a:prstTxWarp prst="textNoShape">
              <a:avLst/>
            </a:prstTxWarp>
          </a:bodyPr>
          <a:lstStyle/>
          <a:p>
            <a:endParaRPr lang="en-US"/>
          </a:p>
        </p:txBody>
      </p:sp>
      <p:sp>
        <p:nvSpPr>
          <p:cNvPr id="39948" name="Line 16"/>
          <p:cNvSpPr>
            <a:spLocks noChangeShapeType="1"/>
          </p:cNvSpPr>
          <p:nvPr/>
        </p:nvSpPr>
        <p:spPr bwMode="auto">
          <a:xfrm rot="10800000" flipH="1">
            <a:off x="4830763" y="3530600"/>
            <a:ext cx="741362" cy="671513"/>
          </a:xfrm>
          <a:prstGeom prst="line">
            <a:avLst/>
          </a:prstGeom>
          <a:noFill/>
          <a:ln w="38100">
            <a:solidFill>
              <a:srgbClr val="808080"/>
            </a:solidFill>
            <a:round/>
            <a:headEnd type="triangle" w="med" len="med"/>
            <a:tailEnd type="triangle" w="med" len="med"/>
          </a:ln>
        </p:spPr>
        <p:txBody>
          <a:bodyPr lIns="0" tIns="0" rIns="0" bIns="0">
            <a:prstTxWarp prst="textNoShape">
              <a:avLst/>
            </a:prstTxWarp>
          </a:bodyPr>
          <a:lstStyle/>
          <a:p>
            <a:endParaRPr lang="en-US"/>
          </a:p>
        </p:txBody>
      </p:sp>
      <p:pic>
        <p:nvPicPr>
          <p:cNvPr id="39949" name="Picture 17"/>
          <p:cNvPicPr>
            <a:picLocks noChangeArrowheads="1"/>
          </p:cNvPicPr>
          <p:nvPr/>
        </p:nvPicPr>
        <p:blipFill>
          <a:blip r:embed="rId3"/>
          <a:srcRect/>
          <a:stretch>
            <a:fillRect/>
          </a:stretch>
        </p:blipFill>
        <p:spPr bwMode="auto">
          <a:xfrm>
            <a:off x="1643063" y="4933950"/>
            <a:ext cx="723900" cy="704850"/>
          </a:xfrm>
          <a:prstGeom prst="rect">
            <a:avLst/>
          </a:prstGeom>
          <a:noFill/>
          <a:ln w="12700">
            <a:noFill/>
            <a:miter lim="800000"/>
            <a:headEnd/>
            <a:tailEnd/>
          </a:ln>
        </p:spPr>
      </p:pic>
      <p:pic>
        <p:nvPicPr>
          <p:cNvPr id="39950" name="Picture 18"/>
          <p:cNvPicPr>
            <a:picLocks noChangeArrowheads="1"/>
          </p:cNvPicPr>
          <p:nvPr/>
        </p:nvPicPr>
        <p:blipFill>
          <a:blip r:embed="rId3"/>
          <a:srcRect/>
          <a:stretch>
            <a:fillRect/>
          </a:stretch>
        </p:blipFill>
        <p:spPr bwMode="auto">
          <a:xfrm>
            <a:off x="312738" y="4084638"/>
            <a:ext cx="723900" cy="706437"/>
          </a:xfrm>
          <a:prstGeom prst="rect">
            <a:avLst/>
          </a:prstGeom>
          <a:noFill/>
          <a:ln w="12700">
            <a:noFill/>
            <a:miter lim="800000"/>
            <a:headEnd/>
            <a:tailEnd/>
          </a:ln>
        </p:spPr>
      </p:pic>
      <p:sp>
        <p:nvSpPr>
          <p:cNvPr id="39951" name="Line 19"/>
          <p:cNvSpPr>
            <a:spLocks noChangeShapeType="1"/>
          </p:cNvSpPr>
          <p:nvPr/>
        </p:nvSpPr>
        <p:spPr bwMode="auto">
          <a:xfrm rot="10800000" flipH="1">
            <a:off x="982663" y="3762375"/>
            <a:ext cx="658812" cy="641350"/>
          </a:xfrm>
          <a:prstGeom prst="line">
            <a:avLst/>
          </a:prstGeom>
          <a:noFill/>
          <a:ln w="38100">
            <a:solidFill>
              <a:srgbClr val="808080"/>
            </a:solidFill>
            <a:round/>
            <a:headEnd type="triangle" w="med" len="med"/>
            <a:tailEnd type="triangle" w="med" len="med"/>
          </a:ln>
        </p:spPr>
        <p:txBody>
          <a:bodyPr lIns="0" tIns="0" rIns="0" bIns="0">
            <a:prstTxWarp prst="textNoShape">
              <a:avLst/>
            </a:prstTxWarp>
          </a:bodyPr>
          <a:lstStyle/>
          <a:p>
            <a:endParaRPr lang="en-US"/>
          </a:p>
        </p:txBody>
      </p:sp>
      <p:sp>
        <p:nvSpPr>
          <p:cNvPr id="39952" name="Line 20"/>
          <p:cNvSpPr>
            <a:spLocks noChangeShapeType="1"/>
          </p:cNvSpPr>
          <p:nvPr/>
        </p:nvSpPr>
        <p:spPr bwMode="auto">
          <a:xfrm rot="10800000">
            <a:off x="1911350" y="3762375"/>
            <a:ext cx="74613" cy="1236663"/>
          </a:xfrm>
          <a:prstGeom prst="line">
            <a:avLst/>
          </a:prstGeom>
          <a:noFill/>
          <a:ln w="38100">
            <a:solidFill>
              <a:srgbClr val="808080"/>
            </a:solidFill>
            <a:round/>
            <a:headEnd type="triangle" w="med" len="med"/>
            <a:tailEnd type="triangle" w="med" len="med"/>
          </a:ln>
        </p:spPr>
        <p:txBody>
          <a:bodyPr lIns="0" tIns="0" rIns="0" bIns="0">
            <a:prstTxWarp prst="textNoShape">
              <a:avLst/>
            </a:prstTxWarp>
          </a:bodyPr>
          <a:lstStyle/>
          <a:p>
            <a:endParaRPr lang="en-US"/>
          </a:p>
        </p:txBody>
      </p:sp>
      <p:grpSp>
        <p:nvGrpSpPr>
          <p:cNvPr id="39953" name="Group 21"/>
          <p:cNvGrpSpPr>
            <a:grpSpLocks/>
          </p:cNvGrpSpPr>
          <p:nvPr/>
        </p:nvGrpSpPr>
        <p:grpSpPr bwMode="auto">
          <a:xfrm>
            <a:off x="4017963" y="1933575"/>
            <a:ext cx="911225" cy="911225"/>
            <a:chOff x="0" y="0"/>
            <a:chExt cx="816" cy="816"/>
          </a:xfrm>
        </p:grpSpPr>
        <p:pic>
          <p:nvPicPr>
            <p:cNvPr id="39975" name="Picture 22"/>
            <p:cNvPicPr>
              <a:picLocks noChangeArrowheads="1"/>
            </p:cNvPicPr>
            <p:nvPr/>
          </p:nvPicPr>
          <p:blipFill>
            <a:blip r:embed="rId4"/>
            <a:srcRect/>
            <a:stretch>
              <a:fillRect/>
            </a:stretch>
          </p:blipFill>
          <p:spPr bwMode="auto">
            <a:xfrm>
              <a:off x="0" y="0"/>
              <a:ext cx="816" cy="816"/>
            </a:xfrm>
            <a:prstGeom prst="rect">
              <a:avLst/>
            </a:prstGeom>
            <a:noFill/>
            <a:ln w="12700">
              <a:noFill/>
              <a:miter lim="800000"/>
              <a:headEnd/>
              <a:tailEnd/>
            </a:ln>
          </p:spPr>
        </p:pic>
      </p:grpSp>
      <p:grpSp>
        <p:nvGrpSpPr>
          <p:cNvPr id="39954" name="Group 23"/>
          <p:cNvGrpSpPr>
            <a:grpSpLocks/>
          </p:cNvGrpSpPr>
          <p:nvPr/>
        </p:nvGrpSpPr>
        <p:grpSpPr bwMode="auto">
          <a:xfrm>
            <a:off x="1941513" y="2390775"/>
            <a:ext cx="4283075" cy="3021013"/>
            <a:chOff x="0" y="0"/>
            <a:chExt cx="3837" cy="2706"/>
          </a:xfrm>
        </p:grpSpPr>
        <p:sp>
          <p:nvSpPr>
            <p:cNvPr id="39971" name="Line 24"/>
            <p:cNvSpPr>
              <a:spLocks noChangeShapeType="1"/>
            </p:cNvSpPr>
            <p:nvPr/>
          </p:nvSpPr>
          <p:spPr bwMode="auto">
            <a:xfrm flipH="1">
              <a:off x="1999" y="316"/>
              <a:ext cx="266" cy="1078"/>
            </a:xfrm>
            <a:prstGeom prst="line">
              <a:avLst/>
            </a:prstGeom>
            <a:noFill/>
            <a:ln w="38100" cap="rnd">
              <a:solidFill>
                <a:srgbClr val="FF6633"/>
              </a:solidFill>
              <a:prstDash val="sysDot"/>
              <a:round/>
              <a:headEnd/>
              <a:tailEnd/>
            </a:ln>
          </p:spPr>
          <p:txBody>
            <a:bodyPr lIns="0" tIns="0" rIns="0" bIns="0">
              <a:prstTxWarp prst="textNoShape">
                <a:avLst/>
              </a:prstTxWarp>
            </a:bodyPr>
            <a:lstStyle/>
            <a:p>
              <a:endParaRPr lang="en-US"/>
            </a:p>
          </p:txBody>
        </p:sp>
        <p:sp>
          <p:nvSpPr>
            <p:cNvPr id="39972" name="Line 25"/>
            <p:cNvSpPr>
              <a:spLocks noChangeShapeType="1"/>
            </p:cNvSpPr>
            <p:nvPr/>
          </p:nvSpPr>
          <p:spPr bwMode="auto">
            <a:xfrm>
              <a:off x="2439" y="257"/>
              <a:ext cx="616" cy="2449"/>
            </a:xfrm>
            <a:prstGeom prst="line">
              <a:avLst/>
            </a:prstGeom>
            <a:noFill/>
            <a:ln w="38100" cap="rnd">
              <a:solidFill>
                <a:srgbClr val="FF6633"/>
              </a:solidFill>
              <a:prstDash val="sysDot"/>
              <a:round/>
              <a:headEnd/>
              <a:tailEnd/>
            </a:ln>
          </p:spPr>
          <p:txBody>
            <a:bodyPr lIns="0" tIns="0" rIns="0" bIns="0">
              <a:prstTxWarp prst="textNoShape">
                <a:avLst/>
              </a:prstTxWarp>
            </a:bodyPr>
            <a:lstStyle/>
            <a:p>
              <a:endParaRPr lang="en-US"/>
            </a:p>
          </p:txBody>
        </p:sp>
        <p:sp>
          <p:nvSpPr>
            <p:cNvPr id="39973" name="Line 26"/>
            <p:cNvSpPr>
              <a:spLocks noChangeShapeType="1"/>
            </p:cNvSpPr>
            <p:nvPr/>
          </p:nvSpPr>
          <p:spPr bwMode="auto">
            <a:xfrm flipH="1">
              <a:off x="0" y="128"/>
              <a:ext cx="1984" cy="667"/>
            </a:xfrm>
            <a:prstGeom prst="line">
              <a:avLst/>
            </a:prstGeom>
            <a:noFill/>
            <a:ln w="38100" cap="rnd">
              <a:solidFill>
                <a:srgbClr val="FF6633"/>
              </a:solidFill>
              <a:prstDash val="sysDot"/>
              <a:round/>
              <a:headEnd/>
              <a:tailEnd/>
            </a:ln>
          </p:spPr>
          <p:txBody>
            <a:bodyPr lIns="0" tIns="0" rIns="0" bIns="0">
              <a:prstTxWarp prst="textNoShape">
                <a:avLst/>
              </a:prstTxWarp>
            </a:bodyPr>
            <a:lstStyle/>
            <a:p>
              <a:endParaRPr lang="en-US"/>
            </a:p>
          </p:txBody>
        </p:sp>
        <p:sp>
          <p:nvSpPr>
            <p:cNvPr id="39974" name="Line 27"/>
            <p:cNvSpPr>
              <a:spLocks noChangeShapeType="1"/>
            </p:cNvSpPr>
            <p:nvPr/>
          </p:nvSpPr>
          <p:spPr bwMode="auto">
            <a:xfrm>
              <a:off x="2575" y="0"/>
              <a:ext cx="1262" cy="787"/>
            </a:xfrm>
            <a:prstGeom prst="line">
              <a:avLst/>
            </a:prstGeom>
            <a:noFill/>
            <a:ln w="38100" cap="rnd">
              <a:solidFill>
                <a:srgbClr val="FF6633"/>
              </a:solidFill>
              <a:prstDash val="sysDot"/>
              <a:round/>
              <a:headEnd/>
              <a:tailEnd/>
            </a:ln>
          </p:spPr>
          <p:txBody>
            <a:bodyPr lIns="0" tIns="0" rIns="0" bIns="0">
              <a:prstTxWarp prst="textNoShape">
                <a:avLst/>
              </a:prstTxWarp>
            </a:bodyPr>
            <a:lstStyle/>
            <a:p>
              <a:endParaRPr lang="en-US"/>
            </a:p>
          </p:txBody>
        </p:sp>
      </p:grpSp>
      <p:sp>
        <p:nvSpPr>
          <p:cNvPr id="39955" name="AutoShape 28"/>
          <p:cNvSpPr>
            <a:spLocks/>
          </p:cNvSpPr>
          <p:nvPr/>
        </p:nvSpPr>
        <p:spPr bwMode="auto">
          <a:xfrm>
            <a:off x="231775" y="4103688"/>
            <a:ext cx="893763" cy="669925"/>
          </a:xfrm>
          <a:prstGeom prst="roundRect">
            <a:avLst>
              <a:gd name="adj" fmla="val 20000"/>
            </a:avLst>
          </a:prstGeom>
          <a:noFill/>
          <a:ln w="63500">
            <a:solidFill>
              <a:srgbClr val="FF0000"/>
            </a:solidFill>
            <a:miter lim="800000"/>
            <a:headEnd/>
            <a:tailEnd/>
          </a:ln>
        </p:spPr>
        <p:txBody>
          <a:bodyPr lIns="0" tIns="0" rIns="0" bIns="0">
            <a:prstTxWarp prst="textNoShape">
              <a:avLst/>
            </a:prstTxWarp>
          </a:bodyPr>
          <a:lstStyle/>
          <a:p>
            <a:endParaRPr lang="en-US">
              <a:latin typeface="Calibri" charset="0"/>
            </a:endParaRPr>
          </a:p>
        </p:txBody>
      </p:sp>
      <p:sp>
        <p:nvSpPr>
          <p:cNvPr id="39956" name="Rectangle 29"/>
          <p:cNvSpPr>
            <a:spLocks/>
          </p:cNvSpPr>
          <p:nvPr/>
        </p:nvSpPr>
        <p:spPr bwMode="auto">
          <a:xfrm>
            <a:off x="285750" y="4760913"/>
            <a:ext cx="750888" cy="334962"/>
          </a:xfrm>
          <a:prstGeom prst="rect">
            <a:avLst/>
          </a:prstGeom>
          <a:noFill/>
          <a:ln w="12700">
            <a:noFill/>
            <a:miter lim="800000"/>
            <a:headEnd/>
            <a:tailEnd/>
          </a:ln>
        </p:spPr>
        <p:txBody>
          <a:bodyPr wrap="none" lIns="0" tIns="0" rIns="0" bIns="0" anchor="ctr">
            <a:prstTxWarp prst="textNoShape">
              <a:avLst/>
            </a:prstTxWarp>
            <a:spAutoFit/>
          </a:bodyPr>
          <a:lstStyle/>
          <a:p>
            <a:r>
              <a:rPr lang="en-US" sz="2200">
                <a:solidFill>
                  <a:srgbClr val="FF0000"/>
                </a:solidFill>
                <a:latin typeface="Calibri" charset="0"/>
              </a:rPr>
              <a:t>Host A</a:t>
            </a:r>
          </a:p>
        </p:txBody>
      </p:sp>
      <p:sp>
        <p:nvSpPr>
          <p:cNvPr id="39957" name="AutoShape 30"/>
          <p:cNvSpPr>
            <a:spLocks/>
          </p:cNvSpPr>
          <p:nvPr/>
        </p:nvSpPr>
        <p:spPr bwMode="auto">
          <a:xfrm>
            <a:off x="7170738" y="3862388"/>
            <a:ext cx="892175" cy="669925"/>
          </a:xfrm>
          <a:prstGeom prst="roundRect">
            <a:avLst>
              <a:gd name="adj" fmla="val 20000"/>
            </a:avLst>
          </a:prstGeom>
          <a:noFill/>
          <a:ln w="63500">
            <a:solidFill>
              <a:srgbClr val="FF0000"/>
            </a:solidFill>
            <a:miter lim="800000"/>
            <a:headEnd/>
            <a:tailEnd/>
          </a:ln>
        </p:spPr>
        <p:txBody>
          <a:bodyPr lIns="0" tIns="0" rIns="0" bIns="0">
            <a:prstTxWarp prst="textNoShape">
              <a:avLst/>
            </a:prstTxWarp>
          </a:bodyPr>
          <a:lstStyle/>
          <a:p>
            <a:endParaRPr lang="en-US">
              <a:latin typeface="Calibri" charset="0"/>
            </a:endParaRPr>
          </a:p>
        </p:txBody>
      </p:sp>
      <p:sp>
        <p:nvSpPr>
          <p:cNvPr id="39958" name="Rectangle 31"/>
          <p:cNvSpPr>
            <a:spLocks/>
          </p:cNvSpPr>
          <p:nvPr/>
        </p:nvSpPr>
        <p:spPr bwMode="auto">
          <a:xfrm>
            <a:off x="7224713" y="4519613"/>
            <a:ext cx="741362" cy="334962"/>
          </a:xfrm>
          <a:prstGeom prst="rect">
            <a:avLst/>
          </a:prstGeom>
          <a:noFill/>
          <a:ln w="12700">
            <a:noFill/>
            <a:miter lim="800000"/>
            <a:headEnd/>
            <a:tailEnd/>
          </a:ln>
        </p:spPr>
        <p:txBody>
          <a:bodyPr wrap="none" lIns="0" tIns="0" rIns="0" bIns="0" anchor="ctr">
            <a:prstTxWarp prst="textNoShape">
              <a:avLst/>
            </a:prstTxWarp>
            <a:spAutoFit/>
          </a:bodyPr>
          <a:lstStyle/>
          <a:p>
            <a:r>
              <a:rPr lang="en-US" sz="2200">
                <a:solidFill>
                  <a:srgbClr val="FF0000"/>
                </a:solidFill>
                <a:latin typeface="Calibri" charset="0"/>
              </a:rPr>
              <a:t>Host B</a:t>
            </a:r>
          </a:p>
        </p:txBody>
      </p:sp>
      <p:pic>
        <p:nvPicPr>
          <p:cNvPr id="39959" name="Picture 32"/>
          <p:cNvPicPr>
            <a:picLocks noChangeArrowheads="1"/>
          </p:cNvPicPr>
          <p:nvPr/>
        </p:nvPicPr>
        <p:blipFill>
          <a:blip r:embed="rId5"/>
          <a:srcRect/>
          <a:stretch>
            <a:fillRect/>
          </a:stretch>
        </p:blipFill>
        <p:spPr bwMode="auto">
          <a:xfrm>
            <a:off x="6840538" y="3348038"/>
            <a:ext cx="928687" cy="625475"/>
          </a:xfrm>
          <a:prstGeom prst="rect">
            <a:avLst/>
          </a:prstGeom>
          <a:noFill/>
          <a:ln w="12700">
            <a:noFill/>
            <a:miter lim="800000"/>
            <a:headEnd/>
            <a:tailEnd/>
          </a:ln>
        </p:spPr>
      </p:pic>
      <p:sp>
        <p:nvSpPr>
          <p:cNvPr id="39960" name="Rectangle 35"/>
          <p:cNvSpPr>
            <a:spLocks/>
          </p:cNvSpPr>
          <p:nvPr/>
        </p:nvSpPr>
        <p:spPr bwMode="auto">
          <a:xfrm>
            <a:off x="3465513" y="3960813"/>
            <a:ext cx="1338262" cy="455612"/>
          </a:xfrm>
          <a:prstGeom prst="rect">
            <a:avLst/>
          </a:prstGeom>
          <a:noFill/>
          <a:ln w="12700">
            <a:noFill/>
            <a:miter lim="800000"/>
            <a:headEnd/>
            <a:tailEnd/>
          </a:ln>
        </p:spPr>
        <p:txBody>
          <a:bodyPr lIns="0" tIns="0" rIns="40637" bIns="0" anchor="ctr">
            <a:prstTxWarp prst="textNoShape">
              <a:avLst/>
            </a:prstTxWarp>
          </a:bodyPr>
          <a:lstStyle/>
          <a:p>
            <a:pPr marL="38100" algn="ctr"/>
            <a:r>
              <a:rPr lang="en-US" sz="1300">
                <a:solidFill>
                  <a:srgbClr val="163F88"/>
                </a:solidFill>
                <a:latin typeface="Tahoma" charset="0"/>
                <a:ea typeface="Tahoma" charset="0"/>
                <a:cs typeface="Tahoma" charset="0"/>
                <a:sym typeface="Tahoma" charset="0"/>
              </a:rPr>
              <a:t>Flow Switch</a:t>
            </a:r>
          </a:p>
        </p:txBody>
      </p:sp>
      <p:sp>
        <p:nvSpPr>
          <p:cNvPr id="39961" name="Rectangle 36"/>
          <p:cNvSpPr>
            <a:spLocks/>
          </p:cNvSpPr>
          <p:nvPr/>
        </p:nvSpPr>
        <p:spPr bwMode="auto">
          <a:xfrm>
            <a:off x="4411663" y="5461000"/>
            <a:ext cx="1320800" cy="436563"/>
          </a:xfrm>
          <a:prstGeom prst="rect">
            <a:avLst/>
          </a:prstGeom>
          <a:noFill/>
          <a:ln w="12700">
            <a:noFill/>
            <a:miter lim="800000"/>
            <a:headEnd/>
            <a:tailEnd/>
          </a:ln>
        </p:spPr>
        <p:txBody>
          <a:bodyPr lIns="0" tIns="0" rIns="40637" bIns="0" anchor="ctr">
            <a:prstTxWarp prst="textNoShape">
              <a:avLst/>
            </a:prstTxWarp>
          </a:bodyPr>
          <a:lstStyle/>
          <a:p>
            <a:pPr marL="38100" algn="ctr"/>
            <a:r>
              <a:rPr lang="en-US" sz="1300">
                <a:solidFill>
                  <a:srgbClr val="163F88"/>
                </a:solidFill>
                <a:latin typeface="Tahoma" charset="0"/>
                <a:ea typeface="Tahoma" charset="0"/>
                <a:cs typeface="Tahoma" charset="0"/>
                <a:sym typeface="Tahoma" charset="0"/>
              </a:rPr>
              <a:t>Flow Switch</a:t>
            </a:r>
          </a:p>
        </p:txBody>
      </p:sp>
      <p:sp>
        <p:nvSpPr>
          <p:cNvPr id="39962" name="Rectangle 37"/>
          <p:cNvSpPr>
            <a:spLocks/>
          </p:cNvSpPr>
          <p:nvPr/>
        </p:nvSpPr>
        <p:spPr bwMode="auto">
          <a:xfrm>
            <a:off x="5572125" y="3281363"/>
            <a:ext cx="1330325" cy="455612"/>
          </a:xfrm>
          <a:prstGeom prst="rect">
            <a:avLst/>
          </a:prstGeom>
          <a:noFill/>
          <a:ln w="12700">
            <a:noFill/>
            <a:miter lim="800000"/>
            <a:headEnd/>
            <a:tailEnd/>
          </a:ln>
        </p:spPr>
        <p:txBody>
          <a:bodyPr lIns="0" tIns="0" rIns="40637" bIns="0" anchor="ctr">
            <a:prstTxWarp prst="textNoShape">
              <a:avLst/>
            </a:prstTxWarp>
          </a:bodyPr>
          <a:lstStyle/>
          <a:p>
            <a:pPr marL="38100" algn="ctr"/>
            <a:r>
              <a:rPr lang="en-US" sz="1300">
                <a:solidFill>
                  <a:srgbClr val="163F88"/>
                </a:solidFill>
                <a:latin typeface="Tahoma" charset="0"/>
                <a:ea typeface="Tahoma" charset="0"/>
                <a:cs typeface="Tahoma" charset="0"/>
                <a:sym typeface="Tahoma" charset="0"/>
              </a:rPr>
              <a:t>Flow Switch</a:t>
            </a:r>
          </a:p>
        </p:txBody>
      </p:sp>
      <p:grpSp>
        <p:nvGrpSpPr>
          <p:cNvPr id="45" name="Group 44"/>
          <p:cNvGrpSpPr>
            <a:grpSpLocks/>
          </p:cNvGrpSpPr>
          <p:nvPr/>
        </p:nvGrpSpPr>
        <p:grpSpPr bwMode="auto">
          <a:xfrm>
            <a:off x="1635125" y="3290888"/>
            <a:ext cx="4857750" cy="749300"/>
            <a:chOff x="1635248" y="3518638"/>
            <a:chExt cx="4857922" cy="749752"/>
          </a:xfrm>
        </p:grpSpPr>
        <p:sp>
          <p:nvSpPr>
            <p:cNvPr id="39968" name="Rectangle 34"/>
            <p:cNvSpPr>
              <a:spLocks/>
            </p:cNvSpPr>
            <p:nvPr/>
          </p:nvSpPr>
          <p:spPr bwMode="auto">
            <a:xfrm>
              <a:off x="3896157" y="4188023"/>
              <a:ext cx="553641" cy="80367"/>
            </a:xfrm>
            <a:prstGeom prst="rect">
              <a:avLst/>
            </a:prstGeom>
            <a:solidFill>
              <a:srgbClr val="FF8000"/>
            </a:solidFill>
            <a:ln w="254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39969" name="Rectangle 38"/>
            <p:cNvSpPr>
              <a:spLocks/>
            </p:cNvSpPr>
            <p:nvPr/>
          </p:nvSpPr>
          <p:spPr bwMode="auto">
            <a:xfrm>
              <a:off x="5939529" y="3518638"/>
              <a:ext cx="553641" cy="80367"/>
            </a:xfrm>
            <a:prstGeom prst="rect">
              <a:avLst/>
            </a:prstGeom>
            <a:solidFill>
              <a:srgbClr val="FF8000"/>
            </a:solidFill>
            <a:ln w="254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39970" name="Rectangle 39"/>
            <p:cNvSpPr>
              <a:spLocks/>
            </p:cNvSpPr>
            <p:nvPr/>
          </p:nvSpPr>
          <p:spPr bwMode="auto">
            <a:xfrm>
              <a:off x="1635248" y="3536156"/>
              <a:ext cx="553641" cy="80367"/>
            </a:xfrm>
            <a:prstGeom prst="rect">
              <a:avLst/>
            </a:prstGeom>
            <a:solidFill>
              <a:srgbClr val="FF8000"/>
            </a:solidFill>
            <a:ln w="25400">
              <a:solidFill>
                <a:schemeClr val="tx1"/>
              </a:solidFill>
              <a:miter lim="800000"/>
              <a:headEnd/>
              <a:tailEnd/>
            </a:ln>
          </p:spPr>
          <p:txBody>
            <a:bodyPr lIns="0" tIns="0" rIns="0" bIns="0">
              <a:prstTxWarp prst="textNoShape">
                <a:avLst/>
              </a:prstTxWarp>
            </a:bodyPr>
            <a:lstStyle/>
            <a:p>
              <a:endParaRPr lang="en-US">
                <a:latin typeface="Calibri" charset="0"/>
              </a:endParaRPr>
            </a:p>
          </p:txBody>
        </p:sp>
      </p:grpSp>
      <p:sp>
        <p:nvSpPr>
          <p:cNvPr id="39964" name="Freeform 41"/>
          <p:cNvSpPr>
            <a:spLocks/>
          </p:cNvSpPr>
          <p:nvPr/>
        </p:nvSpPr>
        <p:spPr bwMode="auto">
          <a:xfrm>
            <a:off x="958850" y="3167063"/>
            <a:ext cx="5946775" cy="1154112"/>
          </a:xfrm>
          <a:custGeom>
            <a:avLst/>
            <a:gdLst>
              <a:gd name="T0" fmla="*/ 2147483647 w 21600"/>
              <a:gd name="T1" fmla="*/ 801694918 h 19963"/>
              <a:gd name="T2" fmla="*/ 2147483647 w 21600"/>
              <a:gd name="T3" fmla="*/ 230327261 h 19963"/>
              <a:gd name="T4" fmla="*/ 2147483647 w 21600"/>
              <a:gd name="T5" fmla="*/ 2147483647 h 19963"/>
              <a:gd name="T6" fmla="*/ 2147483647 w 21600"/>
              <a:gd name="T7" fmla="*/ 2147483647 h 19963"/>
              <a:gd name="T8" fmla="*/ 2147483647 w 21600"/>
              <a:gd name="T9" fmla="*/ 2147483647 h 19963"/>
              <a:gd name="T10" fmla="*/ 2147483647 w 21600"/>
              <a:gd name="T11" fmla="*/ 826428044 h 19963"/>
              <a:gd name="T12" fmla="*/ 2147483647 w 21600"/>
              <a:gd name="T13" fmla="*/ 627792514 h 19963"/>
              <a:gd name="T14" fmla="*/ 2147483647 w 21600"/>
              <a:gd name="T15" fmla="*/ 1919510603 h 19963"/>
              <a:gd name="T16" fmla="*/ 0 w 21600"/>
              <a:gd name="T17" fmla="*/ 2147483647 h 1996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600"/>
              <a:gd name="T28" fmla="*/ 0 h 19963"/>
              <a:gd name="T29" fmla="*/ 21600 w 21600"/>
              <a:gd name="T30" fmla="*/ 19963 h 1996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600" h="19963">
                <a:moveTo>
                  <a:pt x="21600" y="4149"/>
                </a:moveTo>
                <a:cubicBezTo>
                  <a:pt x="20547" y="1063"/>
                  <a:pt x="17685" y="-1637"/>
                  <a:pt x="17118" y="1192"/>
                </a:cubicBezTo>
                <a:cubicBezTo>
                  <a:pt x="16551" y="4020"/>
                  <a:pt x="15849" y="11992"/>
                  <a:pt x="14148" y="14949"/>
                </a:cubicBezTo>
                <a:cubicBezTo>
                  <a:pt x="12447" y="17906"/>
                  <a:pt x="11853" y="18420"/>
                  <a:pt x="11205" y="18034"/>
                </a:cubicBezTo>
                <a:cubicBezTo>
                  <a:pt x="10557" y="17649"/>
                  <a:pt x="9450" y="16363"/>
                  <a:pt x="8694" y="13792"/>
                </a:cubicBezTo>
                <a:cubicBezTo>
                  <a:pt x="7938" y="11220"/>
                  <a:pt x="6318" y="5306"/>
                  <a:pt x="6021" y="4277"/>
                </a:cubicBezTo>
                <a:cubicBezTo>
                  <a:pt x="5724" y="3249"/>
                  <a:pt x="5184" y="3249"/>
                  <a:pt x="4077" y="3249"/>
                </a:cubicBezTo>
                <a:cubicBezTo>
                  <a:pt x="2970" y="3249"/>
                  <a:pt x="2889" y="5820"/>
                  <a:pt x="2079" y="9934"/>
                </a:cubicBezTo>
                <a:cubicBezTo>
                  <a:pt x="1269" y="14049"/>
                  <a:pt x="135" y="19963"/>
                  <a:pt x="0" y="19963"/>
                </a:cubicBezTo>
              </a:path>
            </a:pathLst>
          </a:custGeom>
          <a:noFill/>
          <a:ln w="12700" cap="flat">
            <a:noFill/>
            <a:miter lim="800000"/>
            <a:headEnd type="none" w="med" len="med"/>
            <a:tailEnd type="none" w="med" len="med"/>
          </a:ln>
        </p:spPr>
        <p:txBody>
          <a:bodyPr lIns="0" tIns="0" rIns="0" bIns="0">
            <a:prstTxWarp prst="textNoShape">
              <a:avLst/>
            </a:prstTxWarp>
          </a:bodyPr>
          <a:lstStyle/>
          <a:p>
            <a:endParaRPr lang="en-US"/>
          </a:p>
        </p:txBody>
      </p:sp>
      <p:pic>
        <p:nvPicPr>
          <p:cNvPr id="53290" name="Picture 42"/>
          <p:cNvPicPr>
            <a:picLocks noChangeArrowheads="1"/>
          </p:cNvPicPr>
          <p:nvPr/>
        </p:nvPicPr>
        <p:blipFill>
          <a:blip r:embed="rId6"/>
          <a:srcRect/>
          <a:stretch>
            <a:fillRect/>
          </a:stretch>
        </p:blipFill>
        <p:spPr bwMode="auto">
          <a:xfrm>
            <a:off x="958850" y="3146425"/>
            <a:ext cx="6027738" cy="1231900"/>
          </a:xfrm>
          <a:prstGeom prst="rect">
            <a:avLst/>
          </a:prstGeom>
          <a:noFill/>
          <a:ln w="12700">
            <a:noFill/>
            <a:miter lim="800000"/>
            <a:headEnd/>
            <a:tailEnd/>
          </a:ln>
        </p:spPr>
      </p:pic>
      <p:sp>
        <p:nvSpPr>
          <p:cNvPr id="46" name="Rectangle 2"/>
          <p:cNvSpPr txBox="1">
            <a:spLocks noChangeArrowheads="1"/>
          </p:cNvSpPr>
          <p:nvPr/>
        </p:nvSpPr>
        <p:spPr>
          <a:xfrm>
            <a:off x="752475" y="5638800"/>
            <a:ext cx="7805738" cy="1223963"/>
          </a:xfrm>
          <a:prstGeom prst="rect">
            <a:avLst/>
          </a:prstGeom>
          <a:ln/>
        </p:spPr>
        <p:txBody>
          <a:bodyPr anchor="ctr">
            <a:prstTxWarp prst="textNoShape">
              <a:avLst/>
            </a:prstTxWarp>
            <a:normAutofit/>
          </a:bodyPr>
          <a:lstStyle/>
          <a:p>
            <a:pPr algn="ctr"/>
            <a:r>
              <a:rPr lang="en-US" sz="3100">
                <a:latin typeface="Calibri" charset="0"/>
              </a:rPr>
              <a:t>See Ethane SIGCOMM 2007 paper for details</a:t>
            </a:r>
            <a:endParaRPr lang="en-US" sz="1400">
              <a:solidFill>
                <a:srgbClr val="163F88"/>
              </a:solidFill>
              <a:latin typeface="Calibri" charset="0"/>
            </a:endParaRPr>
          </a:p>
        </p:txBody>
      </p:sp>
      <p:sp>
        <p:nvSpPr>
          <p:cNvPr id="40" name="Slide Number Placeholder 39"/>
          <p:cNvSpPr>
            <a:spLocks noGrp="1"/>
          </p:cNvSpPr>
          <p:nvPr>
            <p:ph type="sldNum" sz="quarter" idx="12"/>
          </p:nvPr>
        </p:nvSpPr>
        <p:spPr/>
        <p:txBody>
          <a:bodyPr/>
          <a:lstStyle/>
          <a:p>
            <a:fld id="{826BC0C4-BA41-2C4E-8CA5-2F5E0C129FF9}" type="slidenum">
              <a:rPr lang="en-US"/>
              <a:pPr/>
              <a:t>21</a:t>
            </a:fld>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2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7" name="Title 1"/>
          <p:cNvSpPr>
            <a:spLocks noGrp="1"/>
          </p:cNvSpPr>
          <p:nvPr>
            <p:ph type="ctrTitle"/>
          </p:nvPr>
        </p:nvSpPr>
        <p:spPr/>
        <p:txBody>
          <a:bodyPr/>
          <a:lstStyle/>
          <a:p>
            <a:pPr eaLnBrk="1" hangingPunct="1"/>
            <a:r>
              <a:rPr lang="en-US" sz="6000" dirty="0" smtClean="0">
                <a:latin typeface="Calibri" charset="0"/>
              </a:rPr>
              <a:t>Ethane’s dumb, simple switches might be more broadly useful…</a:t>
            </a:r>
            <a:endParaRPr lang="en-US" sz="6000" dirty="0">
              <a:latin typeface="Calibri" charset="0"/>
            </a:endParaRPr>
          </a:p>
        </p:txBody>
      </p:sp>
      <p:sp>
        <p:nvSpPr>
          <p:cNvPr id="3" name="Slide Number Placeholder 2"/>
          <p:cNvSpPr>
            <a:spLocks noGrp="1"/>
          </p:cNvSpPr>
          <p:nvPr>
            <p:ph type="sldNum" sz="quarter" idx="12"/>
          </p:nvPr>
        </p:nvSpPr>
        <p:spPr/>
        <p:txBody>
          <a:bodyPr/>
          <a:lstStyle/>
          <a:p>
            <a:fld id="{EFE1403D-69EA-144D-B9C0-DACDB6504424}" type="slidenum">
              <a:rPr lang="en-US"/>
              <a:pPr/>
              <a:t>22</a:t>
            </a:fld>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hangingPunct="1"/>
            <a:r>
              <a:rPr lang="en-US" sz="4000" dirty="0" err="1">
                <a:latin typeface="Calibri" charset="0"/>
              </a:rPr>
              <a:t>OpenFlow</a:t>
            </a:r>
            <a:r>
              <a:rPr lang="en-US" sz="4000" dirty="0">
                <a:latin typeface="Calibri" charset="0"/>
              </a:rPr>
              <a:t>: a pragmatic compromise</a:t>
            </a:r>
          </a:p>
        </p:txBody>
      </p:sp>
      <p:sp>
        <p:nvSpPr>
          <p:cNvPr id="41986" name="Content Placeholder 2"/>
          <p:cNvSpPr>
            <a:spLocks noGrp="1"/>
          </p:cNvSpPr>
          <p:nvPr>
            <p:ph idx="1"/>
          </p:nvPr>
        </p:nvSpPr>
        <p:spPr>
          <a:xfrm>
            <a:off x="457200" y="1371601"/>
            <a:ext cx="8229600" cy="2516554"/>
          </a:xfrm>
        </p:spPr>
        <p:txBody>
          <a:bodyPr/>
          <a:lstStyle/>
          <a:p>
            <a:pPr eaLnBrk="1" hangingPunct="1">
              <a:buNone/>
            </a:pPr>
            <a:r>
              <a:rPr lang="en-US" sz="2800" dirty="0">
                <a:solidFill>
                  <a:srgbClr val="008000"/>
                </a:solidFill>
              </a:rPr>
              <a:t>+</a:t>
            </a:r>
            <a:r>
              <a:rPr lang="en-US" sz="2800" dirty="0" smtClean="0">
                <a:solidFill>
                  <a:srgbClr val="008000"/>
                </a:solidFill>
              </a:rPr>
              <a:t>  Speed</a:t>
            </a:r>
            <a:r>
              <a:rPr lang="en-US" sz="2800" dirty="0">
                <a:solidFill>
                  <a:srgbClr val="008000"/>
                </a:solidFill>
              </a:rPr>
              <a:t>, scale, fidelity of vendor hardware</a:t>
            </a:r>
          </a:p>
          <a:p>
            <a:pPr eaLnBrk="1" hangingPunct="1">
              <a:buNone/>
            </a:pPr>
            <a:r>
              <a:rPr lang="en-US" sz="2800" dirty="0">
                <a:solidFill>
                  <a:srgbClr val="008000"/>
                </a:solidFill>
              </a:rPr>
              <a:t>+</a:t>
            </a:r>
            <a:r>
              <a:rPr lang="en-US" sz="2800" dirty="0" smtClean="0">
                <a:solidFill>
                  <a:srgbClr val="008000"/>
                </a:solidFill>
              </a:rPr>
              <a:t>  Flexibility </a:t>
            </a:r>
            <a:r>
              <a:rPr lang="en-US" sz="2800" dirty="0">
                <a:solidFill>
                  <a:srgbClr val="008000"/>
                </a:solidFill>
              </a:rPr>
              <a:t>and control of software and simulation</a:t>
            </a:r>
            <a:endParaRPr lang="en-US" sz="2800" dirty="0" smtClean="0">
              <a:solidFill>
                <a:srgbClr val="008000"/>
              </a:solidFill>
            </a:endParaRPr>
          </a:p>
          <a:p>
            <a:pPr eaLnBrk="1" hangingPunct="1">
              <a:buNone/>
            </a:pPr>
            <a:r>
              <a:rPr lang="en-US" sz="2800" dirty="0" smtClean="0">
                <a:solidFill>
                  <a:srgbClr val="008000"/>
                </a:solidFill>
              </a:rPr>
              <a:t>+  Vendors </a:t>
            </a:r>
            <a:r>
              <a:rPr lang="en-US" sz="2800" dirty="0">
                <a:solidFill>
                  <a:srgbClr val="008000"/>
                </a:solidFill>
              </a:rPr>
              <a:t>don’t need to expose implementation</a:t>
            </a:r>
            <a:endParaRPr lang="en-US" sz="2800" dirty="0" smtClean="0">
              <a:solidFill>
                <a:srgbClr val="008000"/>
              </a:solidFill>
            </a:endParaRPr>
          </a:p>
          <a:p>
            <a:pPr eaLnBrk="1" hangingPunct="1">
              <a:buNone/>
            </a:pPr>
            <a:r>
              <a:rPr lang="en-US" sz="2800" dirty="0" smtClean="0">
                <a:solidFill>
                  <a:srgbClr val="008000"/>
                </a:solidFill>
              </a:rPr>
              <a:t>+  Leverages </a:t>
            </a:r>
            <a:r>
              <a:rPr lang="en-US" sz="2800" dirty="0">
                <a:solidFill>
                  <a:srgbClr val="008000"/>
                </a:solidFill>
              </a:rPr>
              <a:t>hardware inside most switches today (ACL tables</a:t>
            </a:r>
            <a:r>
              <a:rPr lang="en-US" sz="2800" dirty="0" smtClean="0">
                <a:solidFill>
                  <a:srgbClr val="008000"/>
                </a:solidFill>
              </a:rPr>
              <a:t>)</a:t>
            </a:r>
            <a:endParaRPr lang="en-US" sz="2800" dirty="0"/>
          </a:p>
        </p:txBody>
      </p:sp>
      <p:sp>
        <p:nvSpPr>
          <p:cNvPr id="4" name="Slide Number Placeholder 3"/>
          <p:cNvSpPr>
            <a:spLocks noGrp="1"/>
          </p:cNvSpPr>
          <p:nvPr>
            <p:ph type="sldNum" sz="quarter" idx="12"/>
          </p:nvPr>
        </p:nvSpPr>
        <p:spPr/>
        <p:txBody>
          <a:bodyPr/>
          <a:lstStyle/>
          <a:p>
            <a:fld id="{AFF6370B-FB55-FF42-9315-EB813127D5F4}" type="slidenum">
              <a:rPr lang="en-US"/>
              <a:pPr/>
              <a:t>23</a:t>
            </a:fld>
            <a:endParaRPr lang="en-US"/>
          </a:p>
        </p:txBody>
      </p:sp>
      <p:sp>
        <p:nvSpPr>
          <p:cNvPr id="5" name="Content Placeholder 2"/>
          <p:cNvSpPr txBox="1">
            <a:spLocks/>
          </p:cNvSpPr>
          <p:nvPr/>
        </p:nvSpPr>
        <p:spPr bwMode="auto">
          <a:xfrm>
            <a:off x="437662" y="3888155"/>
            <a:ext cx="8229600" cy="261815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457200" rtl="0" eaLnBrk="1" fontAlgn="base" latinLnBrk="0" hangingPunct="1">
              <a:lnSpc>
                <a:spcPct val="100000"/>
              </a:lnSpc>
              <a:spcBef>
                <a:spcPct val="20000"/>
              </a:spcBef>
              <a:spcAft>
                <a:spcPct val="0"/>
              </a:spcAft>
              <a:buClrTx/>
              <a:buSzTx/>
              <a:buFontTx/>
              <a:buChar char="-"/>
              <a:tabLst/>
              <a:defRPr/>
            </a:pPr>
            <a:r>
              <a:rPr kumimoji="0" lang="en-US" sz="2800" b="0" i="0" u="none" strike="noStrike" kern="1200" cap="none" spc="0" normalizeH="0" baseline="0" noProof="0" dirty="0" smtClean="0">
                <a:ln>
                  <a:noFill/>
                </a:ln>
                <a:solidFill>
                  <a:srgbClr val="FF0000"/>
                </a:solidFill>
                <a:effectLst/>
                <a:uLnTx/>
                <a:uFillTx/>
                <a:latin typeface="+mn-lt"/>
                <a:ea typeface="+mn-ea"/>
                <a:cs typeface="+mn-cs"/>
              </a:rPr>
              <a:t>Least-common-denominator interface may prevent using all hardware features</a:t>
            </a:r>
          </a:p>
          <a:p>
            <a:pPr marL="342900" marR="0" lvl="0" indent="-342900" algn="l" defTabSz="457200" rtl="0" eaLnBrk="1" fontAlgn="base" latinLnBrk="0" hangingPunct="1">
              <a:lnSpc>
                <a:spcPct val="100000"/>
              </a:lnSpc>
              <a:spcBef>
                <a:spcPct val="20000"/>
              </a:spcBef>
              <a:spcAft>
                <a:spcPct val="0"/>
              </a:spcAft>
              <a:buClrTx/>
              <a:buSzTx/>
              <a:buFontTx/>
              <a:buChar char="-"/>
              <a:tabLst/>
              <a:defRPr/>
            </a:pPr>
            <a:r>
              <a:rPr kumimoji="0" lang="en-US" sz="2800" b="0" i="0" u="none" strike="noStrike" kern="1200" cap="none" spc="0" normalizeH="0" baseline="0" noProof="0" dirty="0" smtClean="0">
                <a:ln>
                  <a:noFill/>
                </a:ln>
                <a:solidFill>
                  <a:srgbClr val="FF0000"/>
                </a:solidFill>
                <a:effectLst/>
                <a:uLnTx/>
                <a:uFillTx/>
                <a:latin typeface="+mn-lt"/>
                <a:ea typeface="+mn-ea"/>
                <a:cs typeface="+mn-cs"/>
              </a:rPr>
              <a:t>Limited table sizes</a:t>
            </a:r>
          </a:p>
          <a:p>
            <a:pPr marL="342900" marR="0" lvl="0" indent="-342900" algn="l" defTabSz="457200" rtl="0" eaLnBrk="1" fontAlgn="base" latinLnBrk="0" hangingPunct="1">
              <a:lnSpc>
                <a:spcPct val="100000"/>
              </a:lnSpc>
              <a:spcBef>
                <a:spcPct val="20000"/>
              </a:spcBef>
              <a:spcAft>
                <a:spcPct val="0"/>
              </a:spcAft>
              <a:buClrTx/>
              <a:buSzTx/>
              <a:buFontTx/>
              <a:buChar char="-"/>
              <a:tabLst/>
              <a:defRPr/>
            </a:pPr>
            <a:r>
              <a:rPr kumimoji="0" lang="en-US" sz="2800" b="0" i="0" u="none" strike="noStrike" kern="1200" cap="none" spc="0" normalizeH="0" baseline="0" noProof="0" dirty="0" smtClean="0">
                <a:ln>
                  <a:noFill/>
                </a:ln>
                <a:solidFill>
                  <a:srgbClr val="FF0000"/>
                </a:solidFill>
                <a:effectLst/>
                <a:uLnTx/>
                <a:uFillTx/>
                <a:latin typeface="+mn-lt"/>
                <a:ea typeface="+mn-ea"/>
                <a:cs typeface="+mn-cs"/>
              </a:rPr>
              <a:t>Switches not designed for this</a:t>
            </a:r>
          </a:p>
          <a:p>
            <a:pPr marL="342900" marR="0" lvl="0" indent="-342900" algn="l" defTabSz="457200" rtl="0" eaLnBrk="1" fontAlgn="base" latinLnBrk="0" hangingPunct="1">
              <a:lnSpc>
                <a:spcPct val="100000"/>
              </a:lnSpc>
              <a:spcBef>
                <a:spcPct val="20000"/>
              </a:spcBef>
              <a:spcAft>
                <a:spcPct val="0"/>
              </a:spcAft>
              <a:buClrTx/>
              <a:buSzTx/>
              <a:buFontTx/>
              <a:buChar char="-"/>
              <a:tabLst/>
              <a:defRPr/>
            </a:pPr>
            <a:r>
              <a:rPr kumimoji="0" lang="en-US" sz="2800" b="0" i="0" u="none" strike="noStrike" kern="1200" cap="none" spc="0" normalizeH="0" baseline="0" noProof="0" dirty="0" smtClean="0">
                <a:ln>
                  <a:noFill/>
                </a:ln>
                <a:solidFill>
                  <a:srgbClr val="FF0000"/>
                </a:solidFill>
                <a:effectLst/>
                <a:uLnTx/>
                <a:uFillTx/>
                <a:latin typeface="+mn-lt"/>
                <a:ea typeface="+mn-ea"/>
                <a:cs typeface="+mn-cs"/>
              </a:rPr>
              <a:t>New failure modes to understand</a:t>
            </a:r>
          </a:p>
          <a:p>
            <a:pPr marL="342900" marR="0" lvl="0" indent="-342900" algn="l" defTabSz="457200" rtl="0" eaLnBrk="1" fontAlgn="base" latinLnBrk="0" hangingPunct="1">
              <a:lnSpc>
                <a:spcPct val="100000"/>
              </a:lnSpc>
              <a:spcBef>
                <a:spcPct val="20000"/>
              </a:spcBef>
              <a:spcAft>
                <a:spcPct val="0"/>
              </a:spcAft>
              <a:buClrTx/>
              <a:buSzTx/>
              <a:buFontTx/>
              <a:buChar char="-"/>
              <a:tabLst/>
              <a:defRPr/>
            </a:pPr>
            <a:endParaRPr kumimoji="0" lang="en-US" sz="2800" b="0" i="0" u="none" strike="noStrike" kern="1200" cap="none" spc="0" normalizeH="0" baseline="0" noProof="0" dirty="0">
              <a:ln>
                <a:noFill/>
              </a:ln>
              <a:solidFill>
                <a:schemeClr val="hlink"/>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7" name="Title 1"/>
          <p:cNvSpPr>
            <a:spLocks noGrp="1"/>
          </p:cNvSpPr>
          <p:nvPr>
            <p:ph type="ctrTitle"/>
          </p:nvPr>
        </p:nvSpPr>
        <p:spPr/>
        <p:txBody>
          <a:bodyPr/>
          <a:lstStyle/>
          <a:p>
            <a:pPr eaLnBrk="1" hangingPunct="1"/>
            <a:r>
              <a:rPr lang="en-US" sz="7200" dirty="0" smtClean="0">
                <a:latin typeface="Calibri" charset="0"/>
              </a:rPr>
              <a:t>How does </a:t>
            </a:r>
            <a:r>
              <a:rPr lang="en-US" sz="7200" dirty="0" err="1" smtClean="0">
                <a:latin typeface="Calibri" charset="0"/>
              </a:rPr>
              <a:t>OpenFlow</a:t>
            </a:r>
            <a:r>
              <a:rPr lang="en-US" sz="7200" dirty="0" smtClean="0">
                <a:latin typeface="Calibri" charset="0"/>
              </a:rPr>
              <a:t> work?</a:t>
            </a:r>
            <a:endParaRPr lang="en-US" sz="7200" dirty="0">
              <a:latin typeface="Calibri" charset="0"/>
            </a:endParaRPr>
          </a:p>
        </p:txBody>
      </p:sp>
      <p:sp>
        <p:nvSpPr>
          <p:cNvPr id="3" name="Slide Number Placeholder 2"/>
          <p:cNvSpPr>
            <a:spLocks noGrp="1"/>
          </p:cNvSpPr>
          <p:nvPr>
            <p:ph type="sldNum" sz="quarter" idx="12"/>
          </p:nvPr>
        </p:nvSpPr>
        <p:spPr/>
        <p:txBody>
          <a:bodyPr/>
          <a:lstStyle/>
          <a:p>
            <a:fld id="{EFE1403D-69EA-144D-B9C0-DACDB6504424}" type="slidenum">
              <a:rPr lang="en-US"/>
              <a:pPr/>
              <a:t>24</a:t>
            </a:fld>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033" name="AutoShape 1"/>
          <p:cNvSpPr>
            <a:spLocks/>
          </p:cNvSpPr>
          <p:nvPr/>
        </p:nvSpPr>
        <p:spPr bwMode="auto">
          <a:xfrm>
            <a:off x="874713" y="3000375"/>
            <a:ext cx="7385050" cy="3027363"/>
          </a:xfrm>
          <a:prstGeom prst="roundRect">
            <a:avLst>
              <a:gd name="adj" fmla="val 6486"/>
            </a:avLst>
          </a:prstGeom>
          <a:solidFill>
            <a:srgbClr val="7F7F7F"/>
          </a:solidFill>
          <a:ln w="25400">
            <a:noFill/>
            <a:miter lim="800000"/>
            <a:headEnd/>
            <a:tailEnd/>
          </a:ln>
        </p:spPr>
        <p:txBody>
          <a:bodyPr lIns="0" tIns="0" rIns="0" bIns="0">
            <a:prstTxWarp prst="textNoShape">
              <a:avLst/>
            </a:prstTxWarp>
          </a:bodyPr>
          <a:lstStyle/>
          <a:p>
            <a:endParaRPr lang="en-US">
              <a:latin typeface="Calibri" charset="0"/>
            </a:endParaRPr>
          </a:p>
        </p:txBody>
      </p:sp>
      <p:pic>
        <p:nvPicPr>
          <p:cNvPr id="44034" name="Picture 2"/>
          <p:cNvPicPr>
            <a:picLocks noChangeAspect="1" noChangeArrowheads="1"/>
          </p:cNvPicPr>
          <p:nvPr/>
        </p:nvPicPr>
        <p:blipFill>
          <a:blip r:embed="rId3"/>
          <a:srcRect/>
          <a:stretch>
            <a:fillRect/>
          </a:stretch>
        </p:blipFill>
        <p:spPr bwMode="auto">
          <a:xfrm>
            <a:off x="1160463" y="4811713"/>
            <a:ext cx="3275012" cy="438150"/>
          </a:xfrm>
          <a:prstGeom prst="rect">
            <a:avLst/>
          </a:prstGeom>
          <a:noFill/>
          <a:ln w="12700">
            <a:noFill/>
            <a:miter lim="800000"/>
            <a:headEnd/>
            <a:tailEnd/>
          </a:ln>
        </p:spPr>
      </p:pic>
      <p:sp>
        <p:nvSpPr>
          <p:cNvPr id="48131" name="Rectangle 3"/>
          <p:cNvSpPr>
            <a:spLocks/>
          </p:cNvSpPr>
          <p:nvPr/>
        </p:nvSpPr>
        <p:spPr bwMode="auto">
          <a:xfrm>
            <a:off x="1162050" y="3152775"/>
            <a:ext cx="3695700" cy="685800"/>
          </a:xfrm>
          <a:prstGeom prst="rect">
            <a:avLst/>
          </a:prstGeom>
          <a:noFill/>
          <a:ln w="12700">
            <a:noFill/>
            <a:miter lim="800000"/>
            <a:headEnd/>
            <a:tailEnd/>
          </a:ln>
          <a:effectLst>
            <a:outerShdw blurRad="63500" dist="25399" dir="3600114" algn="ctr" rotWithShape="0">
              <a:srgbClr val="000000">
                <a:alpha val="64998"/>
              </a:srgbClr>
            </a:outerShdw>
          </a:effectLst>
        </p:spPr>
        <p:txBody>
          <a:bodyPr wrap="none" lIns="0" tIns="0" rIns="0" bIns="0" anchor="ctr">
            <a:prstTxWarp prst="textNoShape">
              <a:avLst/>
            </a:prstTxWarp>
            <a:spAutoFit/>
          </a:bodyPr>
          <a:lstStyle/>
          <a:p>
            <a:pPr fontAlgn="auto">
              <a:spcBef>
                <a:spcPts val="0"/>
              </a:spcBef>
              <a:spcAft>
                <a:spcPts val="0"/>
              </a:spcAft>
              <a:defRPr/>
            </a:pPr>
            <a:r>
              <a:rPr lang="en-US" sz="4500" dirty="0">
                <a:solidFill>
                  <a:srgbClr val="FFFFFF"/>
                </a:solidFill>
                <a:latin typeface="+mn-lt"/>
                <a:ea typeface="Gill Sans" charset="0"/>
                <a:cs typeface="Gill Sans" charset="0"/>
              </a:rPr>
              <a:t>Ethernet Switch</a:t>
            </a:r>
          </a:p>
        </p:txBody>
      </p:sp>
      <p:pic>
        <p:nvPicPr>
          <p:cNvPr id="44036" name="Picture 4"/>
          <p:cNvPicPr>
            <a:picLocks noChangeAspect="1" noChangeArrowheads="1"/>
          </p:cNvPicPr>
          <p:nvPr/>
        </p:nvPicPr>
        <p:blipFill>
          <a:blip r:embed="rId4"/>
          <a:srcRect/>
          <a:stretch>
            <a:fillRect/>
          </a:stretch>
        </p:blipFill>
        <p:spPr bwMode="auto">
          <a:xfrm>
            <a:off x="1160463" y="5251450"/>
            <a:ext cx="3278187" cy="438150"/>
          </a:xfrm>
          <a:prstGeom prst="rect">
            <a:avLst/>
          </a:prstGeom>
          <a:noFill/>
          <a:ln w="12700">
            <a:noFill/>
            <a:miter lim="800000"/>
            <a:headEnd/>
            <a:tailEnd/>
          </a:ln>
        </p:spPr>
      </p:pic>
      <p:pic>
        <p:nvPicPr>
          <p:cNvPr id="44037" name="Picture 5"/>
          <p:cNvPicPr>
            <a:picLocks noChangeAspect="1" noChangeArrowheads="1"/>
          </p:cNvPicPr>
          <p:nvPr/>
        </p:nvPicPr>
        <p:blipFill>
          <a:blip r:embed="rId3"/>
          <a:srcRect/>
          <a:stretch>
            <a:fillRect/>
          </a:stretch>
        </p:blipFill>
        <p:spPr bwMode="auto">
          <a:xfrm>
            <a:off x="4660900" y="4811713"/>
            <a:ext cx="3275013" cy="438150"/>
          </a:xfrm>
          <a:prstGeom prst="rect">
            <a:avLst/>
          </a:prstGeom>
          <a:noFill/>
          <a:ln w="12700">
            <a:noFill/>
            <a:miter lim="800000"/>
            <a:headEnd/>
            <a:tailEnd/>
          </a:ln>
        </p:spPr>
      </p:pic>
      <p:pic>
        <p:nvPicPr>
          <p:cNvPr id="44038" name="Picture 6"/>
          <p:cNvPicPr>
            <a:picLocks noChangeAspect="1" noChangeArrowheads="1"/>
          </p:cNvPicPr>
          <p:nvPr/>
        </p:nvPicPr>
        <p:blipFill>
          <a:blip r:embed="rId4"/>
          <a:srcRect/>
          <a:stretch>
            <a:fillRect/>
          </a:stretch>
        </p:blipFill>
        <p:spPr bwMode="auto">
          <a:xfrm>
            <a:off x="4660900" y="5251450"/>
            <a:ext cx="3278188" cy="438150"/>
          </a:xfrm>
          <a:prstGeom prst="rect">
            <a:avLst/>
          </a:prstGeom>
          <a:noFill/>
          <a:ln w="12700">
            <a:noFill/>
            <a:miter lim="800000"/>
            <a:headEnd/>
            <a:tailEnd/>
          </a:ln>
        </p:spPr>
      </p:pic>
      <p:pic>
        <p:nvPicPr>
          <p:cNvPr id="44039" name="Picture 7"/>
          <p:cNvPicPr>
            <a:picLocks noChangeAspect="1" noChangeArrowheads="1"/>
          </p:cNvPicPr>
          <p:nvPr/>
        </p:nvPicPr>
        <p:blipFill>
          <a:blip r:embed="rId5"/>
          <a:srcRect/>
          <a:stretch>
            <a:fillRect/>
          </a:stretch>
        </p:blipFill>
        <p:spPr bwMode="auto">
          <a:xfrm>
            <a:off x="7134225" y="3286125"/>
            <a:ext cx="403225" cy="428625"/>
          </a:xfrm>
          <a:prstGeom prst="rect">
            <a:avLst/>
          </a:prstGeom>
          <a:noFill/>
          <a:ln w="12700">
            <a:noFill/>
            <a:miter lim="800000"/>
            <a:headEnd/>
            <a:tailEnd/>
          </a:ln>
        </p:spPr>
      </p:pic>
      <p:pic>
        <p:nvPicPr>
          <p:cNvPr id="44040" name="Picture 8"/>
          <p:cNvPicPr>
            <a:picLocks noChangeAspect="1" noChangeArrowheads="1"/>
          </p:cNvPicPr>
          <p:nvPr/>
        </p:nvPicPr>
        <p:blipFill>
          <a:blip r:embed="rId5"/>
          <a:srcRect/>
          <a:stretch>
            <a:fillRect/>
          </a:stretch>
        </p:blipFill>
        <p:spPr bwMode="auto">
          <a:xfrm>
            <a:off x="7535863" y="3286125"/>
            <a:ext cx="403225" cy="428625"/>
          </a:xfrm>
          <a:prstGeom prst="rect">
            <a:avLst/>
          </a:prstGeom>
          <a:noFill/>
          <a:ln w="12700">
            <a:noFill/>
            <a:miter lim="800000"/>
            <a:headEnd/>
            <a:tailEnd/>
          </a:ln>
        </p:spPr>
      </p:pic>
      <p:sp>
        <p:nvSpPr>
          <p:cNvPr id="10" name="Slide Number Placeholder 9"/>
          <p:cNvSpPr>
            <a:spLocks noGrp="1"/>
          </p:cNvSpPr>
          <p:nvPr>
            <p:ph type="sldNum" sz="quarter" idx="12"/>
          </p:nvPr>
        </p:nvSpPr>
        <p:spPr/>
        <p:txBody>
          <a:bodyPr/>
          <a:lstStyle/>
          <a:p>
            <a:fld id="{85139E13-95E3-6C44-8E9E-B172408C1346}" type="slidenum">
              <a:rPr lang="en-US"/>
              <a:pPr/>
              <a:t>25</a:t>
            </a:fld>
            <a:endParaRPr lang="en-US"/>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6081" name="Rectangle 1"/>
          <p:cNvSpPr>
            <a:spLocks noGrp="1" noChangeArrowheads="1"/>
          </p:cNvSpPr>
          <p:nvPr>
            <p:ph type="title"/>
          </p:nvPr>
        </p:nvSpPr>
        <p:spPr/>
        <p:txBody>
          <a:bodyPr/>
          <a:lstStyle/>
          <a:p>
            <a:pPr eaLnBrk="1" hangingPunct="1"/>
            <a:endParaRPr lang="en-US">
              <a:latin typeface="Calibri" charset="0"/>
            </a:endParaRPr>
          </a:p>
        </p:txBody>
      </p:sp>
      <p:sp>
        <p:nvSpPr>
          <p:cNvPr id="46082" name="AutoShape 2"/>
          <p:cNvSpPr>
            <a:spLocks/>
          </p:cNvSpPr>
          <p:nvPr/>
        </p:nvSpPr>
        <p:spPr bwMode="auto">
          <a:xfrm>
            <a:off x="874713" y="2982913"/>
            <a:ext cx="7385050" cy="3027362"/>
          </a:xfrm>
          <a:prstGeom prst="roundRect">
            <a:avLst>
              <a:gd name="adj" fmla="val 6486"/>
            </a:avLst>
          </a:prstGeom>
          <a:solidFill>
            <a:srgbClr val="7F7F7F"/>
          </a:solidFill>
          <a:ln w="25400">
            <a:noFill/>
            <a:miter lim="800000"/>
            <a:headEnd/>
            <a:tailEnd/>
          </a:ln>
        </p:spPr>
        <p:txBody>
          <a:bodyPr lIns="0" tIns="0" rIns="0" bIns="0">
            <a:prstTxWarp prst="textNoShape">
              <a:avLst/>
            </a:prstTxWarp>
          </a:bodyPr>
          <a:lstStyle/>
          <a:p>
            <a:endParaRPr lang="en-US">
              <a:latin typeface="Calibri" charset="0"/>
            </a:endParaRPr>
          </a:p>
        </p:txBody>
      </p:sp>
      <p:sp>
        <p:nvSpPr>
          <p:cNvPr id="49155" name="AutoShape 3"/>
          <p:cNvSpPr>
            <a:spLocks/>
          </p:cNvSpPr>
          <p:nvPr/>
        </p:nvSpPr>
        <p:spPr bwMode="auto">
          <a:xfrm>
            <a:off x="1106488" y="4697413"/>
            <a:ext cx="6884987" cy="1054100"/>
          </a:xfrm>
          <a:prstGeom prst="roundRect">
            <a:avLst>
              <a:gd name="adj" fmla="val 8472"/>
            </a:avLst>
          </a:prstGeom>
          <a:solidFill>
            <a:srgbClr val="C8D2DF"/>
          </a:solidFill>
          <a:ln w="25400" cap="flat">
            <a:solidFill>
              <a:srgbClr val="163F88"/>
            </a:solidFill>
            <a:prstDash val="solid"/>
            <a:miter lim="800000"/>
            <a:headEnd type="none" w="med" len="med"/>
            <a:tailEnd type="none" w="med" len="med"/>
          </a:ln>
        </p:spPr>
        <p:txBody>
          <a:bodyPr lIns="0" tIns="0" rIns="0" bIns="0" anchor="ctr"/>
          <a:lstStyle/>
          <a:p>
            <a:pPr fontAlgn="auto">
              <a:spcBef>
                <a:spcPts val="0"/>
              </a:spcBef>
              <a:spcAft>
                <a:spcPts val="0"/>
              </a:spcAft>
              <a:defRPr/>
            </a:pPr>
            <a:r>
              <a:rPr lang="en-US" sz="4500" dirty="0">
                <a:solidFill>
                  <a:srgbClr val="001949"/>
                </a:solidFill>
                <a:effectLst>
                  <a:outerShdw blurRad="38100" dist="38100" dir="2700000" algn="tl">
                    <a:srgbClr val="000000"/>
                  </a:outerShdw>
                </a:effectLst>
                <a:latin typeface="+mn-lt"/>
                <a:ea typeface="Gill Sans" charset="0"/>
                <a:cs typeface="Gill Sans" charset="0"/>
              </a:rPr>
              <a:t>Data Path (Hardware)</a:t>
            </a:r>
          </a:p>
        </p:txBody>
      </p:sp>
      <p:sp>
        <p:nvSpPr>
          <p:cNvPr id="46084" name="Line 4"/>
          <p:cNvSpPr>
            <a:spLocks noChangeShapeType="1"/>
          </p:cNvSpPr>
          <p:nvPr/>
        </p:nvSpPr>
        <p:spPr bwMode="auto">
          <a:xfrm rot="10800000" flipH="1">
            <a:off x="1036638" y="4456113"/>
            <a:ext cx="7072312" cy="17462"/>
          </a:xfrm>
          <a:prstGeom prst="line">
            <a:avLst/>
          </a:prstGeom>
          <a:noFill/>
          <a:ln w="63500">
            <a:solidFill>
              <a:srgbClr val="001949"/>
            </a:solidFill>
            <a:prstDash val="sysDot"/>
            <a:round/>
            <a:headEnd/>
            <a:tailEnd/>
          </a:ln>
        </p:spPr>
        <p:txBody>
          <a:bodyPr lIns="0" tIns="0" rIns="0" bIns="0">
            <a:prstTxWarp prst="textNoShape">
              <a:avLst/>
            </a:prstTxWarp>
          </a:bodyPr>
          <a:lstStyle/>
          <a:p>
            <a:endParaRPr lang="en-US"/>
          </a:p>
        </p:txBody>
      </p:sp>
      <p:sp>
        <p:nvSpPr>
          <p:cNvPr id="49157" name="AutoShape 5"/>
          <p:cNvSpPr>
            <a:spLocks/>
          </p:cNvSpPr>
          <p:nvPr/>
        </p:nvSpPr>
        <p:spPr bwMode="auto">
          <a:xfrm>
            <a:off x="1106488" y="3232150"/>
            <a:ext cx="3394075" cy="1036638"/>
          </a:xfrm>
          <a:prstGeom prst="roundRect">
            <a:avLst>
              <a:gd name="adj" fmla="val 6894"/>
            </a:avLst>
          </a:prstGeom>
          <a:solidFill>
            <a:srgbClr val="C8D2DF"/>
          </a:solidFill>
          <a:ln w="25400" cap="flat">
            <a:solidFill>
              <a:srgbClr val="163F88"/>
            </a:solidFill>
            <a:prstDash val="solid"/>
            <a:miter lim="800000"/>
            <a:headEnd type="none" w="med" len="med"/>
            <a:tailEnd type="none" w="med" len="med"/>
          </a:ln>
        </p:spPr>
        <p:txBody>
          <a:bodyPr lIns="0" tIns="0" rIns="0" bIns="0" anchor="ctr"/>
          <a:lstStyle/>
          <a:p>
            <a:pPr fontAlgn="auto">
              <a:spcBef>
                <a:spcPts val="0"/>
              </a:spcBef>
              <a:spcAft>
                <a:spcPts val="0"/>
              </a:spcAft>
              <a:defRPr/>
            </a:pPr>
            <a:r>
              <a:rPr lang="en-US" sz="4500" dirty="0">
                <a:solidFill>
                  <a:srgbClr val="001949"/>
                </a:solidFill>
                <a:effectLst>
                  <a:outerShdw blurRad="38100" dist="38100" dir="2700000" algn="tl">
                    <a:srgbClr val="000000"/>
                  </a:outerShdw>
                </a:effectLst>
                <a:latin typeface="+mn-lt"/>
                <a:ea typeface="Gill Sans" charset="0"/>
                <a:cs typeface="Gill Sans" charset="0"/>
              </a:rPr>
              <a:t>Control Path</a:t>
            </a:r>
          </a:p>
        </p:txBody>
      </p:sp>
      <p:sp>
        <p:nvSpPr>
          <p:cNvPr id="49158" name="AutoShape 6"/>
          <p:cNvSpPr>
            <a:spLocks/>
          </p:cNvSpPr>
          <p:nvPr/>
        </p:nvSpPr>
        <p:spPr bwMode="auto">
          <a:xfrm>
            <a:off x="1106488" y="3232150"/>
            <a:ext cx="6884987" cy="1036638"/>
          </a:xfrm>
          <a:prstGeom prst="roundRect">
            <a:avLst>
              <a:gd name="adj" fmla="val 6894"/>
            </a:avLst>
          </a:prstGeom>
          <a:solidFill>
            <a:srgbClr val="C8D2DF"/>
          </a:solidFill>
          <a:ln w="25400" cap="flat">
            <a:solidFill>
              <a:srgbClr val="163F88"/>
            </a:solidFill>
            <a:prstDash val="solid"/>
            <a:miter lim="800000"/>
            <a:headEnd type="none" w="med" len="med"/>
            <a:tailEnd type="none" w="med" len="med"/>
          </a:ln>
        </p:spPr>
        <p:txBody>
          <a:bodyPr lIns="0" tIns="0" rIns="0" bIns="0" anchor="ctr"/>
          <a:lstStyle/>
          <a:p>
            <a:pPr fontAlgn="auto">
              <a:spcBef>
                <a:spcPts val="0"/>
              </a:spcBef>
              <a:spcAft>
                <a:spcPts val="0"/>
              </a:spcAft>
              <a:defRPr/>
            </a:pPr>
            <a:r>
              <a:rPr lang="en-US" sz="4500" dirty="0">
                <a:solidFill>
                  <a:srgbClr val="001949"/>
                </a:solidFill>
                <a:effectLst>
                  <a:outerShdw blurRad="38100" dist="38100" dir="2700000" algn="tl">
                    <a:srgbClr val="000000"/>
                  </a:outerShdw>
                </a:effectLst>
                <a:latin typeface="+mn-lt"/>
                <a:ea typeface="Gill Sans" charset="0"/>
                <a:cs typeface="Gill Sans" charset="0"/>
              </a:rPr>
              <a:t>Control Path (Software)</a:t>
            </a:r>
          </a:p>
        </p:txBody>
      </p:sp>
      <p:sp>
        <p:nvSpPr>
          <p:cNvPr id="8" name="Slide Number Placeholder 7"/>
          <p:cNvSpPr>
            <a:spLocks noGrp="1"/>
          </p:cNvSpPr>
          <p:nvPr>
            <p:ph type="sldNum" sz="quarter" idx="12"/>
          </p:nvPr>
        </p:nvSpPr>
        <p:spPr/>
        <p:txBody>
          <a:bodyPr/>
          <a:lstStyle/>
          <a:p>
            <a:fld id="{DCD4435E-7065-3C4F-8529-EB8252AEA39A}" type="slidenum">
              <a:rPr lang="en-US"/>
              <a:pPr/>
              <a:t>26</a:t>
            </a:fld>
            <a:endParaRPr lang="en-US"/>
          </a:p>
        </p:txBody>
      </p:sp>
    </p:spTree>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8129" name="AutoShape 1"/>
          <p:cNvSpPr>
            <a:spLocks/>
          </p:cNvSpPr>
          <p:nvPr/>
        </p:nvSpPr>
        <p:spPr bwMode="auto">
          <a:xfrm>
            <a:off x="874713" y="2982913"/>
            <a:ext cx="7385050" cy="3027362"/>
          </a:xfrm>
          <a:prstGeom prst="roundRect">
            <a:avLst>
              <a:gd name="adj" fmla="val 6486"/>
            </a:avLst>
          </a:prstGeom>
          <a:solidFill>
            <a:srgbClr val="7F7F7F"/>
          </a:solidFill>
          <a:ln w="25400">
            <a:noFill/>
            <a:miter lim="800000"/>
            <a:headEnd/>
            <a:tailEnd/>
          </a:ln>
        </p:spPr>
        <p:txBody>
          <a:bodyPr lIns="0" tIns="0" rIns="0" bIns="0">
            <a:prstTxWarp prst="textNoShape">
              <a:avLst/>
            </a:prstTxWarp>
          </a:bodyPr>
          <a:lstStyle/>
          <a:p>
            <a:endParaRPr lang="en-US">
              <a:latin typeface="Calibri" charset="0"/>
            </a:endParaRPr>
          </a:p>
        </p:txBody>
      </p:sp>
      <p:sp>
        <p:nvSpPr>
          <p:cNvPr id="50178" name="AutoShape 2"/>
          <p:cNvSpPr>
            <a:spLocks/>
          </p:cNvSpPr>
          <p:nvPr/>
        </p:nvSpPr>
        <p:spPr bwMode="auto">
          <a:xfrm>
            <a:off x="1106488" y="4697413"/>
            <a:ext cx="6894512" cy="1054100"/>
          </a:xfrm>
          <a:prstGeom prst="roundRect">
            <a:avLst>
              <a:gd name="adj" fmla="val 8472"/>
            </a:avLst>
          </a:prstGeom>
          <a:solidFill>
            <a:srgbClr val="C8D2DF"/>
          </a:solidFill>
          <a:ln w="25400" cap="flat">
            <a:solidFill>
              <a:srgbClr val="163F88"/>
            </a:solidFill>
            <a:prstDash val="solid"/>
            <a:miter lim="800000"/>
            <a:headEnd type="none" w="med" len="med"/>
            <a:tailEnd type="none" w="med" len="med"/>
          </a:ln>
        </p:spPr>
        <p:txBody>
          <a:bodyPr lIns="0" tIns="0" rIns="0" bIns="0" anchor="ctr"/>
          <a:lstStyle/>
          <a:p>
            <a:pPr fontAlgn="auto">
              <a:spcBef>
                <a:spcPts val="0"/>
              </a:spcBef>
              <a:spcAft>
                <a:spcPts val="0"/>
              </a:spcAft>
              <a:defRPr/>
            </a:pPr>
            <a:r>
              <a:rPr lang="en-US" sz="4500" dirty="0">
                <a:solidFill>
                  <a:srgbClr val="001949"/>
                </a:solidFill>
                <a:effectLst>
                  <a:outerShdw blurRad="38100" dist="38100" dir="2700000" algn="tl">
                    <a:srgbClr val="000000"/>
                  </a:outerShdw>
                </a:effectLst>
                <a:latin typeface="+mn-lt"/>
                <a:ea typeface="Gill Sans" charset="0"/>
                <a:cs typeface="Gill Sans" charset="0"/>
              </a:rPr>
              <a:t>Data Path (Hardware)</a:t>
            </a:r>
          </a:p>
        </p:txBody>
      </p:sp>
      <p:sp>
        <p:nvSpPr>
          <p:cNvPr id="50179" name="AutoShape 3"/>
          <p:cNvSpPr>
            <a:spLocks/>
          </p:cNvSpPr>
          <p:nvPr/>
        </p:nvSpPr>
        <p:spPr bwMode="auto">
          <a:xfrm>
            <a:off x="1106488" y="3232150"/>
            <a:ext cx="3394075" cy="1036638"/>
          </a:xfrm>
          <a:prstGeom prst="roundRect">
            <a:avLst>
              <a:gd name="adj" fmla="val 6894"/>
            </a:avLst>
          </a:prstGeom>
          <a:solidFill>
            <a:srgbClr val="C8D2DF"/>
          </a:solidFill>
          <a:ln w="25400" cap="flat">
            <a:solidFill>
              <a:srgbClr val="163F88"/>
            </a:solidFill>
            <a:prstDash val="solid"/>
            <a:miter lim="800000"/>
            <a:headEnd type="none" w="med" len="med"/>
            <a:tailEnd type="none" w="med" len="med"/>
          </a:ln>
        </p:spPr>
        <p:txBody>
          <a:bodyPr lIns="0" tIns="0" rIns="0" bIns="0" anchor="ctr"/>
          <a:lstStyle/>
          <a:p>
            <a:pPr fontAlgn="auto">
              <a:spcBef>
                <a:spcPts val="0"/>
              </a:spcBef>
              <a:spcAft>
                <a:spcPts val="0"/>
              </a:spcAft>
              <a:defRPr/>
            </a:pPr>
            <a:r>
              <a:rPr lang="en-US" sz="4500" dirty="0">
                <a:solidFill>
                  <a:srgbClr val="001949"/>
                </a:solidFill>
                <a:effectLst>
                  <a:outerShdw blurRad="38100" dist="38100" dir="2700000" algn="tl">
                    <a:srgbClr val="000000"/>
                  </a:outerShdw>
                </a:effectLst>
                <a:latin typeface="+mn-lt"/>
                <a:ea typeface="Gill Sans" charset="0"/>
                <a:cs typeface="Gill Sans" charset="0"/>
              </a:rPr>
              <a:t>Control Path</a:t>
            </a:r>
          </a:p>
        </p:txBody>
      </p:sp>
      <p:sp>
        <p:nvSpPr>
          <p:cNvPr id="48132" name="Line 4"/>
          <p:cNvSpPr>
            <a:spLocks noChangeShapeType="1"/>
          </p:cNvSpPr>
          <p:nvPr/>
        </p:nvSpPr>
        <p:spPr bwMode="auto">
          <a:xfrm rot="10800000" flipH="1">
            <a:off x="1036638" y="4456113"/>
            <a:ext cx="7072312" cy="17462"/>
          </a:xfrm>
          <a:prstGeom prst="line">
            <a:avLst/>
          </a:prstGeom>
          <a:noFill/>
          <a:ln w="63500">
            <a:solidFill>
              <a:srgbClr val="001949"/>
            </a:solidFill>
            <a:prstDash val="sysDot"/>
            <a:round/>
            <a:headEnd/>
            <a:tailEnd/>
          </a:ln>
        </p:spPr>
        <p:txBody>
          <a:bodyPr lIns="0" tIns="0" rIns="0" bIns="0">
            <a:prstTxWarp prst="textNoShape">
              <a:avLst/>
            </a:prstTxWarp>
          </a:bodyPr>
          <a:lstStyle/>
          <a:p>
            <a:endParaRPr lang="en-US"/>
          </a:p>
        </p:txBody>
      </p:sp>
      <p:sp>
        <p:nvSpPr>
          <p:cNvPr id="50181" name="AutoShape 5"/>
          <p:cNvSpPr>
            <a:spLocks/>
          </p:cNvSpPr>
          <p:nvPr/>
        </p:nvSpPr>
        <p:spPr bwMode="auto">
          <a:xfrm>
            <a:off x="4652963" y="3232150"/>
            <a:ext cx="3348037" cy="1036638"/>
          </a:xfrm>
          <a:prstGeom prst="roundRect">
            <a:avLst>
              <a:gd name="adj" fmla="val 6894"/>
            </a:avLst>
          </a:prstGeom>
          <a:solidFill>
            <a:srgbClr val="C8D2DF"/>
          </a:solidFill>
          <a:ln w="25400" cap="flat">
            <a:solidFill>
              <a:srgbClr val="163F88"/>
            </a:solidFill>
            <a:prstDash val="solid"/>
            <a:miter lim="800000"/>
            <a:headEnd type="none" w="med" len="med"/>
            <a:tailEnd type="none" w="med" len="med"/>
          </a:ln>
        </p:spPr>
        <p:txBody>
          <a:bodyPr lIns="0" tIns="0" rIns="0" bIns="0" anchor="ctr"/>
          <a:lstStyle/>
          <a:p>
            <a:pPr fontAlgn="auto">
              <a:spcBef>
                <a:spcPts val="0"/>
              </a:spcBef>
              <a:spcAft>
                <a:spcPts val="0"/>
              </a:spcAft>
              <a:defRPr/>
            </a:pPr>
            <a:r>
              <a:rPr lang="en-US" sz="4500" dirty="0" err="1">
                <a:solidFill>
                  <a:srgbClr val="001949"/>
                </a:solidFill>
                <a:effectLst>
                  <a:outerShdw blurRad="38100" dist="38100" dir="2700000" algn="tl">
                    <a:srgbClr val="000000"/>
                  </a:outerShdw>
                </a:effectLst>
                <a:latin typeface="+mn-lt"/>
                <a:ea typeface="Gill Sans" charset="0"/>
                <a:cs typeface="Gill Sans" charset="0"/>
              </a:rPr>
              <a:t>OpenFlow</a:t>
            </a:r>
            <a:endParaRPr lang="en-US" sz="4500" dirty="0">
              <a:solidFill>
                <a:srgbClr val="001949"/>
              </a:solidFill>
              <a:effectLst>
                <a:outerShdw blurRad="38100" dist="38100" dir="2700000" algn="tl">
                  <a:srgbClr val="000000"/>
                </a:outerShdw>
              </a:effectLst>
              <a:latin typeface="+mn-lt"/>
              <a:ea typeface="Gill Sans" charset="0"/>
              <a:cs typeface="Gill Sans" charset="0"/>
            </a:endParaRPr>
          </a:p>
        </p:txBody>
      </p:sp>
      <p:sp>
        <p:nvSpPr>
          <p:cNvPr id="50182" name="AutoShape 6"/>
          <p:cNvSpPr>
            <a:spLocks/>
          </p:cNvSpPr>
          <p:nvPr/>
        </p:nvSpPr>
        <p:spPr bwMode="auto">
          <a:xfrm>
            <a:off x="1847850" y="581025"/>
            <a:ext cx="5581650" cy="1177925"/>
          </a:xfrm>
          <a:prstGeom prst="roundRect">
            <a:avLst>
              <a:gd name="adj" fmla="val 16667"/>
            </a:avLst>
          </a:prstGeom>
          <a:solidFill>
            <a:srgbClr val="7F7F7F"/>
          </a:solidFill>
          <a:ln w="25400">
            <a:noFill/>
            <a:miter lim="800000"/>
            <a:headEnd/>
            <a:tailEnd/>
          </a:ln>
        </p:spPr>
        <p:txBody>
          <a:bodyPr lIns="0" tIns="0" rIns="0" bIns="0">
            <a:prstTxWarp prst="textNoShape">
              <a:avLst/>
            </a:prstTxWarp>
          </a:bodyPr>
          <a:lstStyle/>
          <a:p>
            <a:endParaRPr lang="en-US">
              <a:latin typeface="Calibri" charset="0"/>
            </a:endParaRPr>
          </a:p>
        </p:txBody>
      </p:sp>
      <p:sp>
        <p:nvSpPr>
          <p:cNvPr id="50183" name="AutoShape 7"/>
          <p:cNvSpPr>
            <a:spLocks/>
          </p:cNvSpPr>
          <p:nvPr/>
        </p:nvSpPr>
        <p:spPr bwMode="auto">
          <a:xfrm>
            <a:off x="1928813" y="652463"/>
            <a:ext cx="5429250" cy="1035050"/>
          </a:xfrm>
          <a:prstGeom prst="roundRect">
            <a:avLst>
              <a:gd name="adj" fmla="val 14653"/>
            </a:avLst>
          </a:prstGeom>
          <a:solidFill>
            <a:srgbClr val="C8D2DF"/>
          </a:solidFill>
          <a:ln w="25400" cap="flat">
            <a:solidFill>
              <a:srgbClr val="163F88"/>
            </a:solidFill>
            <a:prstDash val="solid"/>
            <a:miter lim="800000"/>
            <a:headEnd type="none" w="med" len="med"/>
            <a:tailEnd type="none" w="med" len="med"/>
          </a:ln>
        </p:spPr>
        <p:txBody>
          <a:bodyPr lIns="0" tIns="0" rIns="0" bIns="0" anchor="ctr"/>
          <a:lstStyle/>
          <a:p>
            <a:pPr fontAlgn="auto">
              <a:spcBef>
                <a:spcPts val="0"/>
              </a:spcBef>
              <a:spcAft>
                <a:spcPts val="0"/>
              </a:spcAft>
              <a:defRPr/>
            </a:pPr>
            <a:r>
              <a:rPr lang="en-US" sz="4500" dirty="0" err="1">
                <a:solidFill>
                  <a:srgbClr val="001949"/>
                </a:solidFill>
                <a:effectLst>
                  <a:outerShdw blurRad="38100" dist="38100" dir="2700000" algn="tl">
                    <a:srgbClr val="000000"/>
                  </a:outerShdw>
                </a:effectLst>
                <a:latin typeface="+mn-lt"/>
                <a:ea typeface="Gill Sans" charset="0"/>
                <a:cs typeface="Gill Sans" charset="0"/>
              </a:rPr>
              <a:t>OpenFlow</a:t>
            </a:r>
            <a:r>
              <a:rPr lang="en-US" sz="4500" dirty="0">
                <a:solidFill>
                  <a:srgbClr val="001949"/>
                </a:solidFill>
                <a:effectLst>
                  <a:outerShdw blurRad="38100" dist="38100" dir="2700000" algn="tl">
                    <a:srgbClr val="000000"/>
                  </a:outerShdw>
                </a:effectLst>
                <a:latin typeface="+mn-lt"/>
                <a:ea typeface="Gill Sans" charset="0"/>
                <a:cs typeface="Gill Sans" charset="0"/>
              </a:rPr>
              <a:t> Controller</a:t>
            </a:r>
          </a:p>
        </p:txBody>
      </p:sp>
      <p:sp>
        <p:nvSpPr>
          <p:cNvPr id="50184" name="Line 8"/>
          <p:cNvSpPr>
            <a:spLocks noChangeShapeType="1"/>
          </p:cNvSpPr>
          <p:nvPr/>
        </p:nvSpPr>
        <p:spPr bwMode="auto">
          <a:xfrm flipH="1">
            <a:off x="6286500" y="1758950"/>
            <a:ext cx="0" cy="1223963"/>
          </a:xfrm>
          <a:prstGeom prst="line">
            <a:avLst/>
          </a:prstGeom>
          <a:noFill/>
          <a:ln w="139700">
            <a:solidFill>
              <a:srgbClr val="FF7F00"/>
            </a:solidFill>
            <a:miter lim="800000"/>
            <a:headEnd type="triangle" w="med" len="med"/>
            <a:tailEnd type="triangle" w="med" len="med"/>
          </a:ln>
        </p:spPr>
        <p:txBody>
          <a:bodyPr lIns="0" tIns="0" rIns="0" bIns="0">
            <a:prstTxWarp prst="textNoShape">
              <a:avLst/>
            </a:prstTxWarp>
          </a:bodyPr>
          <a:lstStyle/>
          <a:p>
            <a:endParaRPr lang="en-US"/>
          </a:p>
        </p:txBody>
      </p:sp>
      <p:sp>
        <p:nvSpPr>
          <p:cNvPr id="50185" name="Rectangle 9"/>
          <p:cNvSpPr>
            <a:spLocks/>
          </p:cNvSpPr>
          <p:nvPr/>
        </p:nvSpPr>
        <p:spPr bwMode="auto">
          <a:xfrm>
            <a:off x="904875" y="2071688"/>
            <a:ext cx="5130800" cy="517525"/>
          </a:xfrm>
          <a:prstGeom prst="rect">
            <a:avLst/>
          </a:prstGeom>
          <a:noFill/>
          <a:ln w="12700">
            <a:noFill/>
            <a:miter lim="800000"/>
            <a:headEnd/>
            <a:tailEnd/>
          </a:ln>
        </p:spPr>
        <p:txBody>
          <a:bodyPr wrap="none" lIns="0" tIns="0" rIns="0" bIns="0" anchor="ctr">
            <a:prstTxWarp prst="textNoShape">
              <a:avLst/>
            </a:prstTxWarp>
            <a:spAutoFit/>
          </a:bodyPr>
          <a:lstStyle/>
          <a:p>
            <a:r>
              <a:rPr lang="en-US" sz="3400">
                <a:latin typeface="Calibri" charset="0"/>
              </a:rPr>
              <a:t>OpenFlow Protocol (SSL/TCP)</a:t>
            </a:r>
          </a:p>
        </p:txBody>
      </p:sp>
      <p:sp>
        <p:nvSpPr>
          <p:cNvPr id="11" name="Slide Number Placeholder 10"/>
          <p:cNvSpPr>
            <a:spLocks noGrp="1"/>
          </p:cNvSpPr>
          <p:nvPr>
            <p:ph type="sldNum" sz="quarter" idx="12"/>
          </p:nvPr>
        </p:nvSpPr>
        <p:spPr/>
        <p:txBody>
          <a:bodyPr/>
          <a:lstStyle/>
          <a:p>
            <a:fld id="{FE833AFF-B5D8-724B-AEB6-C451C3B6BBDC}" type="slidenum">
              <a:rPr lang="en-US"/>
              <a:pPr/>
              <a:t>27</a:t>
            </a:fld>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50182"/>
                                        </p:tgtEl>
                                        <p:attrNameLst>
                                          <p:attrName>style.visibility</p:attrName>
                                        </p:attrNameLst>
                                      </p:cBhvr>
                                      <p:to>
                                        <p:strVal val="visible"/>
                                      </p:to>
                                    </p:set>
                                  </p:childTnLst>
                                </p:cTn>
                              </p:par>
                            </p:childTnLst>
                          </p:cTn>
                        </p:par>
                        <p:par>
                          <p:cTn id="7" fill="hold">
                            <p:stCondLst>
                              <p:cond delay="500"/>
                            </p:stCondLst>
                            <p:childTnLst>
                              <p:par>
                                <p:cTn id="8" presetID="0" presetClass="entr" presetSubtype="0" fill="hold" grpId="0" nodeType="afterEffect">
                                  <p:stCondLst>
                                    <p:cond delay="0"/>
                                  </p:stCondLst>
                                  <p:childTnLst>
                                    <p:set>
                                      <p:cBhvr>
                                        <p:cTn id="9" dur="1" fill="hold">
                                          <p:stCondLst>
                                            <p:cond delay="499"/>
                                          </p:stCondLst>
                                        </p:cTn>
                                        <p:tgtEl>
                                          <p:spTgt spid="5018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0" presetClass="entr" presetSubtype="0" fill="hold" grpId="0" nodeType="clickEffect">
                                  <p:stCondLst>
                                    <p:cond delay="0"/>
                                  </p:stCondLst>
                                  <p:childTnLst>
                                    <p:set>
                                      <p:cBhvr>
                                        <p:cTn id="13" dur="1" fill="hold">
                                          <p:stCondLst>
                                            <p:cond delay="499"/>
                                          </p:stCondLst>
                                        </p:cTn>
                                        <p:tgtEl>
                                          <p:spTgt spid="50184"/>
                                        </p:tgtEl>
                                        <p:attrNameLst>
                                          <p:attrName>style.visibility</p:attrName>
                                        </p:attrNameLst>
                                      </p:cBhvr>
                                      <p:to>
                                        <p:strVal val="visible"/>
                                      </p:to>
                                    </p:set>
                                  </p:childTnLst>
                                </p:cTn>
                              </p:par>
                            </p:childTnLst>
                          </p:cTn>
                        </p:par>
                        <p:par>
                          <p:cTn id="14" fill="hold">
                            <p:stCondLst>
                              <p:cond delay="500"/>
                            </p:stCondLst>
                            <p:childTnLst>
                              <p:par>
                                <p:cTn id="15" presetID="0" presetClass="entr" presetSubtype="0" fill="hold" grpId="0" nodeType="afterEffect">
                                  <p:stCondLst>
                                    <p:cond delay="0"/>
                                  </p:stCondLst>
                                  <p:childTnLst>
                                    <p:set>
                                      <p:cBhvr>
                                        <p:cTn id="16" dur="1" fill="hold">
                                          <p:stCondLst>
                                            <p:cond delay="499"/>
                                          </p:stCondLst>
                                        </p:cTn>
                                        <p:tgtEl>
                                          <p:spTgt spid="501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2" grpId="0" animBg="1"/>
      <p:bldP spid="50183" grpId="0" animBg="1" autoUpdateAnimBg="0"/>
      <p:bldP spid="50184" grpId="0" animBg="1"/>
      <p:bldP spid="50185" grpId="0" autoUpdateAnimBg="0"/>
    </p:bld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0177" name="Picture 1"/>
          <p:cNvPicPr>
            <a:picLocks noChangeArrowheads="1"/>
          </p:cNvPicPr>
          <p:nvPr/>
        </p:nvPicPr>
        <p:blipFill>
          <a:blip r:embed="rId3"/>
          <a:srcRect/>
          <a:stretch>
            <a:fillRect/>
          </a:stretch>
        </p:blipFill>
        <p:spPr bwMode="auto">
          <a:xfrm>
            <a:off x="500063" y="5626100"/>
            <a:ext cx="1143000" cy="857250"/>
          </a:xfrm>
          <a:prstGeom prst="rect">
            <a:avLst/>
          </a:prstGeom>
          <a:noFill/>
          <a:ln w="12700">
            <a:noFill/>
            <a:miter lim="800000"/>
            <a:headEnd/>
            <a:tailEnd/>
          </a:ln>
        </p:spPr>
      </p:pic>
      <p:pic>
        <p:nvPicPr>
          <p:cNvPr id="50178" name="Picture 2"/>
          <p:cNvPicPr>
            <a:picLocks noChangeArrowheads="1"/>
          </p:cNvPicPr>
          <p:nvPr/>
        </p:nvPicPr>
        <p:blipFill>
          <a:blip r:embed="rId3"/>
          <a:srcRect/>
          <a:stretch>
            <a:fillRect/>
          </a:stretch>
        </p:blipFill>
        <p:spPr bwMode="auto">
          <a:xfrm>
            <a:off x="2133600" y="5626100"/>
            <a:ext cx="1143000" cy="858838"/>
          </a:xfrm>
          <a:prstGeom prst="rect">
            <a:avLst/>
          </a:prstGeom>
          <a:noFill/>
          <a:ln w="12700">
            <a:noFill/>
            <a:miter lim="800000"/>
            <a:headEnd/>
            <a:tailEnd/>
          </a:ln>
        </p:spPr>
      </p:pic>
      <p:pic>
        <p:nvPicPr>
          <p:cNvPr id="50179" name="Picture 3"/>
          <p:cNvPicPr>
            <a:picLocks noChangeArrowheads="1"/>
          </p:cNvPicPr>
          <p:nvPr/>
        </p:nvPicPr>
        <p:blipFill>
          <a:blip r:embed="rId3"/>
          <a:srcRect/>
          <a:stretch>
            <a:fillRect/>
          </a:stretch>
        </p:blipFill>
        <p:spPr bwMode="auto">
          <a:xfrm>
            <a:off x="3902075" y="5635625"/>
            <a:ext cx="1143000" cy="858838"/>
          </a:xfrm>
          <a:prstGeom prst="rect">
            <a:avLst/>
          </a:prstGeom>
          <a:noFill/>
          <a:ln w="12700">
            <a:noFill/>
            <a:miter lim="800000"/>
            <a:headEnd/>
            <a:tailEnd/>
          </a:ln>
        </p:spPr>
      </p:pic>
      <p:pic>
        <p:nvPicPr>
          <p:cNvPr id="50180" name="Picture 4"/>
          <p:cNvPicPr>
            <a:picLocks noChangeArrowheads="1"/>
          </p:cNvPicPr>
          <p:nvPr/>
        </p:nvPicPr>
        <p:blipFill>
          <a:blip r:embed="rId3"/>
          <a:srcRect/>
          <a:stretch>
            <a:fillRect/>
          </a:stretch>
        </p:blipFill>
        <p:spPr bwMode="auto">
          <a:xfrm>
            <a:off x="5599113" y="5626100"/>
            <a:ext cx="1143000" cy="857250"/>
          </a:xfrm>
          <a:prstGeom prst="rect">
            <a:avLst/>
          </a:prstGeom>
          <a:noFill/>
          <a:ln w="12700">
            <a:noFill/>
            <a:miter lim="800000"/>
            <a:headEnd/>
            <a:tailEnd/>
          </a:ln>
        </p:spPr>
      </p:pic>
      <p:sp>
        <p:nvSpPr>
          <p:cNvPr id="50181" name="Line 5"/>
          <p:cNvSpPr>
            <a:spLocks noChangeShapeType="1"/>
          </p:cNvSpPr>
          <p:nvPr/>
        </p:nvSpPr>
        <p:spPr bwMode="auto">
          <a:xfrm flipH="1">
            <a:off x="1303338" y="4786313"/>
            <a:ext cx="536575" cy="965200"/>
          </a:xfrm>
          <a:prstGeom prst="line">
            <a:avLst/>
          </a:prstGeom>
          <a:noFill/>
          <a:ln w="38100">
            <a:solidFill>
              <a:schemeClr val="tx1"/>
            </a:solidFill>
            <a:miter lim="800000"/>
            <a:headEnd type="triangle" w="med" len="med"/>
            <a:tailEnd type="triangle" w="med" len="med"/>
          </a:ln>
        </p:spPr>
        <p:txBody>
          <a:bodyPr lIns="0" tIns="0" rIns="0" bIns="0">
            <a:prstTxWarp prst="textNoShape">
              <a:avLst/>
            </a:prstTxWarp>
          </a:bodyPr>
          <a:lstStyle/>
          <a:p>
            <a:endParaRPr lang="en-US"/>
          </a:p>
        </p:txBody>
      </p:sp>
      <p:sp>
        <p:nvSpPr>
          <p:cNvPr id="50182" name="Line 6"/>
          <p:cNvSpPr>
            <a:spLocks noChangeShapeType="1"/>
          </p:cNvSpPr>
          <p:nvPr/>
        </p:nvSpPr>
        <p:spPr bwMode="auto">
          <a:xfrm flipH="1">
            <a:off x="2714625" y="4776788"/>
            <a:ext cx="284163" cy="928687"/>
          </a:xfrm>
          <a:prstGeom prst="line">
            <a:avLst/>
          </a:prstGeom>
          <a:noFill/>
          <a:ln w="38100">
            <a:solidFill>
              <a:schemeClr val="tx1"/>
            </a:solidFill>
            <a:miter lim="800000"/>
            <a:headEnd type="triangle" w="med" len="med"/>
            <a:tailEnd type="triangle" w="med" len="med"/>
          </a:ln>
        </p:spPr>
        <p:txBody>
          <a:bodyPr lIns="0" tIns="0" rIns="0" bIns="0">
            <a:prstTxWarp prst="textNoShape">
              <a:avLst/>
            </a:prstTxWarp>
          </a:bodyPr>
          <a:lstStyle/>
          <a:p>
            <a:endParaRPr lang="en-US"/>
          </a:p>
        </p:txBody>
      </p:sp>
      <p:sp>
        <p:nvSpPr>
          <p:cNvPr id="50183" name="Line 7"/>
          <p:cNvSpPr>
            <a:spLocks noChangeShapeType="1"/>
          </p:cNvSpPr>
          <p:nvPr/>
        </p:nvSpPr>
        <p:spPr bwMode="auto">
          <a:xfrm>
            <a:off x="4286250" y="4786313"/>
            <a:ext cx="125413" cy="928687"/>
          </a:xfrm>
          <a:prstGeom prst="line">
            <a:avLst/>
          </a:prstGeom>
          <a:noFill/>
          <a:ln w="38100">
            <a:solidFill>
              <a:schemeClr val="tx1"/>
            </a:solidFill>
            <a:miter lim="800000"/>
            <a:headEnd type="triangle" w="med" len="med"/>
            <a:tailEnd type="triangle" w="med" len="med"/>
          </a:ln>
        </p:spPr>
        <p:txBody>
          <a:bodyPr lIns="0" tIns="0" rIns="0" bIns="0">
            <a:prstTxWarp prst="textNoShape">
              <a:avLst/>
            </a:prstTxWarp>
          </a:bodyPr>
          <a:lstStyle/>
          <a:p>
            <a:endParaRPr lang="en-US"/>
          </a:p>
        </p:txBody>
      </p:sp>
      <p:sp>
        <p:nvSpPr>
          <p:cNvPr id="50184" name="Line 8"/>
          <p:cNvSpPr>
            <a:spLocks noChangeShapeType="1"/>
          </p:cNvSpPr>
          <p:nvPr/>
        </p:nvSpPr>
        <p:spPr bwMode="auto">
          <a:xfrm>
            <a:off x="5643563" y="4803775"/>
            <a:ext cx="223837" cy="973138"/>
          </a:xfrm>
          <a:prstGeom prst="line">
            <a:avLst/>
          </a:prstGeom>
          <a:noFill/>
          <a:ln w="38100">
            <a:solidFill>
              <a:schemeClr val="tx1"/>
            </a:solidFill>
            <a:miter lim="800000"/>
            <a:headEnd type="triangle" w="med" len="med"/>
            <a:tailEnd type="triangle" w="med" len="med"/>
          </a:ln>
        </p:spPr>
        <p:txBody>
          <a:bodyPr lIns="0" tIns="0" rIns="0" bIns="0">
            <a:prstTxWarp prst="textNoShape">
              <a:avLst/>
            </a:prstTxWarp>
          </a:bodyPr>
          <a:lstStyle/>
          <a:p>
            <a:endParaRPr lang="en-US"/>
          </a:p>
        </p:txBody>
      </p:sp>
      <p:sp>
        <p:nvSpPr>
          <p:cNvPr id="50185" name="Rectangle 9"/>
          <p:cNvSpPr>
            <a:spLocks/>
          </p:cNvSpPr>
          <p:nvPr/>
        </p:nvSpPr>
        <p:spPr bwMode="auto">
          <a:xfrm>
            <a:off x="7518400" y="530225"/>
            <a:ext cx="1404938" cy="369888"/>
          </a:xfrm>
          <a:prstGeom prst="rect">
            <a:avLst/>
          </a:prstGeom>
          <a:noFill/>
          <a:ln w="12700">
            <a:noFill/>
            <a:miter lim="800000"/>
            <a:headEnd/>
            <a:tailEnd/>
          </a:ln>
        </p:spPr>
        <p:txBody>
          <a:bodyPr wrap="none" lIns="0" tIns="0" rIns="0" bIns="0" anchor="ctr">
            <a:prstTxWarp prst="textNoShape">
              <a:avLst/>
            </a:prstTxWarp>
            <a:spAutoFit/>
          </a:bodyPr>
          <a:lstStyle/>
          <a:p>
            <a:pPr>
              <a:lnSpc>
                <a:spcPct val="90000"/>
              </a:lnSpc>
            </a:pPr>
            <a:r>
              <a:rPr lang="en-US" sz="2700">
                <a:solidFill>
                  <a:srgbClr val="163F88"/>
                </a:solidFill>
                <a:latin typeface="Calibri" charset="0"/>
              </a:rPr>
              <a:t>Controller</a:t>
            </a:r>
          </a:p>
        </p:txBody>
      </p:sp>
      <p:pic>
        <p:nvPicPr>
          <p:cNvPr id="50186" name="Picture 10"/>
          <p:cNvPicPr>
            <a:picLocks noChangeArrowheads="1"/>
          </p:cNvPicPr>
          <p:nvPr/>
        </p:nvPicPr>
        <p:blipFill>
          <a:blip r:embed="rId4"/>
          <a:srcRect/>
          <a:stretch>
            <a:fillRect/>
          </a:stretch>
        </p:blipFill>
        <p:spPr bwMode="auto">
          <a:xfrm>
            <a:off x="7626350" y="1000125"/>
            <a:ext cx="1446213" cy="1446213"/>
          </a:xfrm>
          <a:prstGeom prst="rect">
            <a:avLst/>
          </a:prstGeom>
          <a:noFill/>
          <a:ln w="12700">
            <a:noFill/>
            <a:miter lim="800000"/>
            <a:headEnd/>
            <a:tailEnd/>
          </a:ln>
        </p:spPr>
      </p:pic>
      <p:sp>
        <p:nvSpPr>
          <p:cNvPr id="50187" name="Rectangle 11"/>
          <p:cNvSpPr>
            <a:spLocks/>
          </p:cNvSpPr>
          <p:nvPr/>
        </p:nvSpPr>
        <p:spPr bwMode="auto">
          <a:xfrm>
            <a:off x="8255000" y="1482725"/>
            <a:ext cx="319088" cy="365125"/>
          </a:xfrm>
          <a:prstGeom prst="rect">
            <a:avLst/>
          </a:prstGeom>
          <a:noFill/>
          <a:ln w="12700">
            <a:noFill/>
            <a:miter lim="800000"/>
            <a:headEnd/>
            <a:tailEnd/>
          </a:ln>
        </p:spPr>
        <p:txBody>
          <a:bodyPr wrap="none" lIns="0" tIns="0" rIns="0" bIns="0" anchor="ctr">
            <a:prstTxWarp prst="textNoShape">
              <a:avLst/>
            </a:prstTxWarp>
            <a:spAutoFit/>
          </a:bodyPr>
          <a:lstStyle/>
          <a:p>
            <a:r>
              <a:rPr lang="en-US" sz="2400">
                <a:solidFill>
                  <a:srgbClr val="FFFFFF"/>
                </a:solidFill>
                <a:latin typeface="Calibri" charset="0"/>
              </a:rPr>
              <a:t>PC</a:t>
            </a:r>
          </a:p>
        </p:txBody>
      </p:sp>
      <p:sp>
        <p:nvSpPr>
          <p:cNvPr id="50188" name="Line 12"/>
          <p:cNvSpPr>
            <a:spLocks noChangeShapeType="1"/>
          </p:cNvSpPr>
          <p:nvPr/>
        </p:nvSpPr>
        <p:spPr bwMode="auto">
          <a:xfrm>
            <a:off x="3027363" y="3313113"/>
            <a:ext cx="1749425" cy="1587"/>
          </a:xfrm>
          <a:prstGeom prst="line">
            <a:avLst/>
          </a:prstGeom>
          <a:noFill/>
          <a:ln w="38100">
            <a:solidFill>
              <a:schemeClr val="tx1"/>
            </a:solidFill>
            <a:prstDash val="sysDot"/>
            <a:round/>
            <a:headEnd/>
            <a:tailEnd/>
          </a:ln>
        </p:spPr>
        <p:txBody>
          <a:bodyPr lIns="0" tIns="0" rIns="0" bIns="0">
            <a:prstTxWarp prst="textNoShape">
              <a:avLst/>
            </a:prstTxWarp>
          </a:bodyPr>
          <a:lstStyle/>
          <a:p>
            <a:endParaRPr lang="en-US"/>
          </a:p>
        </p:txBody>
      </p:sp>
      <p:sp>
        <p:nvSpPr>
          <p:cNvPr id="50189" name="Rectangle 13"/>
          <p:cNvSpPr>
            <a:spLocks/>
          </p:cNvSpPr>
          <p:nvPr/>
        </p:nvSpPr>
        <p:spPr bwMode="auto">
          <a:xfrm>
            <a:off x="312738" y="3357563"/>
            <a:ext cx="865187" cy="517525"/>
          </a:xfrm>
          <a:prstGeom prst="rect">
            <a:avLst/>
          </a:prstGeom>
          <a:noFill/>
          <a:ln w="12700">
            <a:noFill/>
            <a:miter lim="800000"/>
            <a:headEnd/>
            <a:tailEnd/>
          </a:ln>
        </p:spPr>
        <p:txBody>
          <a:bodyPr wrap="none" lIns="0" tIns="0" rIns="0" bIns="0" anchor="ctr">
            <a:prstTxWarp prst="textNoShape">
              <a:avLst/>
            </a:prstTxWarp>
            <a:spAutoFit/>
          </a:bodyPr>
          <a:lstStyle/>
          <a:p>
            <a:r>
              <a:rPr lang="en-US" sz="1700">
                <a:solidFill>
                  <a:srgbClr val="163F88"/>
                </a:solidFill>
                <a:latin typeface="Calibri" charset="0"/>
              </a:rPr>
              <a:t>Hardware</a:t>
            </a:r>
          </a:p>
          <a:p>
            <a:r>
              <a:rPr lang="en-US" sz="1700">
                <a:solidFill>
                  <a:srgbClr val="163F88"/>
                </a:solidFill>
                <a:latin typeface="Calibri" charset="0"/>
              </a:rPr>
              <a:t>Layer</a:t>
            </a:r>
          </a:p>
        </p:txBody>
      </p:sp>
      <p:sp>
        <p:nvSpPr>
          <p:cNvPr id="50190" name="Rectangle 14"/>
          <p:cNvSpPr>
            <a:spLocks/>
          </p:cNvSpPr>
          <p:nvPr/>
        </p:nvSpPr>
        <p:spPr bwMode="auto">
          <a:xfrm>
            <a:off x="360363" y="1758950"/>
            <a:ext cx="792162" cy="517525"/>
          </a:xfrm>
          <a:prstGeom prst="rect">
            <a:avLst/>
          </a:prstGeom>
          <a:noFill/>
          <a:ln w="12700">
            <a:noFill/>
            <a:miter lim="800000"/>
            <a:headEnd/>
            <a:tailEnd/>
          </a:ln>
        </p:spPr>
        <p:txBody>
          <a:bodyPr wrap="none" lIns="0" tIns="0" rIns="0" bIns="0" anchor="ctr">
            <a:prstTxWarp prst="textNoShape">
              <a:avLst/>
            </a:prstTxWarp>
            <a:spAutoFit/>
          </a:bodyPr>
          <a:lstStyle/>
          <a:p>
            <a:r>
              <a:rPr lang="en-US" sz="1700">
                <a:solidFill>
                  <a:srgbClr val="163F88"/>
                </a:solidFill>
                <a:latin typeface="Calibri" charset="0"/>
              </a:rPr>
              <a:t>Software</a:t>
            </a:r>
          </a:p>
          <a:p>
            <a:r>
              <a:rPr lang="en-US" sz="1700">
                <a:solidFill>
                  <a:srgbClr val="163F88"/>
                </a:solidFill>
                <a:latin typeface="Calibri" charset="0"/>
              </a:rPr>
              <a:t>Layer</a:t>
            </a:r>
          </a:p>
        </p:txBody>
      </p:sp>
      <p:sp>
        <p:nvSpPr>
          <p:cNvPr id="50191" name="AutoShape 15"/>
          <p:cNvSpPr>
            <a:spLocks/>
          </p:cNvSpPr>
          <p:nvPr/>
        </p:nvSpPr>
        <p:spPr bwMode="auto">
          <a:xfrm>
            <a:off x="1258888" y="1312863"/>
            <a:ext cx="5037137" cy="3455987"/>
          </a:xfrm>
          <a:prstGeom prst="roundRect">
            <a:avLst>
              <a:gd name="adj" fmla="val 3875"/>
            </a:avLst>
          </a:prstGeom>
          <a:solidFill>
            <a:srgbClr val="C8D2DF"/>
          </a:solidFill>
          <a:ln w="25400">
            <a:solidFill>
              <a:srgbClr val="163F88"/>
            </a:solidFill>
            <a:miter lim="800000"/>
            <a:headEnd/>
            <a:tailEnd/>
          </a:ln>
        </p:spPr>
        <p:txBody>
          <a:bodyPr lIns="0" tIns="0" rIns="0" bIns="0">
            <a:prstTxWarp prst="textNoShape">
              <a:avLst/>
            </a:prstTxWarp>
          </a:bodyPr>
          <a:lstStyle/>
          <a:p>
            <a:endParaRPr lang="en-US">
              <a:latin typeface="Calibri" charset="0"/>
            </a:endParaRPr>
          </a:p>
        </p:txBody>
      </p:sp>
      <p:sp>
        <p:nvSpPr>
          <p:cNvPr id="50192" name="Rectangle 16"/>
          <p:cNvSpPr>
            <a:spLocks/>
          </p:cNvSpPr>
          <p:nvPr/>
        </p:nvSpPr>
        <p:spPr bwMode="auto">
          <a:xfrm>
            <a:off x="2819400" y="2619375"/>
            <a:ext cx="1830388" cy="258763"/>
          </a:xfrm>
          <a:prstGeom prst="rect">
            <a:avLst/>
          </a:prstGeom>
          <a:noFill/>
          <a:ln w="12700">
            <a:noFill/>
            <a:miter lim="800000"/>
            <a:headEnd/>
            <a:tailEnd/>
          </a:ln>
        </p:spPr>
        <p:txBody>
          <a:bodyPr lIns="0" tIns="0" rIns="0" bIns="0" anchor="ctr">
            <a:prstTxWarp prst="textNoShape">
              <a:avLst/>
            </a:prstTxWarp>
          </a:bodyPr>
          <a:lstStyle/>
          <a:p>
            <a:r>
              <a:rPr lang="en-US" sz="1300">
                <a:latin typeface="Calibri" charset="0"/>
              </a:rPr>
              <a:t>Flow Table</a:t>
            </a:r>
          </a:p>
        </p:txBody>
      </p:sp>
      <p:sp>
        <p:nvSpPr>
          <p:cNvPr id="50193" name="Line 17"/>
          <p:cNvSpPr>
            <a:spLocks noChangeShapeType="1"/>
          </p:cNvSpPr>
          <p:nvPr/>
        </p:nvSpPr>
        <p:spPr bwMode="auto">
          <a:xfrm rot="10800000" flipH="1">
            <a:off x="6323013" y="1446213"/>
            <a:ext cx="1574800" cy="544512"/>
          </a:xfrm>
          <a:prstGeom prst="line">
            <a:avLst/>
          </a:prstGeom>
          <a:noFill/>
          <a:ln w="76200">
            <a:solidFill>
              <a:schemeClr val="tx1"/>
            </a:solidFill>
            <a:prstDash val="sysDot"/>
            <a:round/>
            <a:headEnd type="triangle" w="med" len="med"/>
            <a:tailEnd type="triangle" w="med" len="med"/>
          </a:ln>
        </p:spPr>
        <p:txBody>
          <a:bodyPr lIns="0" tIns="0" rIns="0" bIns="0">
            <a:prstTxWarp prst="textNoShape">
              <a:avLst/>
            </a:prstTxWarp>
          </a:bodyPr>
          <a:lstStyle/>
          <a:p>
            <a:endParaRPr lang="en-US"/>
          </a:p>
        </p:txBody>
      </p:sp>
      <p:grpSp>
        <p:nvGrpSpPr>
          <p:cNvPr id="2" name="Group 18"/>
          <p:cNvGrpSpPr>
            <a:grpSpLocks/>
          </p:cNvGrpSpPr>
          <p:nvPr/>
        </p:nvGrpSpPr>
        <p:grpSpPr bwMode="auto">
          <a:xfrm>
            <a:off x="1352550" y="2851150"/>
            <a:ext cx="4827588" cy="571500"/>
            <a:chOff x="0" y="0"/>
            <a:chExt cx="4323" cy="512"/>
          </a:xfrm>
        </p:grpSpPr>
        <p:sp>
          <p:nvSpPr>
            <p:cNvPr id="50214" name="Rectangle 19"/>
            <p:cNvSpPr>
              <a:spLocks/>
            </p:cNvSpPr>
            <p:nvPr/>
          </p:nvSpPr>
          <p:spPr bwMode="auto">
            <a:xfrm>
              <a:off x="4" y="15"/>
              <a:ext cx="593" cy="480"/>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0215" name="Rectangle 20"/>
            <p:cNvSpPr>
              <a:spLocks/>
            </p:cNvSpPr>
            <p:nvPr/>
          </p:nvSpPr>
          <p:spPr bwMode="auto">
            <a:xfrm>
              <a:off x="0" y="0"/>
              <a:ext cx="589" cy="51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MAC</a:t>
              </a:r>
            </a:p>
            <a:p>
              <a:r>
                <a:rPr lang="en-US" sz="1700">
                  <a:latin typeface="Calibri" charset="0"/>
                </a:rPr>
                <a:t>src</a:t>
              </a:r>
            </a:p>
          </p:txBody>
        </p:sp>
        <p:sp>
          <p:nvSpPr>
            <p:cNvPr id="50216" name="Rectangle 21"/>
            <p:cNvSpPr>
              <a:spLocks/>
            </p:cNvSpPr>
            <p:nvPr/>
          </p:nvSpPr>
          <p:spPr bwMode="auto">
            <a:xfrm>
              <a:off x="597" y="15"/>
              <a:ext cx="593" cy="480"/>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0217" name="Rectangle 22"/>
            <p:cNvSpPr>
              <a:spLocks/>
            </p:cNvSpPr>
            <p:nvPr/>
          </p:nvSpPr>
          <p:spPr bwMode="auto">
            <a:xfrm>
              <a:off x="623" y="0"/>
              <a:ext cx="568" cy="51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MAC</a:t>
              </a:r>
            </a:p>
            <a:p>
              <a:r>
                <a:rPr lang="en-US" sz="1700">
                  <a:latin typeface="Calibri" charset="0"/>
                </a:rPr>
                <a:t>dst</a:t>
              </a:r>
            </a:p>
          </p:txBody>
        </p:sp>
        <p:sp>
          <p:nvSpPr>
            <p:cNvPr id="50218" name="Rectangle 23"/>
            <p:cNvSpPr>
              <a:spLocks/>
            </p:cNvSpPr>
            <p:nvPr/>
          </p:nvSpPr>
          <p:spPr bwMode="auto">
            <a:xfrm>
              <a:off x="1191" y="15"/>
              <a:ext cx="592" cy="480"/>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0219" name="Rectangle 24"/>
            <p:cNvSpPr>
              <a:spLocks/>
            </p:cNvSpPr>
            <p:nvPr/>
          </p:nvSpPr>
          <p:spPr bwMode="auto">
            <a:xfrm>
              <a:off x="1196" y="0"/>
              <a:ext cx="590" cy="51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IP</a:t>
              </a:r>
            </a:p>
            <a:p>
              <a:r>
                <a:rPr lang="en-US" sz="1700">
                  <a:latin typeface="Calibri" charset="0"/>
                </a:rPr>
                <a:t>Src</a:t>
              </a:r>
            </a:p>
          </p:txBody>
        </p:sp>
        <p:sp>
          <p:nvSpPr>
            <p:cNvPr id="50220" name="Rectangle 25"/>
            <p:cNvSpPr>
              <a:spLocks/>
            </p:cNvSpPr>
            <p:nvPr/>
          </p:nvSpPr>
          <p:spPr bwMode="auto">
            <a:xfrm>
              <a:off x="1790" y="15"/>
              <a:ext cx="593" cy="480"/>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0221" name="Rectangle 26"/>
            <p:cNvSpPr>
              <a:spLocks/>
            </p:cNvSpPr>
            <p:nvPr/>
          </p:nvSpPr>
          <p:spPr bwMode="auto">
            <a:xfrm>
              <a:off x="1787" y="0"/>
              <a:ext cx="597" cy="51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IP</a:t>
              </a:r>
            </a:p>
            <a:p>
              <a:r>
                <a:rPr lang="en-US" sz="1700">
                  <a:latin typeface="Calibri" charset="0"/>
                </a:rPr>
                <a:t>Dst</a:t>
              </a:r>
            </a:p>
          </p:txBody>
        </p:sp>
        <p:sp>
          <p:nvSpPr>
            <p:cNvPr id="50222" name="Rectangle 27"/>
            <p:cNvSpPr>
              <a:spLocks/>
            </p:cNvSpPr>
            <p:nvPr/>
          </p:nvSpPr>
          <p:spPr bwMode="auto">
            <a:xfrm>
              <a:off x="2376" y="15"/>
              <a:ext cx="593" cy="480"/>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0223" name="Rectangle 28"/>
            <p:cNvSpPr>
              <a:spLocks/>
            </p:cNvSpPr>
            <p:nvPr/>
          </p:nvSpPr>
          <p:spPr bwMode="auto">
            <a:xfrm>
              <a:off x="2380" y="0"/>
              <a:ext cx="596" cy="51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TCP</a:t>
              </a:r>
            </a:p>
            <a:p>
              <a:r>
                <a:rPr lang="en-US" sz="1700">
                  <a:latin typeface="Calibri" charset="0"/>
                </a:rPr>
                <a:t>sport</a:t>
              </a:r>
            </a:p>
          </p:txBody>
        </p:sp>
        <p:sp>
          <p:nvSpPr>
            <p:cNvPr id="50224" name="Rectangle 29"/>
            <p:cNvSpPr>
              <a:spLocks/>
            </p:cNvSpPr>
            <p:nvPr/>
          </p:nvSpPr>
          <p:spPr bwMode="auto">
            <a:xfrm>
              <a:off x="2976" y="15"/>
              <a:ext cx="593" cy="480"/>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0225" name="Rectangle 30"/>
            <p:cNvSpPr>
              <a:spLocks/>
            </p:cNvSpPr>
            <p:nvPr/>
          </p:nvSpPr>
          <p:spPr bwMode="auto">
            <a:xfrm>
              <a:off x="2971" y="0"/>
              <a:ext cx="596" cy="51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TCP</a:t>
              </a:r>
            </a:p>
            <a:p>
              <a:r>
                <a:rPr lang="en-US" sz="1700">
                  <a:latin typeface="Calibri" charset="0"/>
                </a:rPr>
                <a:t>dport</a:t>
              </a:r>
            </a:p>
          </p:txBody>
        </p:sp>
        <p:sp>
          <p:nvSpPr>
            <p:cNvPr id="50226" name="Rectangle 31"/>
            <p:cNvSpPr>
              <a:spLocks/>
            </p:cNvSpPr>
            <p:nvPr/>
          </p:nvSpPr>
          <p:spPr bwMode="auto">
            <a:xfrm>
              <a:off x="3576" y="12"/>
              <a:ext cx="747" cy="488"/>
            </a:xfrm>
            <a:prstGeom prst="rect">
              <a:avLst/>
            </a:prstGeom>
            <a:solidFill>
              <a:srgbClr val="CBE97B"/>
            </a:solidFill>
            <a:ln w="12700">
              <a:solidFill>
                <a:srgbClr val="697D3A"/>
              </a:solidFill>
              <a:miter lim="800000"/>
              <a:headEnd/>
              <a:tailEnd/>
            </a:ln>
          </p:spPr>
          <p:txBody>
            <a:bodyPr lIns="0" tIns="0" rIns="0" bIns="0">
              <a:prstTxWarp prst="textNoShape">
                <a:avLst/>
              </a:prstTxWarp>
            </a:bodyPr>
            <a:lstStyle/>
            <a:p>
              <a:endParaRPr lang="en-US">
                <a:latin typeface="Calibri" charset="0"/>
              </a:endParaRPr>
            </a:p>
          </p:txBody>
        </p:sp>
        <p:sp>
          <p:nvSpPr>
            <p:cNvPr id="50227" name="Rectangle 32"/>
            <p:cNvSpPr>
              <a:spLocks/>
            </p:cNvSpPr>
            <p:nvPr/>
          </p:nvSpPr>
          <p:spPr bwMode="auto">
            <a:xfrm>
              <a:off x="3568" y="111"/>
              <a:ext cx="755" cy="288"/>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Action</a:t>
              </a:r>
            </a:p>
          </p:txBody>
        </p:sp>
      </p:grpSp>
      <p:sp>
        <p:nvSpPr>
          <p:cNvPr id="50195" name="AutoShape 33"/>
          <p:cNvSpPr>
            <a:spLocks/>
          </p:cNvSpPr>
          <p:nvPr/>
        </p:nvSpPr>
        <p:spPr bwMode="auto">
          <a:xfrm>
            <a:off x="1500188" y="1581150"/>
            <a:ext cx="4537075" cy="785813"/>
          </a:xfrm>
          <a:prstGeom prst="roundRect">
            <a:avLst>
              <a:gd name="adj" fmla="val 17042"/>
            </a:avLst>
          </a:prstGeom>
          <a:solidFill>
            <a:srgbClr val="E6E6E6"/>
          </a:solidFill>
          <a:ln w="25400">
            <a:solidFill>
              <a:srgbClr val="163F88"/>
            </a:solidFill>
            <a:miter lim="800000"/>
            <a:headEnd/>
            <a:tailEnd/>
          </a:ln>
        </p:spPr>
        <p:txBody>
          <a:bodyPr lIns="0" tIns="0" rIns="0" bIns="0" anchor="ctr">
            <a:prstTxWarp prst="textNoShape">
              <a:avLst/>
            </a:prstTxWarp>
          </a:bodyPr>
          <a:lstStyle/>
          <a:p>
            <a:r>
              <a:rPr lang="en-US" sz="2800">
                <a:latin typeface="Calibri" charset="0"/>
              </a:rPr>
              <a:t>OpenFlow Client</a:t>
            </a:r>
          </a:p>
        </p:txBody>
      </p:sp>
      <p:sp>
        <p:nvSpPr>
          <p:cNvPr id="50196" name="Line 34"/>
          <p:cNvSpPr>
            <a:spLocks noChangeShapeType="1"/>
          </p:cNvSpPr>
          <p:nvPr/>
        </p:nvSpPr>
        <p:spPr bwMode="auto">
          <a:xfrm>
            <a:off x="1339850" y="2616200"/>
            <a:ext cx="4830763" cy="0"/>
          </a:xfrm>
          <a:prstGeom prst="line">
            <a:avLst/>
          </a:prstGeom>
          <a:noFill/>
          <a:ln w="38100">
            <a:solidFill>
              <a:schemeClr val="tx1"/>
            </a:solidFill>
            <a:prstDash val="sysDot"/>
            <a:round/>
            <a:headEnd/>
            <a:tailEnd/>
          </a:ln>
        </p:spPr>
        <p:txBody>
          <a:bodyPr lIns="0" tIns="0" rIns="0" bIns="0">
            <a:prstTxWarp prst="textNoShape">
              <a:avLst/>
            </a:prstTxWarp>
          </a:bodyPr>
          <a:lstStyle/>
          <a:p>
            <a:endParaRPr lang="en-US"/>
          </a:p>
        </p:txBody>
      </p:sp>
      <p:grpSp>
        <p:nvGrpSpPr>
          <p:cNvPr id="3" name="Group 36"/>
          <p:cNvGrpSpPr>
            <a:grpSpLocks/>
          </p:cNvGrpSpPr>
          <p:nvPr/>
        </p:nvGrpSpPr>
        <p:grpSpPr bwMode="auto">
          <a:xfrm>
            <a:off x="1357313" y="3490913"/>
            <a:ext cx="4822825" cy="312737"/>
            <a:chOff x="0" y="0"/>
            <a:chExt cx="4320" cy="280"/>
          </a:xfrm>
        </p:grpSpPr>
        <p:sp>
          <p:nvSpPr>
            <p:cNvPr id="50206" name="Rectangle 37"/>
            <p:cNvSpPr>
              <a:spLocks/>
            </p:cNvSpPr>
            <p:nvPr/>
          </p:nvSpPr>
          <p:spPr bwMode="auto">
            <a:xfrm>
              <a:off x="0" y="0"/>
              <a:ext cx="4320" cy="280"/>
            </a:xfrm>
            <a:prstGeom prst="rect">
              <a:avLst/>
            </a:prstGeom>
            <a:solidFill>
              <a:srgbClr val="E6E6E6"/>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0207" name="Rectangle 38"/>
            <p:cNvSpPr>
              <a:spLocks/>
            </p:cNvSpPr>
            <p:nvPr/>
          </p:nvSpPr>
          <p:spPr bwMode="auto">
            <a:xfrm>
              <a:off x="2990" y="21"/>
              <a:ext cx="576" cy="232"/>
            </a:xfrm>
            <a:prstGeom prst="rect">
              <a:avLst/>
            </a:prstGeom>
            <a:noFill/>
            <a:ln w="12700">
              <a:noFill/>
              <a:miter lim="800000"/>
              <a:headEnd/>
              <a:tailEnd/>
            </a:ln>
          </p:spPr>
          <p:txBody>
            <a:bodyPr lIns="0" tIns="0" rIns="0" bIns="0" anchor="ctr">
              <a:prstTxWarp prst="textNoShape">
                <a:avLst/>
              </a:prstTxWarp>
            </a:bodyPr>
            <a:lstStyle/>
            <a:p>
              <a:r>
                <a:rPr lang="en-US" sz="1300">
                  <a:latin typeface="Calibri" charset="0"/>
                </a:rPr>
                <a:t>*</a:t>
              </a:r>
            </a:p>
          </p:txBody>
        </p:sp>
        <p:sp>
          <p:nvSpPr>
            <p:cNvPr id="50208" name="Rectangle 39"/>
            <p:cNvSpPr>
              <a:spLocks/>
            </p:cNvSpPr>
            <p:nvPr/>
          </p:nvSpPr>
          <p:spPr bwMode="auto">
            <a:xfrm>
              <a:off x="2390" y="21"/>
              <a:ext cx="576" cy="232"/>
            </a:xfrm>
            <a:prstGeom prst="rect">
              <a:avLst/>
            </a:prstGeom>
            <a:noFill/>
            <a:ln w="12700">
              <a:noFill/>
              <a:miter lim="800000"/>
              <a:headEnd/>
              <a:tailEnd/>
            </a:ln>
          </p:spPr>
          <p:txBody>
            <a:bodyPr lIns="0" tIns="0" rIns="0" bIns="0" anchor="ctr">
              <a:prstTxWarp prst="textNoShape">
                <a:avLst/>
              </a:prstTxWarp>
            </a:bodyPr>
            <a:lstStyle/>
            <a:p>
              <a:r>
                <a:rPr lang="en-US" sz="1300">
                  <a:latin typeface="Calibri" charset="0"/>
                </a:rPr>
                <a:t>*</a:t>
              </a:r>
            </a:p>
          </p:txBody>
        </p:sp>
        <p:sp>
          <p:nvSpPr>
            <p:cNvPr id="50209" name="Rectangle 40"/>
            <p:cNvSpPr>
              <a:spLocks/>
            </p:cNvSpPr>
            <p:nvPr/>
          </p:nvSpPr>
          <p:spPr bwMode="auto">
            <a:xfrm>
              <a:off x="1790" y="21"/>
              <a:ext cx="576" cy="232"/>
            </a:xfrm>
            <a:prstGeom prst="rect">
              <a:avLst/>
            </a:prstGeom>
            <a:noFill/>
            <a:ln w="12700">
              <a:noFill/>
              <a:miter lim="800000"/>
              <a:headEnd/>
              <a:tailEnd/>
            </a:ln>
          </p:spPr>
          <p:txBody>
            <a:bodyPr lIns="0" tIns="0" rIns="0" bIns="0" anchor="ctr">
              <a:prstTxWarp prst="textNoShape">
                <a:avLst/>
              </a:prstTxWarp>
            </a:bodyPr>
            <a:lstStyle/>
            <a:p>
              <a:r>
                <a:rPr lang="en-US" sz="1300">
                  <a:latin typeface="Calibri" charset="0"/>
                </a:rPr>
                <a:t>5.6.7.8</a:t>
              </a:r>
            </a:p>
          </p:txBody>
        </p:sp>
        <p:sp>
          <p:nvSpPr>
            <p:cNvPr id="50210" name="Rectangle 41"/>
            <p:cNvSpPr>
              <a:spLocks/>
            </p:cNvSpPr>
            <p:nvPr/>
          </p:nvSpPr>
          <p:spPr bwMode="auto">
            <a:xfrm>
              <a:off x="1198" y="21"/>
              <a:ext cx="576" cy="232"/>
            </a:xfrm>
            <a:prstGeom prst="rect">
              <a:avLst/>
            </a:prstGeom>
            <a:noFill/>
            <a:ln w="12700">
              <a:noFill/>
              <a:miter lim="800000"/>
              <a:headEnd/>
              <a:tailEnd/>
            </a:ln>
          </p:spPr>
          <p:txBody>
            <a:bodyPr lIns="0" tIns="0" rIns="0" bIns="0" anchor="ctr">
              <a:prstTxWarp prst="textNoShape">
                <a:avLst/>
              </a:prstTxWarp>
            </a:bodyPr>
            <a:lstStyle/>
            <a:p>
              <a:r>
                <a:rPr lang="en-US" sz="1300">
                  <a:latin typeface="Calibri" charset="0"/>
                </a:rPr>
                <a:t>*</a:t>
              </a:r>
            </a:p>
          </p:txBody>
        </p:sp>
        <p:sp>
          <p:nvSpPr>
            <p:cNvPr id="50211" name="Rectangle 42"/>
            <p:cNvSpPr>
              <a:spLocks/>
            </p:cNvSpPr>
            <p:nvPr/>
          </p:nvSpPr>
          <p:spPr bwMode="auto">
            <a:xfrm>
              <a:off x="606" y="21"/>
              <a:ext cx="576" cy="232"/>
            </a:xfrm>
            <a:prstGeom prst="rect">
              <a:avLst/>
            </a:prstGeom>
            <a:noFill/>
            <a:ln w="12700">
              <a:noFill/>
              <a:miter lim="800000"/>
              <a:headEnd/>
              <a:tailEnd/>
            </a:ln>
          </p:spPr>
          <p:txBody>
            <a:bodyPr lIns="0" tIns="0" rIns="0" bIns="0" anchor="ctr">
              <a:prstTxWarp prst="textNoShape">
                <a:avLst/>
              </a:prstTxWarp>
            </a:bodyPr>
            <a:lstStyle/>
            <a:p>
              <a:r>
                <a:rPr lang="en-US" sz="1300">
                  <a:latin typeface="Calibri" charset="0"/>
                </a:rPr>
                <a:t>*</a:t>
              </a:r>
            </a:p>
          </p:txBody>
        </p:sp>
        <p:sp>
          <p:nvSpPr>
            <p:cNvPr id="50212" name="Rectangle 43"/>
            <p:cNvSpPr>
              <a:spLocks/>
            </p:cNvSpPr>
            <p:nvPr/>
          </p:nvSpPr>
          <p:spPr bwMode="auto">
            <a:xfrm>
              <a:off x="22" y="21"/>
              <a:ext cx="576" cy="232"/>
            </a:xfrm>
            <a:prstGeom prst="rect">
              <a:avLst/>
            </a:prstGeom>
            <a:noFill/>
            <a:ln w="12700">
              <a:noFill/>
              <a:miter lim="800000"/>
              <a:headEnd/>
              <a:tailEnd/>
            </a:ln>
          </p:spPr>
          <p:txBody>
            <a:bodyPr lIns="0" tIns="0" rIns="0" bIns="0" anchor="ctr">
              <a:prstTxWarp prst="textNoShape">
                <a:avLst/>
              </a:prstTxWarp>
            </a:bodyPr>
            <a:lstStyle/>
            <a:p>
              <a:r>
                <a:rPr lang="en-US" sz="1300">
                  <a:latin typeface="Calibri" charset="0"/>
                </a:rPr>
                <a:t>*</a:t>
              </a:r>
            </a:p>
          </p:txBody>
        </p:sp>
        <p:sp>
          <p:nvSpPr>
            <p:cNvPr id="50213" name="Rectangle 44"/>
            <p:cNvSpPr>
              <a:spLocks/>
            </p:cNvSpPr>
            <p:nvPr/>
          </p:nvSpPr>
          <p:spPr bwMode="auto">
            <a:xfrm>
              <a:off x="3566" y="21"/>
              <a:ext cx="744" cy="232"/>
            </a:xfrm>
            <a:prstGeom prst="rect">
              <a:avLst/>
            </a:prstGeom>
            <a:noFill/>
            <a:ln w="12700">
              <a:noFill/>
              <a:miter lim="800000"/>
              <a:headEnd/>
              <a:tailEnd/>
            </a:ln>
          </p:spPr>
          <p:txBody>
            <a:bodyPr lIns="0" tIns="0" rIns="0" bIns="0" anchor="ctr">
              <a:prstTxWarp prst="textNoShape">
                <a:avLst/>
              </a:prstTxWarp>
            </a:bodyPr>
            <a:lstStyle/>
            <a:p>
              <a:r>
                <a:rPr lang="en-US" sz="1300">
                  <a:latin typeface="Calibri" charset="0"/>
                </a:rPr>
                <a:t>port 1</a:t>
              </a:r>
            </a:p>
          </p:txBody>
        </p:sp>
      </p:grpSp>
      <p:sp>
        <p:nvSpPr>
          <p:cNvPr id="50198" name="Rectangle 45"/>
          <p:cNvSpPr>
            <a:spLocks/>
          </p:cNvSpPr>
          <p:nvPr/>
        </p:nvSpPr>
        <p:spPr bwMode="auto">
          <a:xfrm>
            <a:off x="5622925" y="4783138"/>
            <a:ext cx="830263" cy="258762"/>
          </a:xfrm>
          <a:prstGeom prst="rect">
            <a:avLst/>
          </a:prstGeom>
          <a:noFill/>
          <a:ln w="12700">
            <a:noFill/>
            <a:miter lim="800000"/>
            <a:headEnd/>
            <a:tailEnd/>
          </a:ln>
        </p:spPr>
        <p:txBody>
          <a:bodyPr lIns="0" tIns="0" rIns="0" bIns="0" anchor="ctr">
            <a:prstTxWarp prst="textNoShape">
              <a:avLst/>
            </a:prstTxWarp>
          </a:bodyPr>
          <a:lstStyle/>
          <a:p>
            <a:r>
              <a:rPr lang="en-US" sz="1300">
                <a:latin typeface="Calibri" charset="0"/>
              </a:rPr>
              <a:t>port 4</a:t>
            </a:r>
          </a:p>
        </p:txBody>
      </p:sp>
      <p:sp>
        <p:nvSpPr>
          <p:cNvPr id="50199" name="Rectangle 46"/>
          <p:cNvSpPr>
            <a:spLocks/>
          </p:cNvSpPr>
          <p:nvPr/>
        </p:nvSpPr>
        <p:spPr bwMode="auto">
          <a:xfrm>
            <a:off x="4257675" y="4783138"/>
            <a:ext cx="830263" cy="258762"/>
          </a:xfrm>
          <a:prstGeom prst="rect">
            <a:avLst/>
          </a:prstGeom>
          <a:noFill/>
          <a:ln w="12700">
            <a:noFill/>
            <a:miter lim="800000"/>
            <a:headEnd/>
            <a:tailEnd/>
          </a:ln>
        </p:spPr>
        <p:txBody>
          <a:bodyPr lIns="0" tIns="0" rIns="0" bIns="0" anchor="ctr">
            <a:prstTxWarp prst="textNoShape">
              <a:avLst/>
            </a:prstTxWarp>
          </a:bodyPr>
          <a:lstStyle/>
          <a:p>
            <a:r>
              <a:rPr lang="en-US" sz="1300">
                <a:latin typeface="Calibri" charset="0"/>
              </a:rPr>
              <a:t>port 3</a:t>
            </a:r>
          </a:p>
        </p:txBody>
      </p:sp>
      <p:sp>
        <p:nvSpPr>
          <p:cNvPr id="50200" name="Rectangle 47"/>
          <p:cNvSpPr>
            <a:spLocks/>
          </p:cNvSpPr>
          <p:nvPr/>
        </p:nvSpPr>
        <p:spPr bwMode="auto">
          <a:xfrm>
            <a:off x="2908300" y="4746625"/>
            <a:ext cx="830263" cy="260350"/>
          </a:xfrm>
          <a:prstGeom prst="rect">
            <a:avLst/>
          </a:prstGeom>
          <a:noFill/>
          <a:ln w="12700">
            <a:noFill/>
            <a:miter lim="800000"/>
            <a:headEnd/>
            <a:tailEnd/>
          </a:ln>
        </p:spPr>
        <p:txBody>
          <a:bodyPr lIns="0" tIns="0" rIns="0" bIns="0" anchor="ctr">
            <a:prstTxWarp prst="textNoShape">
              <a:avLst/>
            </a:prstTxWarp>
          </a:bodyPr>
          <a:lstStyle/>
          <a:p>
            <a:r>
              <a:rPr lang="en-US" sz="1300">
                <a:latin typeface="Calibri" charset="0"/>
              </a:rPr>
              <a:t>port 2</a:t>
            </a:r>
          </a:p>
        </p:txBody>
      </p:sp>
      <p:sp>
        <p:nvSpPr>
          <p:cNvPr id="50201" name="Rectangle 48"/>
          <p:cNvSpPr>
            <a:spLocks/>
          </p:cNvSpPr>
          <p:nvPr/>
        </p:nvSpPr>
        <p:spPr bwMode="auto">
          <a:xfrm>
            <a:off x="1641475" y="4783138"/>
            <a:ext cx="830263" cy="258762"/>
          </a:xfrm>
          <a:prstGeom prst="rect">
            <a:avLst/>
          </a:prstGeom>
          <a:noFill/>
          <a:ln w="12700">
            <a:noFill/>
            <a:miter lim="800000"/>
            <a:headEnd/>
            <a:tailEnd/>
          </a:ln>
        </p:spPr>
        <p:txBody>
          <a:bodyPr lIns="0" tIns="0" rIns="0" bIns="0" anchor="ctr">
            <a:prstTxWarp prst="textNoShape">
              <a:avLst/>
            </a:prstTxWarp>
          </a:bodyPr>
          <a:lstStyle/>
          <a:p>
            <a:r>
              <a:rPr lang="en-US" sz="1300">
                <a:latin typeface="Calibri" charset="0"/>
              </a:rPr>
              <a:t>port 1</a:t>
            </a:r>
          </a:p>
        </p:txBody>
      </p:sp>
      <p:sp>
        <p:nvSpPr>
          <p:cNvPr id="50202" name="Rectangle 51"/>
          <p:cNvSpPr>
            <a:spLocks/>
          </p:cNvSpPr>
          <p:nvPr/>
        </p:nvSpPr>
        <p:spPr bwMode="auto">
          <a:xfrm>
            <a:off x="5881688" y="6345238"/>
            <a:ext cx="831850" cy="258762"/>
          </a:xfrm>
          <a:prstGeom prst="rect">
            <a:avLst/>
          </a:prstGeom>
          <a:noFill/>
          <a:ln w="12700">
            <a:noFill/>
            <a:miter lim="800000"/>
            <a:headEnd/>
            <a:tailEnd/>
          </a:ln>
        </p:spPr>
        <p:txBody>
          <a:bodyPr lIns="0" tIns="0" rIns="0" bIns="0" anchor="ctr">
            <a:prstTxWarp prst="textNoShape">
              <a:avLst/>
            </a:prstTxWarp>
          </a:bodyPr>
          <a:lstStyle/>
          <a:p>
            <a:r>
              <a:rPr lang="en-US" sz="1300">
                <a:latin typeface="Calibri" charset="0"/>
              </a:rPr>
              <a:t>1.2.3.4</a:t>
            </a:r>
          </a:p>
        </p:txBody>
      </p:sp>
      <p:sp>
        <p:nvSpPr>
          <p:cNvPr id="50203" name="Rectangle 52"/>
          <p:cNvSpPr>
            <a:spLocks/>
          </p:cNvSpPr>
          <p:nvPr/>
        </p:nvSpPr>
        <p:spPr bwMode="auto">
          <a:xfrm>
            <a:off x="738188" y="6345238"/>
            <a:ext cx="831850" cy="258762"/>
          </a:xfrm>
          <a:prstGeom prst="rect">
            <a:avLst/>
          </a:prstGeom>
          <a:noFill/>
          <a:ln w="12700">
            <a:noFill/>
            <a:miter lim="800000"/>
            <a:headEnd/>
            <a:tailEnd/>
          </a:ln>
        </p:spPr>
        <p:txBody>
          <a:bodyPr lIns="0" tIns="0" rIns="0" bIns="0" anchor="ctr">
            <a:prstTxWarp prst="textNoShape">
              <a:avLst/>
            </a:prstTxWarp>
          </a:bodyPr>
          <a:lstStyle/>
          <a:p>
            <a:r>
              <a:rPr lang="en-US" sz="1300">
                <a:latin typeface="Calibri" charset="0"/>
              </a:rPr>
              <a:t>5.6.7.8</a:t>
            </a:r>
          </a:p>
        </p:txBody>
      </p:sp>
      <p:sp>
        <p:nvSpPr>
          <p:cNvPr id="50204" name="Rectangle 58"/>
          <p:cNvSpPr>
            <a:spLocks/>
          </p:cNvSpPr>
          <p:nvPr/>
        </p:nvSpPr>
        <p:spPr bwMode="auto">
          <a:xfrm>
            <a:off x="214313" y="106363"/>
            <a:ext cx="7804150" cy="1027112"/>
          </a:xfrm>
          <a:prstGeom prst="rect">
            <a:avLst/>
          </a:prstGeom>
          <a:noFill/>
          <a:ln w="12700">
            <a:noFill/>
            <a:miter lim="800000"/>
            <a:headEnd/>
            <a:tailEnd/>
          </a:ln>
        </p:spPr>
        <p:txBody>
          <a:bodyPr lIns="0" tIns="0" rIns="0" bIns="0" anchor="ctr">
            <a:prstTxWarp prst="textNoShape">
              <a:avLst/>
            </a:prstTxWarp>
          </a:bodyPr>
          <a:lstStyle/>
          <a:p>
            <a:r>
              <a:rPr lang="en-US" sz="2200" b="1">
                <a:latin typeface="Helvetica" charset="0"/>
                <a:sym typeface="Helvetica" charset="0"/>
              </a:rPr>
              <a:t>OpenFlow Example</a:t>
            </a:r>
            <a:br>
              <a:rPr lang="en-US" sz="2200" b="1">
                <a:latin typeface="Helvetica" charset="0"/>
                <a:sym typeface="Helvetica" charset="0"/>
              </a:rPr>
            </a:br>
            <a:endParaRPr lang="en-US">
              <a:latin typeface="Helvetica" charset="0"/>
              <a:sym typeface="Helvetica" charset="0"/>
            </a:endParaRPr>
          </a:p>
        </p:txBody>
      </p:sp>
      <p:sp>
        <p:nvSpPr>
          <p:cNvPr id="52" name="Slide Number Placeholder 51"/>
          <p:cNvSpPr>
            <a:spLocks noGrp="1"/>
          </p:cNvSpPr>
          <p:nvPr>
            <p:ph type="sldNum" sz="quarter" idx="12"/>
          </p:nvPr>
        </p:nvSpPr>
        <p:spPr/>
        <p:txBody>
          <a:bodyPr/>
          <a:lstStyle/>
          <a:p>
            <a:fld id="{E31D8CDE-8FEB-A44E-A031-1B5B0B327596}" type="slidenum">
              <a:rPr lang="en-US"/>
              <a:pPr/>
              <a:t>28</a:t>
            </a:fld>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225" name="Rectangle 1"/>
          <p:cNvSpPr>
            <a:spLocks noGrp="1" noChangeArrowheads="1"/>
          </p:cNvSpPr>
          <p:nvPr>
            <p:ph type="title"/>
          </p:nvPr>
        </p:nvSpPr>
        <p:spPr/>
        <p:txBody>
          <a:bodyPr/>
          <a:lstStyle/>
          <a:p>
            <a:pPr eaLnBrk="1" hangingPunct="1"/>
            <a:r>
              <a:rPr lang="en-US" sz="3900">
                <a:latin typeface="Calibri" charset="0"/>
              </a:rPr>
              <a:t>OpenFlow Basics </a:t>
            </a:r>
            <a:br>
              <a:rPr lang="en-US" sz="3900">
                <a:latin typeface="Calibri" charset="0"/>
              </a:rPr>
            </a:br>
            <a:r>
              <a:rPr lang="en-US" sz="2700">
                <a:latin typeface="Calibri" charset="0"/>
              </a:rPr>
              <a:t>Flow Table Entries</a:t>
            </a:r>
          </a:p>
        </p:txBody>
      </p:sp>
      <p:sp>
        <p:nvSpPr>
          <p:cNvPr id="52226" name="Rectangle 2"/>
          <p:cNvSpPr>
            <a:spLocks/>
          </p:cNvSpPr>
          <p:nvPr/>
        </p:nvSpPr>
        <p:spPr bwMode="auto">
          <a:xfrm>
            <a:off x="768350" y="5353050"/>
            <a:ext cx="698500" cy="471488"/>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2227" name="Rectangle 3"/>
          <p:cNvSpPr>
            <a:spLocks/>
          </p:cNvSpPr>
          <p:nvPr/>
        </p:nvSpPr>
        <p:spPr bwMode="auto">
          <a:xfrm>
            <a:off x="814388" y="5308600"/>
            <a:ext cx="579437" cy="517525"/>
          </a:xfrm>
          <a:prstGeom prst="rect">
            <a:avLst/>
          </a:prstGeom>
          <a:noFill/>
          <a:ln w="12700">
            <a:noFill/>
            <a:miter lim="800000"/>
            <a:headEnd/>
            <a:tailEnd/>
          </a:ln>
        </p:spPr>
        <p:txBody>
          <a:bodyPr lIns="0" tIns="0" rIns="0" bIns="0" anchor="ctr">
            <a:prstTxWarp prst="textNoShape">
              <a:avLst/>
            </a:prstTxWarp>
            <a:spAutoFit/>
          </a:bodyPr>
          <a:lstStyle/>
          <a:p>
            <a:r>
              <a:rPr lang="en-US" sz="1700">
                <a:latin typeface="Calibri" charset="0"/>
              </a:rPr>
              <a:t>Switch</a:t>
            </a:r>
          </a:p>
          <a:p>
            <a:r>
              <a:rPr lang="en-US" sz="1700">
                <a:latin typeface="Calibri" charset="0"/>
              </a:rPr>
              <a:t>Port</a:t>
            </a:r>
          </a:p>
        </p:txBody>
      </p:sp>
      <p:sp>
        <p:nvSpPr>
          <p:cNvPr id="52228" name="Rectangle 4"/>
          <p:cNvSpPr>
            <a:spLocks/>
          </p:cNvSpPr>
          <p:nvPr/>
        </p:nvSpPr>
        <p:spPr bwMode="auto">
          <a:xfrm>
            <a:off x="2717800" y="5354638"/>
            <a:ext cx="700088" cy="471487"/>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2229" name="Rectangle 5"/>
          <p:cNvSpPr>
            <a:spLocks/>
          </p:cNvSpPr>
          <p:nvPr/>
        </p:nvSpPr>
        <p:spPr bwMode="auto">
          <a:xfrm>
            <a:off x="2854325" y="5348288"/>
            <a:ext cx="425450" cy="517525"/>
          </a:xfrm>
          <a:prstGeom prst="rect">
            <a:avLst/>
          </a:prstGeom>
          <a:noFill/>
          <a:ln w="12700">
            <a:noFill/>
            <a:miter lim="800000"/>
            <a:headEnd/>
            <a:tailEnd/>
          </a:ln>
        </p:spPr>
        <p:txBody>
          <a:bodyPr wrap="none" lIns="0" tIns="0" rIns="0" bIns="0" anchor="ctr">
            <a:prstTxWarp prst="textNoShape">
              <a:avLst/>
            </a:prstTxWarp>
            <a:spAutoFit/>
          </a:bodyPr>
          <a:lstStyle/>
          <a:p>
            <a:r>
              <a:rPr lang="en-US" sz="1700">
                <a:latin typeface="Calibri" charset="0"/>
              </a:rPr>
              <a:t>MAC</a:t>
            </a:r>
          </a:p>
          <a:p>
            <a:r>
              <a:rPr lang="en-US" sz="1700">
                <a:latin typeface="Calibri" charset="0"/>
              </a:rPr>
              <a:t>src</a:t>
            </a:r>
          </a:p>
        </p:txBody>
      </p:sp>
      <p:sp>
        <p:nvSpPr>
          <p:cNvPr id="52230" name="Rectangle 6"/>
          <p:cNvSpPr>
            <a:spLocks/>
          </p:cNvSpPr>
          <p:nvPr/>
        </p:nvSpPr>
        <p:spPr bwMode="auto">
          <a:xfrm>
            <a:off x="3417888" y="5354638"/>
            <a:ext cx="698500" cy="471487"/>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2231" name="Rectangle 7"/>
          <p:cNvSpPr>
            <a:spLocks/>
          </p:cNvSpPr>
          <p:nvPr/>
        </p:nvSpPr>
        <p:spPr bwMode="auto">
          <a:xfrm>
            <a:off x="3524250" y="5348288"/>
            <a:ext cx="425450" cy="517525"/>
          </a:xfrm>
          <a:prstGeom prst="rect">
            <a:avLst/>
          </a:prstGeom>
          <a:noFill/>
          <a:ln w="12700">
            <a:noFill/>
            <a:miter lim="800000"/>
            <a:headEnd/>
            <a:tailEnd/>
          </a:ln>
        </p:spPr>
        <p:txBody>
          <a:bodyPr wrap="none" lIns="0" tIns="0" rIns="0" bIns="0" anchor="ctr">
            <a:prstTxWarp prst="textNoShape">
              <a:avLst/>
            </a:prstTxWarp>
            <a:spAutoFit/>
          </a:bodyPr>
          <a:lstStyle/>
          <a:p>
            <a:r>
              <a:rPr lang="en-US" sz="1700">
                <a:latin typeface="Calibri" charset="0"/>
              </a:rPr>
              <a:t>MAC</a:t>
            </a:r>
          </a:p>
          <a:p>
            <a:r>
              <a:rPr lang="en-US" sz="1700">
                <a:latin typeface="Calibri" charset="0"/>
              </a:rPr>
              <a:t>dst</a:t>
            </a:r>
          </a:p>
        </p:txBody>
      </p:sp>
      <p:sp>
        <p:nvSpPr>
          <p:cNvPr id="52232" name="Rectangle 8"/>
          <p:cNvSpPr>
            <a:spLocks/>
          </p:cNvSpPr>
          <p:nvPr/>
        </p:nvSpPr>
        <p:spPr bwMode="auto">
          <a:xfrm>
            <a:off x="4089400" y="5354638"/>
            <a:ext cx="698500" cy="471487"/>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2233" name="Rectangle 9"/>
          <p:cNvSpPr>
            <a:spLocks/>
          </p:cNvSpPr>
          <p:nvPr/>
        </p:nvSpPr>
        <p:spPr bwMode="auto">
          <a:xfrm>
            <a:off x="4262438" y="5300663"/>
            <a:ext cx="392112" cy="517525"/>
          </a:xfrm>
          <a:prstGeom prst="rect">
            <a:avLst/>
          </a:prstGeom>
          <a:noFill/>
          <a:ln w="12700">
            <a:noFill/>
            <a:miter lim="800000"/>
            <a:headEnd/>
            <a:tailEnd/>
          </a:ln>
        </p:spPr>
        <p:txBody>
          <a:bodyPr wrap="none" lIns="0" tIns="0" rIns="0" bIns="0" anchor="ctr">
            <a:prstTxWarp prst="textNoShape">
              <a:avLst/>
            </a:prstTxWarp>
            <a:spAutoFit/>
          </a:bodyPr>
          <a:lstStyle/>
          <a:p>
            <a:r>
              <a:rPr lang="en-US" sz="1700">
                <a:latin typeface="Calibri" charset="0"/>
              </a:rPr>
              <a:t>Eth</a:t>
            </a:r>
          </a:p>
          <a:p>
            <a:r>
              <a:rPr lang="en-US" sz="1700">
                <a:latin typeface="Calibri" charset="0"/>
              </a:rPr>
              <a:t>type</a:t>
            </a:r>
          </a:p>
        </p:txBody>
      </p:sp>
      <p:sp>
        <p:nvSpPr>
          <p:cNvPr id="52234" name="Rectangle 10"/>
          <p:cNvSpPr>
            <a:spLocks/>
          </p:cNvSpPr>
          <p:nvPr/>
        </p:nvSpPr>
        <p:spPr bwMode="auto">
          <a:xfrm>
            <a:off x="1458913" y="5354638"/>
            <a:ext cx="698500" cy="471487"/>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2235" name="Rectangle 11"/>
          <p:cNvSpPr>
            <a:spLocks/>
          </p:cNvSpPr>
          <p:nvPr/>
        </p:nvSpPr>
        <p:spPr bwMode="auto">
          <a:xfrm>
            <a:off x="1533525" y="5349875"/>
            <a:ext cx="477838" cy="515938"/>
          </a:xfrm>
          <a:prstGeom prst="rect">
            <a:avLst/>
          </a:prstGeom>
          <a:noFill/>
          <a:ln w="12700">
            <a:noFill/>
            <a:miter lim="800000"/>
            <a:headEnd/>
            <a:tailEnd/>
          </a:ln>
        </p:spPr>
        <p:txBody>
          <a:bodyPr wrap="none" lIns="0" tIns="0" rIns="0" bIns="0" anchor="ctr">
            <a:prstTxWarp prst="textNoShape">
              <a:avLst/>
            </a:prstTxWarp>
            <a:spAutoFit/>
          </a:bodyPr>
          <a:lstStyle/>
          <a:p>
            <a:r>
              <a:rPr lang="en-US" sz="1700">
                <a:latin typeface="Calibri" charset="0"/>
              </a:rPr>
              <a:t>VLAN</a:t>
            </a:r>
          </a:p>
          <a:p>
            <a:r>
              <a:rPr lang="en-US" sz="1700">
                <a:latin typeface="Calibri" charset="0"/>
              </a:rPr>
              <a:t>ID</a:t>
            </a:r>
          </a:p>
        </p:txBody>
      </p:sp>
      <p:sp>
        <p:nvSpPr>
          <p:cNvPr id="52236" name="Rectangle 12"/>
          <p:cNvSpPr>
            <a:spLocks/>
          </p:cNvSpPr>
          <p:nvPr/>
        </p:nvSpPr>
        <p:spPr bwMode="auto">
          <a:xfrm>
            <a:off x="4779963" y="5354638"/>
            <a:ext cx="590550" cy="471487"/>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2237" name="Rectangle 13"/>
          <p:cNvSpPr>
            <a:spLocks/>
          </p:cNvSpPr>
          <p:nvPr/>
        </p:nvSpPr>
        <p:spPr bwMode="auto">
          <a:xfrm>
            <a:off x="4968875" y="5332413"/>
            <a:ext cx="265113" cy="515937"/>
          </a:xfrm>
          <a:prstGeom prst="rect">
            <a:avLst/>
          </a:prstGeom>
          <a:noFill/>
          <a:ln w="12700">
            <a:noFill/>
            <a:miter lim="800000"/>
            <a:headEnd/>
            <a:tailEnd/>
          </a:ln>
        </p:spPr>
        <p:txBody>
          <a:bodyPr wrap="none" lIns="0" tIns="0" rIns="0" bIns="0" anchor="ctr">
            <a:prstTxWarp prst="textNoShape">
              <a:avLst/>
            </a:prstTxWarp>
            <a:spAutoFit/>
          </a:bodyPr>
          <a:lstStyle/>
          <a:p>
            <a:r>
              <a:rPr lang="en-US" sz="1700">
                <a:latin typeface="Calibri" charset="0"/>
              </a:rPr>
              <a:t>IP</a:t>
            </a:r>
          </a:p>
          <a:p>
            <a:r>
              <a:rPr lang="en-US" sz="1700">
                <a:latin typeface="Calibri" charset="0"/>
              </a:rPr>
              <a:t>Src</a:t>
            </a:r>
          </a:p>
        </p:txBody>
      </p:sp>
      <p:sp>
        <p:nvSpPr>
          <p:cNvPr id="52238" name="Rectangle 14"/>
          <p:cNvSpPr>
            <a:spLocks/>
          </p:cNvSpPr>
          <p:nvPr/>
        </p:nvSpPr>
        <p:spPr bwMode="auto">
          <a:xfrm>
            <a:off x="5372100" y="5354638"/>
            <a:ext cx="577850" cy="471487"/>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2239" name="Rectangle 15"/>
          <p:cNvSpPr>
            <a:spLocks/>
          </p:cNvSpPr>
          <p:nvPr/>
        </p:nvSpPr>
        <p:spPr bwMode="auto">
          <a:xfrm>
            <a:off x="5535613" y="5332413"/>
            <a:ext cx="290512" cy="515937"/>
          </a:xfrm>
          <a:prstGeom prst="rect">
            <a:avLst/>
          </a:prstGeom>
          <a:noFill/>
          <a:ln w="12700">
            <a:noFill/>
            <a:miter lim="800000"/>
            <a:headEnd/>
            <a:tailEnd/>
          </a:ln>
        </p:spPr>
        <p:txBody>
          <a:bodyPr wrap="none" lIns="0" tIns="0" rIns="0" bIns="0" anchor="ctr">
            <a:prstTxWarp prst="textNoShape">
              <a:avLst/>
            </a:prstTxWarp>
            <a:spAutoFit/>
          </a:bodyPr>
          <a:lstStyle/>
          <a:p>
            <a:r>
              <a:rPr lang="en-US" sz="1700">
                <a:latin typeface="Calibri" charset="0"/>
              </a:rPr>
              <a:t>IP</a:t>
            </a:r>
          </a:p>
          <a:p>
            <a:r>
              <a:rPr lang="en-US" sz="1700">
                <a:latin typeface="Calibri" charset="0"/>
              </a:rPr>
              <a:t>Dst</a:t>
            </a:r>
          </a:p>
        </p:txBody>
      </p:sp>
      <p:sp>
        <p:nvSpPr>
          <p:cNvPr id="52240" name="Rectangle 16"/>
          <p:cNvSpPr>
            <a:spLocks/>
          </p:cNvSpPr>
          <p:nvPr/>
        </p:nvSpPr>
        <p:spPr bwMode="auto">
          <a:xfrm>
            <a:off x="6540500" y="5354638"/>
            <a:ext cx="558800" cy="471487"/>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2241" name="Rectangle 17"/>
          <p:cNvSpPr>
            <a:spLocks/>
          </p:cNvSpPr>
          <p:nvPr/>
        </p:nvSpPr>
        <p:spPr bwMode="auto">
          <a:xfrm>
            <a:off x="6623050" y="5332413"/>
            <a:ext cx="373063" cy="515937"/>
          </a:xfrm>
          <a:prstGeom prst="rect">
            <a:avLst/>
          </a:prstGeom>
          <a:noFill/>
          <a:ln w="12700">
            <a:noFill/>
            <a:miter lim="800000"/>
            <a:headEnd/>
            <a:tailEnd/>
          </a:ln>
        </p:spPr>
        <p:txBody>
          <a:bodyPr wrap="none" lIns="0" tIns="0" rIns="0" bIns="0" anchor="ctr">
            <a:prstTxWarp prst="textNoShape">
              <a:avLst/>
            </a:prstTxWarp>
            <a:spAutoFit/>
          </a:bodyPr>
          <a:lstStyle/>
          <a:p>
            <a:r>
              <a:rPr lang="en-US" sz="1700">
                <a:latin typeface="Calibri" charset="0"/>
              </a:rPr>
              <a:t>IP</a:t>
            </a:r>
          </a:p>
          <a:p>
            <a:r>
              <a:rPr lang="en-US" sz="1700">
                <a:latin typeface="Calibri" charset="0"/>
              </a:rPr>
              <a:t>Prot</a:t>
            </a:r>
          </a:p>
        </p:txBody>
      </p:sp>
      <p:sp>
        <p:nvSpPr>
          <p:cNvPr id="52242" name="Rectangle 18"/>
          <p:cNvSpPr>
            <a:spLocks/>
          </p:cNvSpPr>
          <p:nvPr/>
        </p:nvSpPr>
        <p:spPr bwMode="auto">
          <a:xfrm>
            <a:off x="7099300" y="5354638"/>
            <a:ext cx="698500" cy="471487"/>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2243" name="Rectangle 19"/>
          <p:cNvSpPr>
            <a:spLocks/>
          </p:cNvSpPr>
          <p:nvPr/>
        </p:nvSpPr>
        <p:spPr bwMode="auto">
          <a:xfrm>
            <a:off x="7199313" y="5332413"/>
            <a:ext cx="458787" cy="515937"/>
          </a:xfrm>
          <a:prstGeom prst="rect">
            <a:avLst/>
          </a:prstGeom>
          <a:noFill/>
          <a:ln w="12700">
            <a:noFill/>
            <a:miter lim="800000"/>
            <a:headEnd/>
            <a:tailEnd/>
          </a:ln>
        </p:spPr>
        <p:txBody>
          <a:bodyPr wrap="none" lIns="0" tIns="0" rIns="0" bIns="0" anchor="ctr">
            <a:prstTxWarp prst="textNoShape">
              <a:avLst/>
            </a:prstTxWarp>
            <a:spAutoFit/>
          </a:bodyPr>
          <a:lstStyle/>
          <a:p>
            <a:r>
              <a:rPr lang="en-US" sz="1700">
                <a:latin typeface="Calibri" charset="0"/>
              </a:rPr>
              <a:t>L4</a:t>
            </a:r>
          </a:p>
          <a:p>
            <a:r>
              <a:rPr lang="en-US" sz="1700">
                <a:latin typeface="Calibri" charset="0"/>
              </a:rPr>
              <a:t>sport</a:t>
            </a:r>
          </a:p>
        </p:txBody>
      </p:sp>
      <p:sp>
        <p:nvSpPr>
          <p:cNvPr id="52244" name="Rectangle 20"/>
          <p:cNvSpPr>
            <a:spLocks/>
          </p:cNvSpPr>
          <p:nvPr/>
        </p:nvSpPr>
        <p:spPr bwMode="auto">
          <a:xfrm>
            <a:off x="7807325" y="5354638"/>
            <a:ext cx="698500" cy="471487"/>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2245" name="Rectangle 21"/>
          <p:cNvSpPr>
            <a:spLocks/>
          </p:cNvSpPr>
          <p:nvPr/>
        </p:nvSpPr>
        <p:spPr bwMode="auto">
          <a:xfrm>
            <a:off x="7888288" y="5332413"/>
            <a:ext cx="487362" cy="515937"/>
          </a:xfrm>
          <a:prstGeom prst="rect">
            <a:avLst/>
          </a:prstGeom>
          <a:noFill/>
          <a:ln w="12700">
            <a:noFill/>
            <a:miter lim="800000"/>
            <a:headEnd/>
            <a:tailEnd/>
          </a:ln>
        </p:spPr>
        <p:txBody>
          <a:bodyPr wrap="none" lIns="0" tIns="0" rIns="0" bIns="0" anchor="ctr">
            <a:prstTxWarp prst="textNoShape">
              <a:avLst/>
            </a:prstTxWarp>
            <a:spAutoFit/>
          </a:bodyPr>
          <a:lstStyle/>
          <a:p>
            <a:r>
              <a:rPr lang="en-US" sz="1700">
                <a:latin typeface="Calibri" charset="0"/>
              </a:rPr>
              <a:t>L4</a:t>
            </a:r>
          </a:p>
          <a:p>
            <a:r>
              <a:rPr lang="en-US" sz="1700">
                <a:latin typeface="Calibri" charset="0"/>
              </a:rPr>
              <a:t>dport</a:t>
            </a:r>
          </a:p>
        </p:txBody>
      </p:sp>
      <p:sp>
        <p:nvSpPr>
          <p:cNvPr id="52246" name="Rectangle 22"/>
          <p:cNvSpPr>
            <a:spLocks/>
          </p:cNvSpPr>
          <p:nvPr/>
        </p:nvSpPr>
        <p:spPr bwMode="auto">
          <a:xfrm>
            <a:off x="785813" y="1687513"/>
            <a:ext cx="1446212" cy="687387"/>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2247" name="Rectangle 23"/>
          <p:cNvSpPr>
            <a:spLocks/>
          </p:cNvSpPr>
          <p:nvPr/>
        </p:nvSpPr>
        <p:spPr bwMode="auto">
          <a:xfrm>
            <a:off x="1127125" y="1892300"/>
            <a:ext cx="411163" cy="274638"/>
          </a:xfrm>
          <a:prstGeom prst="rect">
            <a:avLst/>
          </a:prstGeom>
          <a:noFill/>
          <a:ln w="12700">
            <a:noFill/>
            <a:miter lim="800000"/>
            <a:headEnd/>
            <a:tailEnd/>
          </a:ln>
        </p:spPr>
        <p:txBody>
          <a:bodyPr wrap="none" lIns="0" tIns="0" rIns="0" bIns="0" anchor="ctr">
            <a:prstTxWarp prst="textNoShape">
              <a:avLst/>
            </a:prstTxWarp>
            <a:spAutoFit/>
          </a:bodyPr>
          <a:lstStyle/>
          <a:p>
            <a:r>
              <a:rPr lang="en-US">
                <a:latin typeface="Calibri" charset="0"/>
              </a:rPr>
              <a:t>Rule</a:t>
            </a:r>
          </a:p>
        </p:txBody>
      </p:sp>
      <p:sp>
        <p:nvSpPr>
          <p:cNvPr id="52248" name="Rectangle 24"/>
          <p:cNvSpPr>
            <a:spLocks/>
          </p:cNvSpPr>
          <p:nvPr/>
        </p:nvSpPr>
        <p:spPr bwMode="auto">
          <a:xfrm>
            <a:off x="2232025" y="1687513"/>
            <a:ext cx="1446213" cy="687387"/>
          </a:xfrm>
          <a:prstGeom prst="rect">
            <a:avLst/>
          </a:prstGeom>
          <a:solidFill>
            <a:srgbClr val="CBE97B"/>
          </a:solidFill>
          <a:ln w="12700">
            <a:solidFill>
              <a:srgbClr val="697D3A"/>
            </a:solidFill>
            <a:miter lim="800000"/>
            <a:headEnd/>
            <a:tailEnd/>
          </a:ln>
        </p:spPr>
        <p:txBody>
          <a:bodyPr lIns="0" tIns="0" rIns="0" bIns="0">
            <a:prstTxWarp prst="textNoShape">
              <a:avLst/>
            </a:prstTxWarp>
          </a:bodyPr>
          <a:lstStyle/>
          <a:p>
            <a:endParaRPr lang="en-US">
              <a:latin typeface="Calibri" charset="0"/>
            </a:endParaRPr>
          </a:p>
        </p:txBody>
      </p:sp>
      <p:sp>
        <p:nvSpPr>
          <p:cNvPr id="52249" name="Rectangle 25"/>
          <p:cNvSpPr>
            <a:spLocks/>
          </p:cNvSpPr>
          <p:nvPr/>
        </p:nvSpPr>
        <p:spPr bwMode="auto">
          <a:xfrm>
            <a:off x="2405063" y="1892300"/>
            <a:ext cx="598487" cy="274638"/>
          </a:xfrm>
          <a:prstGeom prst="rect">
            <a:avLst/>
          </a:prstGeom>
          <a:noFill/>
          <a:ln w="12700">
            <a:noFill/>
            <a:miter lim="800000"/>
            <a:headEnd/>
            <a:tailEnd/>
          </a:ln>
        </p:spPr>
        <p:txBody>
          <a:bodyPr wrap="none" lIns="0" tIns="0" rIns="0" bIns="0" anchor="ctr">
            <a:prstTxWarp prst="textNoShape">
              <a:avLst/>
            </a:prstTxWarp>
            <a:spAutoFit/>
          </a:bodyPr>
          <a:lstStyle/>
          <a:p>
            <a:r>
              <a:rPr lang="en-US">
                <a:latin typeface="Calibri" charset="0"/>
              </a:rPr>
              <a:t>Action</a:t>
            </a:r>
          </a:p>
        </p:txBody>
      </p:sp>
      <p:sp>
        <p:nvSpPr>
          <p:cNvPr id="52250" name="Rectangle 26"/>
          <p:cNvSpPr>
            <a:spLocks/>
          </p:cNvSpPr>
          <p:nvPr/>
        </p:nvSpPr>
        <p:spPr bwMode="auto">
          <a:xfrm>
            <a:off x="3678238" y="1687513"/>
            <a:ext cx="1447800" cy="687387"/>
          </a:xfrm>
          <a:prstGeom prst="rect">
            <a:avLst/>
          </a:prstGeom>
          <a:solidFill>
            <a:srgbClr val="FA90AB"/>
          </a:solidFill>
          <a:ln w="12700">
            <a:solidFill>
              <a:srgbClr val="800000"/>
            </a:solidFill>
            <a:miter lim="800000"/>
            <a:headEnd/>
            <a:tailEnd/>
          </a:ln>
        </p:spPr>
        <p:txBody>
          <a:bodyPr lIns="0" tIns="0" rIns="0" bIns="0">
            <a:prstTxWarp prst="textNoShape">
              <a:avLst/>
            </a:prstTxWarp>
          </a:bodyPr>
          <a:lstStyle/>
          <a:p>
            <a:endParaRPr lang="en-US">
              <a:latin typeface="Calibri" charset="0"/>
            </a:endParaRPr>
          </a:p>
        </p:txBody>
      </p:sp>
      <p:sp>
        <p:nvSpPr>
          <p:cNvPr id="52251" name="Rectangle 27"/>
          <p:cNvSpPr>
            <a:spLocks/>
          </p:cNvSpPr>
          <p:nvPr/>
        </p:nvSpPr>
        <p:spPr bwMode="auto">
          <a:xfrm>
            <a:off x="3998913" y="1892300"/>
            <a:ext cx="455612" cy="274638"/>
          </a:xfrm>
          <a:prstGeom prst="rect">
            <a:avLst/>
          </a:prstGeom>
          <a:noFill/>
          <a:ln w="12700">
            <a:noFill/>
            <a:miter lim="800000"/>
            <a:headEnd/>
            <a:tailEnd/>
          </a:ln>
        </p:spPr>
        <p:txBody>
          <a:bodyPr wrap="none" lIns="0" tIns="0" rIns="0" bIns="0" anchor="ctr">
            <a:prstTxWarp prst="textNoShape">
              <a:avLst/>
            </a:prstTxWarp>
            <a:spAutoFit/>
          </a:bodyPr>
          <a:lstStyle/>
          <a:p>
            <a:r>
              <a:rPr lang="en-US">
                <a:latin typeface="Calibri" charset="0"/>
              </a:rPr>
              <a:t>Stats</a:t>
            </a:r>
          </a:p>
        </p:txBody>
      </p:sp>
      <p:sp>
        <p:nvSpPr>
          <p:cNvPr id="52252" name="Rectangle 28"/>
          <p:cNvSpPr>
            <a:spLocks/>
          </p:cNvSpPr>
          <p:nvPr/>
        </p:nvSpPr>
        <p:spPr bwMode="auto">
          <a:xfrm>
            <a:off x="1884363" y="3152775"/>
            <a:ext cx="5634037" cy="1776413"/>
          </a:xfrm>
          <a:prstGeom prst="rect">
            <a:avLst/>
          </a:prstGeom>
          <a:solidFill>
            <a:srgbClr val="CBE97B"/>
          </a:solidFill>
          <a:ln w="12700">
            <a:solidFill>
              <a:srgbClr val="697D3A"/>
            </a:solidFill>
            <a:miter lim="800000"/>
            <a:headEnd/>
            <a:tailEnd/>
          </a:ln>
        </p:spPr>
        <p:txBody>
          <a:bodyPr lIns="0" tIns="0" rIns="0" bIns="0" anchor="ctr">
            <a:prstTxWarp prst="textNoShape">
              <a:avLst/>
            </a:prstTxWarp>
          </a:bodyPr>
          <a:lstStyle/>
          <a:p>
            <a:pPr marL="357188" indent="-330200">
              <a:buFontTx/>
              <a:buAutoNum type="arabicPeriod"/>
            </a:pPr>
            <a:r>
              <a:rPr lang="en-US" sz="2200">
                <a:latin typeface="Calibri" charset="0"/>
              </a:rPr>
              <a:t>Forward packet to zero or more ports</a:t>
            </a:r>
          </a:p>
          <a:p>
            <a:pPr marL="357188" indent="-330200">
              <a:buFontTx/>
              <a:buAutoNum type="arabicPeriod"/>
            </a:pPr>
            <a:r>
              <a:rPr lang="en-US" sz="2200">
                <a:latin typeface="Calibri" charset="0"/>
              </a:rPr>
              <a:t>Encapsulate and forward to controller</a:t>
            </a:r>
          </a:p>
          <a:p>
            <a:pPr marL="357188" indent="-330200">
              <a:buFontTx/>
              <a:buAutoNum type="arabicPeriod"/>
            </a:pPr>
            <a:r>
              <a:rPr lang="en-US" sz="2200">
                <a:latin typeface="Calibri" charset="0"/>
              </a:rPr>
              <a:t>Send to normal processing pipeline</a:t>
            </a:r>
          </a:p>
          <a:p>
            <a:pPr marL="357188" indent="-330200">
              <a:buFontTx/>
              <a:buAutoNum type="arabicPeriod"/>
            </a:pPr>
            <a:r>
              <a:rPr lang="en-US" sz="2200">
                <a:latin typeface="Calibri" charset="0"/>
              </a:rPr>
              <a:t>Modify Fields</a:t>
            </a:r>
          </a:p>
          <a:p>
            <a:pPr marL="357188" indent="-330200">
              <a:buFontTx/>
              <a:buAutoNum type="arabicPeriod"/>
            </a:pPr>
            <a:r>
              <a:rPr lang="en-US" sz="2200">
                <a:solidFill>
                  <a:schemeClr val="hlink"/>
                </a:solidFill>
                <a:latin typeface="Calibri" charset="0"/>
              </a:rPr>
              <a:t>Any extensions you add!</a:t>
            </a:r>
          </a:p>
        </p:txBody>
      </p:sp>
      <p:sp>
        <p:nvSpPr>
          <p:cNvPr id="52253" name="Rectangle 29"/>
          <p:cNvSpPr>
            <a:spLocks/>
          </p:cNvSpPr>
          <p:nvPr/>
        </p:nvSpPr>
        <p:spPr bwMode="auto">
          <a:xfrm>
            <a:off x="928688" y="5999163"/>
            <a:ext cx="2903537" cy="304800"/>
          </a:xfrm>
          <a:prstGeom prst="rect">
            <a:avLst/>
          </a:prstGeom>
          <a:noFill/>
          <a:ln w="12700">
            <a:noFill/>
            <a:miter lim="800000"/>
            <a:headEnd/>
            <a:tailEnd/>
          </a:ln>
        </p:spPr>
        <p:txBody>
          <a:bodyPr wrap="none" lIns="0" tIns="0" rIns="0" bIns="0" anchor="ctr">
            <a:prstTxWarp prst="textNoShape">
              <a:avLst/>
            </a:prstTxWarp>
            <a:spAutoFit/>
          </a:bodyPr>
          <a:lstStyle/>
          <a:p>
            <a:r>
              <a:rPr lang="en-US" sz="2000">
                <a:latin typeface="Calibri" charset="0"/>
              </a:rPr>
              <a:t>+ mask what fields to match</a:t>
            </a:r>
          </a:p>
        </p:txBody>
      </p:sp>
      <p:sp>
        <p:nvSpPr>
          <p:cNvPr id="52254" name="Line 30"/>
          <p:cNvSpPr>
            <a:spLocks noChangeShapeType="1"/>
          </p:cNvSpPr>
          <p:nvPr/>
        </p:nvSpPr>
        <p:spPr bwMode="auto">
          <a:xfrm>
            <a:off x="785813" y="2455863"/>
            <a:ext cx="1587" cy="2892425"/>
          </a:xfrm>
          <a:prstGeom prst="line">
            <a:avLst/>
          </a:prstGeom>
          <a:noFill/>
          <a:ln w="38100">
            <a:solidFill>
              <a:schemeClr val="tx1"/>
            </a:solidFill>
            <a:prstDash val="sysDot"/>
            <a:round/>
            <a:headEnd/>
            <a:tailEnd/>
          </a:ln>
        </p:spPr>
        <p:txBody>
          <a:bodyPr lIns="64291" tIns="32146" rIns="64291" bIns="32146">
            <a:prstTxWarp prst="textNoShape">
              <a:avLst/>
            </a:prstTxWarp>
          </a:bodyPr>
          <a:lstStyle/>
          <a:p>
            <a:endParaRPr lang="en-US"/>
          </a:p>
        </p:txBody>
      </p:sp>
      <p:sp>
        <p:nvSpPr>
          <p:cNvPr id="52255" name="Line 31"/>
          <p:cNvSpPr>
            <a:spLocks noChangeShapeType="1"/>
          </p:cNvSpPr>
          <p:nvPr/>
        </p:nvSpPr>
        <p:spPr bwMode="auto">
          <a:xfrm>
            <a:off x="2759075" y="2374900"/>
            <a:ext cx="1588" cy="758825"/>
          </a:xfrm>
          <a:prstGeom prst="line">
            <a:avLst/>
          </a:prstGeom>
          <a:noFill/>
          <a:ln w="38100">
            <a:solidFill>
              <a:schemeClr val="tx1"/>
            </a:solidFill>
            <a:prstDash val="sysDot"/>
            <a:round/>
            <a:headEnd/>
            <a:tailEnd/>
          </a:ln>
        </p:spPr>
        <p:txBody>
          <a:bodyPr lIns="64291" tIns="32146" rIns="64291" bIns="32146">
            <a:prstTxWarp prst="textNoShape">
              <a:avLst/>
            </a:prstTxWarp>
          </a:bodyPr>
          <a:lstStyle/>
          <a:p>
            <a:endParaRPr lang="en-US"/>
          </a:p>
        </p:txBody>
      </p:sp>
      <p:sp>
        <p:nvSpPr>
          <p:cNvPr id="52256" name="Rectangle 32"/>
          <p:cNvSpPr>
            <a:spLocks/>
          </p:cNvSpPr>
          <p:nvPr/>
        </p:nvSpPr>
        <p:spPr bwMode="auto">
          <a:xfrm>
            <a:off x="3830638" y="2625725"/>
            <a:ext cx="3044825" cy="384175"/>
          </a:xfrm>
          <a:prstGeom prst="rect">
            <a:avLst/>
          </a:prstGeom>
          <a:solidFill>
            <a:srgbClr val="FA90AB"/>
          </a:solidFill>
          <a:ln w="12700">
            <a:solidFill>
              <a:srgbClr val="800000"/>
            </a:solidFill>
            <a:miter lim="800000"/>
            <a:headEnd/>
            <a:tailEnd/>
          </a:ln>
        </p:spPr>
        <p:txBody>
          <a:bodyPr lIns="0" tIns="0" rIns="0" bIns="0">
            <a:prstTxWarp prst="textNoShape">
              <a:avLst/>
            </a:prstTxWarp>
          </a:bodyPr>
          <a:lstStyle/>
          <a:p>
            <a:endParaRPr lang="en-US">
              <a:latin typeface="Calibri" charset="0"/>
            </a:endParaRPr>
          </a:p>
        </p:txBody>
      </p:sp>
      <p:sp>
        <p:nvSpPr>
          <p:cNvPr id="52257" name="Rectangle 33"/>
          <p:cNvSpPr>
            <a:spLocks/>
          </p:cNvSpPr>
          <p:nvPr/>
        </p:nvSpPr>
        <p:spPr bwMode="auto">
          <a:xfrm>
            <a:off x="3973513" y="2649538"/>
            <a:ext cx="2589212" cy="334962"/>
          </a:xfrm>
          <a:prstGeom prst="rect">
            <a:avLst/>
          </a:prstGeom>
          <a:noFill/>
          <a:ln w="12700">
            <a:noFill/>
            <a:miter lim="800000"/>
            <a:headEnd/>
            <a:tailEnd/>
          </a:ln>
        </p:spPr>
        <p:txBody>
          <a:bodyPr wrap="none" lIns="0" tIns="0" rIns="0" bIns="0" anchor="ctr">
            <a:prstTxWarp prst="textNoShape">
              <a:avLst/>
            </a:prstTxWarp>
            <a:spAutoFit/>
          </a:bodyPr>
          <a:lstStyle/>
          <a:p>
            <a:r>
              <a:rPr lang="en-US" sz="2200">
                <a:latin typeface="Calibri" charset="0"/>
              </a:rPr>
              <a:t>Packet + byte counters</a:t>
            </a:r>
          </a:p>
        </p:txBody>
      </p:sp>
      <p:sp>
        <p:nvSpPr>
          <p:cNvPr id="52258" name="Line 34"/>
          <p:cNvSpPr>
            <a:spLocks noChangeShapeType="1"/>
          </p:cNvSpPr>
          <p:nvPr/>
        </p:nvSpPr>
        <p:spPr bwMode="auto">
          <a:xfrm rot="10800000" flipH="1">
            <a:off x="4214813" y="2374900"/>
            <a:ext cx="1587" cy="231775"/>
          </a:xfrm>
          <a:prstGeom prst="line">
            <a:avLst/>
          </a:prstGeom>
          <a:noFill/>
          <a:ln w="38100">
            <a:solidFill>
              <a:schemeClr val="tx1"/>
            </a:solidFill>
            <a:prstDash val="sysDot"/>
            <a:round/>
            <a:headEnd/>
            <a:tailEnd/>
          </a:ln>
        </p:spPr>
        <p:txBody>
          <a:bodyPr lIns="64291" tIns="32146" rIns="64291" bIns="32146">
            <a:prstTxWarp prst="textNoShape">
              <a:avLst/>
            </a:prstTxWarp>
          </a:bodyPr>
          <a:lstStyle/>
          <a:p>
            <a:endParaRPr lang="en-US"/>
          </a:p>
        </p:txBody>
      </p:sp>
      <p:sp>
        <p:nvSpPr>
          <p:cNvPr id="36" name="Slide Number Placeholder 35"/>
          <p:cNvSpPr>
            <a:spLocks noGrp="1"/>
          </p:cNvSpPr>
          <p:nvPr>
            <p:ph type="sldNum" sz="quarter" idx="12"/>
          </p:nvPr>
        </p:nvSpPr>
        <p:spPr/>
        <p:txBody>
          <a:bodyPr/>
          <a:lstStyle/>
          <a:p>
            <a:fld id="{C04D192A-DDA5-9648-BA9F-AC95E58AFE9C}" type="slidenum">
              <a:rPr lang="en-US"/>
              <a:pPr/>
              <a:t>29</a:t>
            </a:fld>
            <a:endParaRPr lang="en-US"/>
          </a:p>
        </p:txBody>
      </p:sp>
      <p:sp>
        <p:nvSpPr>
          <p:cNvPr id="52262" name="Rectangle 4"/>
          <p:cNvSpPr>
            <a:spLocks/>
          </p:cNvSpPr>
          <p:nvPr/>
        </p:nvSpPr>
        <p:spPr bwMode="auto">
          <a:xfrm>
            <a:off x="2157413" y="5354638"/>
            <a:ext cx="603250" cy="471487"/>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2263" name="Rectangle 5"/>
          <p:cNvSpPr>
            <a:spLocks/>
          </p:cNvSpPr>
          <p:nvPr/>
        </p:nvSpPr>
        <p:spPr bwMode="auto">
          <a:xfrm>
            <a:off x="2262188" y="5348288"/>
            <a:ext cx="477837" cy="517525"/>
          </a:xfrm>
          <a:prstGeom prst="rect">
            <a:avLst/>
          </a:prstGeom>
          <a:noFill/>
          <a:ln w="12700">
            <a:noFill/>
            <a:miter lim="800000"/>
            <a:headEnd/>
            <a:tailEnd/>
          </a:ln>
        </p:spPr>
        <p:txBody>
          <a:bodyPr wrap="none" lIns="0" tIns="0" rIns="0" bIns="0" anchor="ctr">
            <a:prstTxWarp prst="textNoShape">
              <a:avLst/>
            </a:prstTxWarp>
            <a:spAutoFit/>
          </a:bodyPr>
          <a:lstStyle/>
          <a:p>
            <a:r>
              <a:rPr lang="en-US" sz="1700">
                <a:latin typeface="Calibri" charset="0"/>
              </a:rPr>
              <a:t>VLAN</a:t>
            </a:r>
          </a:p>
          <a:p>
            <a:r>
              <a:rPr lang="en-US" sz="1700">
                <a:latin typeface="Calibri" charset="0"/>
              </a:rPr>
              <a:t>pcp</a:t>
            </a:r>
          </a:p>
        </p:txBody>
      </p:sp>
      <p:sp>
        <p:nvSpPr>
          <p:cNvPr id="52264" name="Rectangle 14"/>
          <p:cNvSpPr>
            <a:spLocks/>
          </p:cNvSpPr>
          <p:nvPr/>
        </p:nvSpPr>
        <p:spPr bwMode="auto">
          <a:xfrm>
            <a:off x="5956300" y="5354638"/>
            <a:ext cx="577850" cy="471487"/>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2265" name="Rectangle 15"/>
          <p:cNvSpPr>
            <a:spLocks/>
          </p:cNvSpPr>
          <p:nvPr/>
        </p:nvSpPr>
        <p:spPr bwMode="auto">
          <a:xfrm>
            <a:off x="6119813" y="5332413"/>
            <a:ext cx="317500" cy="517525"/>
          </a:xfrm>
          <a:prstGeom prst="rect">
            <a:avLst/>
          </a:prstGeom>
          <a:noFill/>
          <a:ln w="12700">
            <a:noFill/>
            <a:miter lim="800000"/>
            <a:headEnd/>
            <a:tailEnd/>
          </a:ln>
        </p:spPr>
        <p:txBody>
          <a:bodyPr wrap="none" lIns="0" tIns="0" rIns="0" bIns="0" anchor="ctr">
            <a:prstTxWarp prst="textNoShape">
              <a:avLst/>
            </a:prstTxWarp>
            <a:spAutoFit/>
          </a:bodyPr>
          <a:lstStyle/>
          <a:p>
            <a:r>
              <a:rPr lang="en-US" sz="1700">
                <a:latin typeface="Calibri" charset="0"/>
              </a:rPr>
              <a:t>IP</a:t>
            </a:r>
          </a:p>
          <a:p>
            <a:r>
              <a:rPr lang="en-US" sz="1700">
                <a:latin typeface="Calibri" charset="0"/>
              </a:rPr>
              <a:t>ToS</a:t>
            </a: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pPr eaLnBrk="1" hangingPunct="1"/>
            <a:r>
              <a:rPr lang="en-US" dirty="0" smtClean="0">
                <a:latin typeface="Calibri" charset="0"/>
              </a:rPr>
              <a:t>Getting </a:t>
            </a:r>
            <a:r>
              <a:rPr lang="en-US" dirty="0">
                <a:latin typeface="Calibri" charset="0"/>
              </a:rPr>
              <a:t>Started</a:t>
            </a:r>
          </a:p>
        </p:txBody>
      </p:sp>
      <p:sp>
        <p:nvSpPr>
          <p:cNvPr id="17410" name="Content Placeholder 2"/>
          <p:cNvSpPr>
            <a:spLocks noGrp="1"/>
          </p:cNvSpPr>
          <p:nvPr>
            <p:ph idx="1"/>
          </p:nvPr>
        </p:nvSpPr>
        <p:spPr/>
        <p:txBody>
          <a:bodyPr/>
          <a:lstStyle/>
          <a:p>
            <a:pPr eaLnBrk="1" hangingPunct="1">
              <a:lnSpc>
                <a:spcPct val="80000"/>
              </a:lnSpc>
            </a:pPr>
            <a:r>
              <a:rPr lang="en-US" sz="2200" dirty="0" smtClean="0"/>
              <a:t>(1) Copy </a:t>
            </a:r>
            <a:r>
              <a:rPr lang="en-US" sz="2200" dirty="0"/>
              <a:t>to your hard disk from</a:t>
            </a:r>
            <a:r>
              <a:rPr lang="en-US" sz="2200" dirty="0" smtClean="0"/>
              <a:t> a USB Key or DVD:</a:t>
            </a:r>
          </a:p>
          <a:p>
            <a:pPr lvl="1" eaLnBrk="1" hangingPunct="1">
              <a:lnSpc>
                <a:spcPct val="80000"/>
              </a:lnSpc>
            </a:pPr>
            <a:r>
              <a:rPr lang="en-US" sz="2000" dirty="0" smtClean="0"/>
              <a:t>Copy needed files (</a:t>
            </a:r>
            <a:r>
              <a:rPr lang="en-US" sz="2000" dirty="0" err="1" smtClean="0"/>
              <a:t>VirtualBox</a:t>
            </a:r>
            <a:r>
              <a:rPr lang="en-US" sz="2000" dirty="0" smtClean="0"/>
              <a:t>, terminal, possibly an X server) for </a:t>
            </a:r>
            <a:r>
              <a:rPr lang="en-US" sz="2000" dirty="0"/>
              <a:t>your platform (Win/Mac/Linux</a:t>
            </a:r>
            <a:r>
              <a:rPr lang="en-US" sz="2000" dirty="0" smtClean="0"/>
              <a:t>)</a:t>
            </a:r>
          </a:p>
          <a:p>
            <a:pPr lvl="1" eaLnBrk="1" hangingPunct="1">
              <a:lnSpc>
                <a:spcPct val="80000"/>
              </a:lnSpc>
            </a:pPr>
            <a:r>
              <a:rPr lang="en-US" sz="2000" dirty="0" smtClean="0"/>
              <a:t>Copy Java 6 and Eclipse for your platform, if you want to use Java</a:t>
            </a:r>
          </a:p>
          <a:p>
            <a:pPr lvl="1" eaLnBrk="1" hangingPunct="1">
              <a:lnSpc>
                <a:spcPct val="80000"/>
              </a:lnSpc>
            </a:pPr>
            <a:r>
              <a:rPr lang="en-US" sz="2000" b="1" dirty="0" smtClean="0"/>
              <a:t>Copy VM image: OpenFlowTutorial-101311.zip</a:t>
            </a:r>
          </a:p>
          <a:p>
            <a:pPr lvl="1" eaLnBrk="1" hangingPunct="1">
              <a:lnSpc>
                <a:spcPct val="80000"/>
              </a:lnSpc>
            </a:pPr>
            <a:r>
              <a:rPr lang="en-US" sz="2000" dirty="0" smtClean="0"/>
              <a:t>Pass on the DVD or USB key to someone else!</a:t>
            </a:r>
          </a:p>
          <a:p>
            <a:pPr lvl="1" eaLnBrk="1" hangingPunct="1">
              <a:lnSpc>
                <a:spcPct val="80000"/>
              </a:lnSpc>
            </a:pPr>
            <a:endParaRPr lang="en-US" sz="2000" dirty="0" smtClean="0"/>
          </a:p>
          <a:p>
            <a:pPr eaLnBrk="1" hangingPunct="1">
              <a:lnSpc>
                <a:spcPct val="80000"/>
              </a:lnSpc>
            </a:pPr>
            <a:r>
              <a:rPr lang="en-US" sz="2200" dirty="0" smtClean="0">
                <a:solidFill>
                  <a:srgbClr val="0000FF"/>
                </a:solidFill>
              </a:rPr>
              <a:t>(2) Unzip </a:t>
            </a:r>
            <a:r>
              <a:rPr lang="en-US" sz="2200" dirty="0">
                <a:solidFill>
                  <a:srgbClr val="0000FF"/>
                </a:solidFill>
              </a:rPr>
              <a:t>OpenFlowTutorial</a:t>
            </a:r>
            <a:r>
              <a:rPr lang="en-US" sz="2200" dirty="0" smtClean="0">
                <a:solidFill>
                  <a:srgbClr val="0000FF"/>
                </a:solidFill>
              </a:rPr>
              <a:t>-101311.</a:t>
            </a:r>
            <a:r>
              <a:rPr lang="en-US" sz="2200" dirty="0">
                <a:solidFill>
                  <a:srgbClr val="0000FF"/>
                </a:solidFill>
              </a:rPr>
              <a:t>zip</a:t>
            </a:r>
            <a:endParaRPr lang="en-US" sz="2200" dirty="0" smtClean="0">
              <a:solidFill>
                <a:srgbClr val="0000FF"/>
              </a:solidFill>
            </a:endParaRPr>
          </a:p>
          <a:p>
            <a:pPr lvl="1" eaLnBrk="1" hangingPunct="1">
              <a:lnSpc>
                <a:spcPct val="80000"/>
              </a:lnSpc>
              <a:buNone/>
            </a:pPr>
            <a:endParaRPr lang="en-US" sz="2000" dirty="0" smtClean="0">
              <a:solidFill>
                <a:srgbClr val="000000"/>
              </a:solidFill>
            </a:endParaRPr>
          </a:p>
          <a:p>
            <a:pPr eaLnBrk="1" hangingPunct="1">
              <a:lnSpc>
                <a:spcPct val="80000"/>
              </a:lnSpc>
            </a:pPr>
            <a:r>
              <a:rPr lang="en-US" sz="2400" dirty="0" smtClean="0">
                <a:solidFill>
                  <a:srgbClr val="0000FF"/>
                </a:solidFill>
              </a:rPr>
              <a:t>(3) Point browser to instructions:</a:t>
            </a:r>
          </a:p>
          <a:p>
            <a:pPr lvl="1" eaLnBrk="1" hangingPunct="1">
              <a:lnSpc>
                <a:spcPct val="80000"/>
              </a:lnSpc>
            </a:pPr>
            <a:r>
              <a:rPr lang="en-US" sz="2000" dirty="0" smtClean="0">
                <a:solidFill>
                  <a:srgbClr val="000000"/>
                </a:solidFill>
              </a:rPr>
              <a:t>http://</a:t>
            </a:r>
            <a:r>
              <a:rPr lang="en-US" sz="2000" dirty="0" err="1" smtClean="0">
                <a:solidFill>
                  <a:srgbClr val="000000"/>
                </a:solidFill>
              </a:rPr>
              <a:t>www.openflow.org/wk/index.php/OpenFlow_Tutorial</a:t>
            </a:r>
            <a:r>
              <a:rPr lang="en-US" sz="2000" dirty="0" smtClean="0">
                <a:solidFill>
                  <a:srgbClr val="000000"/>
                </a:solidFill>
              </a:rPr>
              <a:t/>
            </a:r>
            <a:br>
              <a:rPr lang="en-US" sz="2000" dirty="0" smtClean="0">
                <a:solidFill>
                  <a:srgbClr val="000000"/>
                </a:solidFill>
              </a:rPr>
            </a:br>
            <a:r>
              <a:rPr lang="en-US" sz="2000" dirty="0" smtClean="0">
                <a:solidFill>
                  <a:srgbClr val="000000"/>
                </a:solidFill>
              </a:rPr>
              <a:t>(note the underscore)</a:t>
            </a:r>
          </a:p>
          <a:p>
            <a:pPr lvl="1" eaLnBrk="1" hangingPunct="1">
              <a:lnSpc>
                <a:spcPct val="80000"/>
              </a:lnSpc>
              <a:buFont typeface="Arial" charset="0"/>
              <a:buChar char="•"/>
            </a:pPr>
            <a:endParaRPr lang="en-US" sz="2000" dirty="0" smtClean="0">
              <a:solidFill>
                <a:srgbClr val="898989"/>
              </a:solidFill>
            </a:endParaRPr>
          </a:p>
          <a:p>
            <a:pPr eaLnBrk="1" hangingPunct="1">
              <a:lnSpc>
                <a:spcPct val="80000"/>
              </a:lnSpc>
            </a:pPr>
            <a:r>
              <a:rPr lang="en-US" dirty="0" smtClean="0">
                <a:solidFill>
                  <a:srgbClr val="000000"/>
                </a:solidFill>
              </a:rPr>
              <a:t>You should NOT need to download any large files – spare the </a:t>
            </a:r>
            <a:r>
              <a:rPr lang="en-US" dirty="0" err="1" smtClean="0">
                <a:solidFill>
                  <a:srgbClr val="000000"/>
                </a:solidFill>
              </a:rPr>
              <a:t>WiFi</a:t>
            </a:r>
            <a:r>
              <a:rPr lang="en-US" dirty="0" smtClean="0">
                <a:solidFill>
                  <a:srgbClr val="000000"/>
                </a:solidFill>
              </a:rPr>
              <a:t>!</a:t>
            </a:r>
          </a:p>
          <a:p>
            <a:pPr eaLnBrk="1" hangingPunct="1">
              <a:lnSpc>
                <a:spcPct val="80000"/>
              </a:lnSpc>
            </a:pPr>
            <a:endParaRPr lang="en-US" dirty="0" smtClean="0">
              <a:solidFill>
                <a:srgbClr val="898989"/>
              </a:solidFill>
            </a:endParaRPr>
          </a:p>
          <a:p>
            <a:pPr eaLnBrk="1" hangingPunct="1">
              <a:lnSpc>
                <a:spcPct val="80000"/>
              </a:lnSpc>
              <a:buNone/>
            </a:pPr>
            <a:endParaRPr lang="en-US" sz="2400" dirty="0" smtClean="0">
              <a:solidFill>
                <a:srgbClr val="898989"/>
              </a:solidFill>
            </a:endParaRPr>
          </a:p>
        </p:txBody>
      </p:sp>
      <p:sp>
        <p:nvSpPr>
          <p:cNvPr id="5" name="Slide Number Placeholder 4"/>
          <p:cNvSpPr>
            <a:spLocks noGrp="1"/>
          </p:cNvSpPr>
          <p:nvPr>
            <p:ph type="sldNum" sz="quarter" idx="12"/>
          </p:nvPr>
        </p:nvSpPr>
        <p:spPr/>
        <p:txBody>
          <a:bodyPr/>
          <a:lstStyle/>
          <a:p>
            <a:fld id="{93401A60-AFCB-D54B-9D5F-D90FEA37A3C6}" type="slidenum">
              <a:rPr lang="en-US"/>
              <a:pPr/>
              <a:t>3</a:t>
            </a:fld>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4273" name="Rectangle 1"/>
          <p:cNvSpPr>
            <a:spLocks noGrp="1" noChangeArrowheads="1"/>
          </p:cNvSpPr>
          <p:nvPr>
            <p:ph type="title"/>
          </p:nvPr>
        </p:nvSpPr>
        <p:spPr/>
        <p:txBody>
          <a:bodyPr/>
          <a:lstStyle/>
          <a:p>
            <a:pPr eaLnBrk="1" hangingPunct="1"/>
            <a:r>
              <a:rPr lang="en-US" sz="3900">
                <a:latin typeface="Calibri" charset="0"/>
              </a:rPr>
              <a:t>Examples</a:t>
            </a:r>
          </a:p>
        </p:txBody>
      </p:sp>
      <p:sp>
        <p:nvSpPr>
          <p:cNvPr id="54274" name="Rectangle 2"/>
          <p:cNvSpPr>
            <a:spLocks/>
          </p:cNvSpPr>
          <p:nvPr/>
        </p:nvSpPr>
        <p:spPr bwMode="auto">
          <a:xfrm>
            <a:off x="563563" y="1346200"/>
            <a:ext cx="895350" cy="274638"/>
          </a:xfrm>
          <a:prstGeom prst="rect">
            <a:avLst/>
          </a:prstGeom>
          <a:noFill/>
          <a:ln w="12700">
            <a:noFill/>
            <a:miter lim="800000"/>
            <a:headEnd/>
            <a:tailEnd/>
          </a:ln>
        </p:spPr>
        <p:txBody>
          <a:bodyPr wrap="none" lIns="0" tIns="0" rIns="0" bIns="0" anchor="ctr">
            <a:prstTxWarp prst="textNoShape">
              <a:avLst/>
            </a:prstTxWarp>
            <a:spAutoFit/>
          </a:bodyPr>
          <a:lstStyle/>
          <a:p>
            <a:r>
              <a:rPr lang="en-US">
                <a:latin typeface="Calibri" charset="0"/>
              </a:rPr>
              <a:t>Switching</a:t>
            </a:r>
          </a:p>
        </p:txBody>
      </p:sp>
      <p:sp>
        <p:nvSpPr>
          <p:cNvPr id="54275" name="Rectangle 3"/>
          <p:cNvSpPr>
            <a:spLocks/>
          </p:cNvSpPr>
          <p:nvPr/>
        </p:nvSpPr>
        <p:spPr bwMode="auto">
          <a:xfrm>
            <a:off x="685800" y="2546350"/>
            <a:ext cx="660400" cy="320675"/>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a:t>
            </a:r>
          </a:p>
        </p:txBody>
      </p:sp>
      <p:grpSp>
        <p:nvGrpSpPr>
          <p:cNvPr id="2" name="Group 4"/>
          <p:cNvGrpSpPr>
            <a:grpSpLocks/>
          </p:cNvGrpSpPr>
          <p:nvPr/>
        </p:nvGrpSpPr>
        <p:grpSpPr bwMode="auto">
          <a:xfrm>
            <a:off x="687388" y="1878013"/>
            <a:ext cx="7483475" cy="571500"/>
            <a:chOff x="0" y="0"/>
            <a:chExt cx="6704" cy="512"/>
          </a:xfrm>
        </p:grpSpPr>
        <p:sp>
          <p:nvSpPr>
            <p:cNvPr id="54358" name="Rectangle 5"/>
            <p:cNvSpPr>
              <a:spLocks/>
            </p:cNvSpPr>
            <p:nvPr/>
          </p:nvSpPr>
          <p:spPr bwMode="auto">
            <a:xfrm>
              <a:off x="0" y="15"/>
              <a:ext cx="592" cy="480"/>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4359" name="Rectangle 6"/>
            <p:cNvSpPr>
              <a:spLocks/>
            </p:cNvSpPr>
            <p:nvPr/>
          </p:nvSpPr>
          <p:spPr bwMode="auto">
            <a:xfrm>
              <a:off x="3" y="0"/>
              <a:ext cx="589" cy="51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Switch</a:t>
              </a:r>
            </a:p>
            <a:p>
              <a:r>
                <a:rPr lang="en-US" sz="1700">
                  <a:latin typeface="Calibri" charset="0"/>
                </a:rPr>
                <a:t>Port</a:t>
              </a:r>
            </a:p>
          </p:txBody>
        </p:sp>
        <p:sp>
          <p:nvSpPr>
            <p:cNvPr id="54360" name="Rectangle 7"/>
            <p:cNvSpPr>
              <a:spLocks/>
            </p:cNvSpPr>
            <p:nvPr/>
          </p:nvSpPr>
          <p:spPr bwMode="auto">
            <a:xfrm>
              <a:off x="592" y="15"/>
              <a:ext cx="593" cy="480"/>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4361" name="Rectangle 8"/>
            <p:cNvSpPr>
              <a:spLocks/>
            </p:cNvSpPr>
            <p:nvPr/>
          </p:nvSpPr>
          <p:spPr bwMode="auto">
            <a:xfrm>
              <a:off x="588" y="0"/>
              <a:ext cx="589" cy="51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MAC</a:t>
              </a:r>
            </a:p>
            <a:p>
              <a:r>
                <a:rPr lang="en-US" sz="1700">
                  <a:latin typeface="Calibri" charset="0"/>
                </a:rPr>
                <a:t>src</a:t>
              </a:r>
            </a:p>
          </p:txBody>
        </p:sp>
        <p:sp>
          <p:nvSpPr>
            <p:cNvPr id="54362" name="Rectangle 9"/>
            <p:cNvSpPr>
              <a:spLocks/>
            </p:cNvSpPr>
            <p:nvPr/>
          </p:nvSpPr>
          <p:spPr bwMode="auto">
            <a:xfrm>
              <a:off x="1185" y="15"/>
              <a:ext cx="593" cy="480"/>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4363" name="Rectangle 10"/>
            <p:cNvSpPr>
              <a:spLocks/>
            </p:cNvSpPr>
            <p:nvPr/>
          </p:nvSpPr>
          <p:spPr bwMode="auto">
            <a:xfrm>
              <a:off x="1212" y="0"/>
              <a:ext cx="567" cy="51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MAC</a:t>
              </a:r>
            </a:p>
            <a:p>
              <a:r>
                <a:rPr lang="en-US" sz="1700">
                  <a:latin typeface="Calibri" charset="0"/>
                </a:rPr>
                <a:t>dst</a:t>
              </a:r>
            </a:p>
          </p:txBody>
        </p:sp>
        <p:sp>
          <p:nvSpPr>
            <p:cNvPr id="54364" name="Rectangle 11"/>
            <p:cNvSpPr>
              <a:spLocks/>
            </p:cNvSpPr>
            <p:nvPr/>
          </p:nvSpPr>
          <p:spPr bwMode="auto">
            <a:xfrm>
              <a:off x="1785" y="15"/>
              <a:ext cx="593" cy="480"/>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4365" name="Rectangle 12"/>
            <p:cNvSpPr>
              <a:spLocks/>
            </p:cNvSpPr>
            <p:nvPr/>
          </p:nvSpPr>
          <p:spPr bwMode="auto">
            <a:xfrm>
              <a:off x="1783" y="0"/>
              <a:ext cx="590" cy="51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Eth</a:t>
              </a:r>
            </a:p>
            <a:p>
              <a:r>
                <a:rPr lang="en-US" sz="1700">
                  <a:latin typeface="Calibri" charset="0"/>
                </a:rPr>
                <a:t>type</a:t>
              </a:r>
            </a:p>
          </p:txBody>
        </p:sp>
        <p:sp>
          <p:nvSpPr>
            <p:cNvPr id="54366" name="Rectangle 13"/>
            <p:cNvSpPr>
              <a:spLocks/>
            </p:cNvSpPr>
            <p:nvPr/>
          </p:nvSpPr>
          <p:spPr bwMode="auto">
            <a:xfrm>
              <a:off x="2378" y="15"/>
              <a:ext cx="593" cy="480"/>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4367" name="Rectangle 14"/>
            <p:cNvSpPr>
              <a:spLocks/>
            </p:cNvSpPr>
            <p:nvPr/>
          </p:nvSpPr>
          <p:spPr bwMode="auto">
            <a:xfrm>
              <a:off x="2380" y="0"/>
              <a:ext cx="590" cy="51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VLAN</a:t>
              </a:r>
            </a:p>
            <a:p>
              <a:r>
                <a:rPr lang="en-US" sz="1700">
                  <a:latin typeface="Calibri" charset="0"/>
                </a:rPr>
                <a:t>ID</a:t>
              </a:r>
            </a:p>
          </p:txBody>
        </p:sp>
        <p:sp>
          <p:nvSpPr>
            <p:cNvPr id="54368" name="Rectangle 15"/>
            <p:cNvSpPr>
              <a:spLocks/>
            </p:cNvSpPr>
            <p:nvPr/>
          </p:nvSpPr>
          <p:spPr bwMode="auto">
            <a:xfrm>
              <a:off x="2971" y="15"/>
              <a:ext cx="593" cy="480"/>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4369" name="Rectangle 16"/>
            <p:cNvSpPr>
              <a:spLocks/>
            </p:cNvSpPr>
            <p:nvPr/>
          </p:nvSpPr>
          <p:spPr bwMode="auto">
            <a:xfrm>
              <a:off x="2977" y="0"/>
              <a:ext cx="589" cy="51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IP</a:t>
              </a:r>
            </a:p>
            <a:p>
              <a:r>
                <a:rPr lang="en-US" sz="1700">
                  <a:latin typeface="Calibri" charset="0"/>
                </a:rPr>
                <a:t>Src</a:t>
              </a:r>
            </a:p>
          </p:txBody>
        </p:sp>
        <p:sp>
          <p:nvSpPr>
            <p:cNvPr id="54370" name="Rectangle 17"/>
            <p:cNvSpPr>
              <a:spLocks/>
            </p:cNvSpPr>
            <p:nvPr/>
          </p:nvSpPr>
          <p:spPr bwMode="auto">
            <a:xfrm>
              <a:off x="3571" y="15"/>
              <a:ext cx="593" cy="480"/>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4371" name="Rectangle 18"/>
            <p:cNvSpPr>
              <a:spLocks/>
            </p:cNvSpPr>
            <p:nvPr/>
          </p:nvSpPr>
          <p:spPr bwMode="auto">
            <a:xfrm>
              <a:off x="3567" y="0"/>
              <a:ext cx="597" cy="51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IP</a:t>
              </a:r>
            </a:p>
            <a:p>
              <a:r>
                <a:rPr lang="en-US" sz="1700">
                  <a:latin typeface="Calibri" charset="0"/>
                </a:rPr>
                <a:t>Dst</a:t>
              </a:r>
            </a:p>
          </p:txBody>
        </p:sp>
        <p:sp>
          <p:nvSpPr>
            <p:cNvPr id="54372" name="Rectangle 19"/>
            <p:cNvSpPr>
              <a:spLocks/>
            </p:cNvSpPr>
            <p:nvPr/>
          </p:nvSpPr>
          <p:spPr bwMode="auto">
            <a:xfrm>
              <a:off x="4164" y="15"/>
              <a:ext cx="592" cy="480"/>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4373" name="Rectangle 20"/>
            <p:cNvSpPr>
              <a:spLocks/>
            </p:cNvSpPr>
            <p:nvPr/>
          </p:nvSpPr>
          <p:spPr bwMode="auto">
            <a:xfrm>
              <a:off x="4165" y="0"/>
              <a:ext cx="583" cy="51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IP</a:t>
              </a:r>
            </a:p>
            <a:p>
              <a:r>
                <a:rPr lang="en-US" sz="1700">
                  <a:latin typeface="Calibri" charset="0"/>
                </a:rPr>
                <a:t>Prot</a:t>
              </a:r>
            </a:p>
          </p:txBody>
        </p:sp>
        <p:sp>
          <p:nvSpPr>
            <p:cNvPr id="54374" name="Rectangle 21"/>
            <p:cNvSpPr>
              <a:spLocks/>
            </p:cNvSpPr>
            <p:nvPr/>
          </p:nvSpPr>
          <p:spPr bwMode="auto">
            <a:xfrm>
              <a:off x="4756" y="15"/>
              <a:ext cx="593" cy="480"/>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4375" name="Rectangle 22"/>
            <p:cNvSpPr>
              <a:spLocks/>
            </p:cNvSpPr>
            <p:nvPr/>
          </p:nvSpPr>
          <p:spPr bwMode="auto">
            <a:xfrm>
              <a:off x="4760" y="0"/>
              <a:ext cx="596" cy="51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TCP</a:t>
              </a:r>
            </a:p>
            <a:p>
              <a:r>
                <a:rPr lang="en-US" sz="1700">
                  <a:latin typeface="Calibri" charset="0"/>
                </a:rPr>
                <a:t>sport</a:t>
              </a:r>
            </a:p>
          </p:txBody>
        </p:sp>
        <p:sp>
          <p:nvSpPr>
            <p:cNvPr id="54376" name="Rectangle 23"/>
            <p:cNvSpPr>
              <a:spLocks/>
            </p:cNvSpPr>
            <p:nvPr/>
          </p:nvSpPr>
          <p:spPr bwMode="auto">
            <a:xfrm>
              <a:off x="5356" y="15"/>
              <a:ext cx="593" cy="480"/>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4377" name="Rectangle 24"/>
            <p:cNvSpPr>
              <a:spLocks/>
            </p:cNvSpPr>
            <p:nvPr/>
          </p:nvSpPr>
          <p:spPr bwMode="auto">
            <a:xfrm>
              <a:off x="5351" y="0"/>
              <a:ext cx="597" cy="51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TCP</a:t>
              </a:r>
            </a:p>
            <a:p>
              <a:r>
                <a:rPr lang="en-US" sz="1700">
                  <a:latin typeface="Calibri" charset="0"/>
                </a:rPr>
                <a:t>dport</a:t>
              </a:r>
            </a:p>
          </p:txBody>
        </p:sp>
        <p:sp>
          <p:nvSpPr>
            <p:cNvPr id="54378" name="Rectangle 25"/>
            <p:cNvSpPr>
              <a:spLocks/>
            </p:cNvSpPr>
            <p:nvPr/>
          </p:nvSpPr>
          <p:spPr bwMode="auto">
            <a:xfrm>
              <a:off x="5956" y="12"/>
              <a:ext cx="748" cy="488"/>
            </a:xfrm>
            <a:prstGeom prst="rect">
              <a:avLst/>
            </a:prstGeom>
            <a:solidFill>
              <a:srgbClr val="CBE97B"/>
            </a:solidFill>
            <a:ln w="12700">
              <a:solidFill>
                <a:srgbClr val="697D3A"/>
              </a:solidFill>
              <a:miter lim="800000"/>
              <a:headEnd/>
              <a:tailEnd/>
            </a:ln>
          </p:spPr>
          <p:txBody>
            <a:bodyPr lIns="0" tIns="0" rIns="0" bIns="0">
              <a:prstTxWarp prst="textNoShape">
                <a:avLst/>
              </a:prstTxWarp>
            </a:bodyPr>
            <a:lstStyle/>
            <a:p>
              <a:endParaRPr lang="en-US">
                <a:latin typeface="Calibri" charset="0"/>
              </a:endParaRPr>
            </a:p>
          </p:txBody>
        </p:sp>
        <p:sp>
          <p:nvSpPr>
            <p:cNvPr id="54379" name="Rectangle 26"/>
            <p:cNvSpPr>
              <a:spLocks/>
            </p:cNvSpPr>
            <p:nvPr/>
          </p:nvSpPr>
          <p:spPr bwMode="auto">
            <a:xfrm>
              <a:off x="5948" y="111"/>
              <a:ext cx="755" cy="288"/>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Action</a:t>
              </a:r>
            </a:p>
          </p:txBody>
        </p:sp>
      </p:grpSp>
      <p:sp>
        <p:nvSpPr>
          <p:cNvPr id="54277" name="Rectangle 27"/>
          <p:cNvSpPr>
            <a:spLocks/>
          </p:cNvSpPr>
          <p:nvPr/>
        </p:nvSpPr>
        <p:spPr bwMode="auto">
          <a:xfrm>
            <a:off x="1346200" y="2546350"/>
            <a:ext cx="660400" cy="320675"/>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a:t>
            </a:r>
          </a:p>
        </p:txBody>
      </p:sp>
      <p:sp>
        <p:nvSpPr>
          <p:cNvPr id="54278" name="Rectangle 28"/>
          <p:cNvSpPr>
            <a:spLocks/>
          </p:cNvSpPr>
          <p:nvPr/>
        </p:nvSpPr>
        <p:spPr bwMode="auto">
          <a:xfrm>
            <a:off x="1943100" y="2525713"/>
            <a:ext cx="1135063" cy="32226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00:1f:..</a:t>
            </a:r>
          </a:p>
        </p:txBody>
      </p:sp>
      <p:sp>
        <p:nvSpPr>
          <p:cNvPr id="54279" name="Rectangle 29"/>
          <p:cNvSpPr>
            <a:spLocks/>
          </p:cNvSpPr>
          <p:nvPr/>
        </p:nvSpPr>
        <p:spPr bwMode="auto">
          <a:xfrm>
            <a:off x="2667000" y="2546350"/>
            <a:ext cx="661988" cy="320675"/>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a:t>
            </a:r>
          </a:p>
        </p:txBody>
      </p:sp>
      <p:sp>
        <p:nvSpPr>
          <p:cNvPr id="54280" name="Rectangle 30"/>
          <p:cNvSpPr>
            <a:spLocks/>
          </p:cNvSpPr>
          <p:nvPr/>
        </p:nvSpPr>
        <p:spPr bwMode="auto">
          <a:xfrm>
            <a:off x="3328988" y="2546350"/>
            <a:ext cx="660400" cy="320675"/>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a:t>
            </a:r>
          </a:p>
        </p:txBody>
      </p:sp>
      <p:sp>
        <p:nvSpPr>
          <p:cNvPr id="54281" name="Rectangle 31"/>
          <p:cNvSpPr>
            <a:spLocks/>
          </p:cNvSpPr>
          <p:nvPr/>
        </p:nvSpPr>
        <p:spPr bwMode="auto">
          <a:xfrm>
            <a:off x="3989388" y="2546350"/>
            <a:ext cx="660400" cy="320675"/>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a:t>
            </a:r>
          </a:p>
        </p:txBody>
      </p:sp>
      <p:sp>
        <p:nvSpPr>
          <p:cNvPr id="54282" name="Rectangle 32"/>
          <p:cNvSpPr>
            <a:spLocks/>
          </p:cNvSpPr>
          <p:nvPr/>
        </p:nvSpPr>
        <p:spPr bwMode="auto">
          <a:xfrm>
            <a:off x="4649788" y="2546350"/>
            <a:ext cx="660400" cy="320675"/>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a:t>
            </a:r>
          </a:p>
        </p:txBody>
      </p:sp>
      <p:sp>
        <p:nvSpPr>
          <p:cNvPr id="54283" name="Rectangle 33"/>
          <p:cNvSpPr>
            <a:spLocks/>
          </p:cNvSpPr>
          <p:nvPr/>
        </p:nvSpPr>
        <p:spPr bwMode="auto">
          <a:xfrm>
            <a:off x="5319713" y="2546350"/>
            <a:ext cx="660400" cy="320675"/>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a:t>
            </a:r>
          </a:p>
        </p:txBody>
      </p:sp>
      <p:sp>
        <p:nvSpPr>
          <p:cNvPr id="54284" name="Rectangle 34"/>
          <p:cNvSpPr>
            <a:spLocks/>
          </p:cNvSpPr>
          <p:nvPr/>
        </p:nvSpPr>
        <p:spPr bwMode="auto">
          <a:xfrm>
            <a:off x="5980113" y="2546350"/>
            <a:ext cx="661987" cy="320675"/>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a:t>
            </a:r>
          </a:p>
        </p:txBody>
      </p:sp>
      <p:sp>
        <p:nvSpPr>
          <p:cNvPr id="54285" name="Rectangle 35"/>
          <p:cNvSpPr>
            <a:spLocks/>
          </p:cNvSpPr>
          <p:nvPr/>
        </p:nvSpPr>
        <p:spPr bwMode="auto">
          <a:xfrm>
            <a:off x="6642100" y="2546350"/>
            <a:ext cx="660400" cy="320675"/>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a:t>
            </a:r>
          </a:p>
        </p:txBody>
      </p:sp>
      <p:sp>
        <p:nvSpPr>
          <p:cNvPr id="54286" name="Rectangle 36"/>
          <p:cNvSpPr>
            <a:spLocks/>
          </p:cNvSpPr>
          <p:nvPr/>
        </p:nvSpPr>
        <p:spPr bwMode="auto">
          <a:xfrm>
            <a:off x="7400925" y="2546350"/>
            <a:ext cx="660400" cy="320675"/>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port6</a:t>
            </a:r>
          </a:p>
        </p:txBody>
      </p:sp>
      <p:sp>
        <p:nvSpPr>
          <p:cNvPr id="54287" name="Rectangle 37"/>
          <p:cNvSpPr>
            <a:spLocks/>
          </p:cNvSpPr>
          <p:nvPr/>
        </p:nvSpPr>
        <p:spPr bwMode="auto">
          <a:xfrm>
            <a:off x="565150" y="3070225"/>
            <a:ext cx="1389063" cy="274638"/>
          </a:xfrm>
          <a:prstGeom prst="rect">
            <a:avLst/>
          </a:prstGeom>
          <a:noFill/>
          <a:ln w="12700">
            <a:noFill/>
            <a:miter lim="800000"/>
            <a:headEnd/>
            <a:tailEnd/>
          </a:ln>
        </p:spPr>
        <p:txBody>
          <a:bodyPr wrap="none" lIns="0" tIns="0" rIns="0" bIns="0" anchor="ctr">
            <a:prstTxWarp prst="textNoShape">
              <a:avLst/>
            </a:prstTxWarp>
            <a:spAutoFit/>
          </a:bodyPr>
          <a:lstStyle/>
          <a:p>
            <a:r>
              <a:rPr lang="en-US">
                <a:latin typeface="Calibri" charset="0"/>
              </a:rPr>
              <a:t>Flow Switching</a:t>
            </a:r>
          </a:p>
        </p:txBody>
      </p:sp>
      <p:sp>
        <p:nvSpPr>
          <p:cNvPr id="54288" name="Rectangle 38"/>
          <p:cNvSpPr>
            <a:spLocks/>
          </p:cNvSpPr>
          <p:nvPr/>
        </p:nvSpPr>
        <p:spPr bwMode="auto">
          <a:xfrm>
            <a:off x="685800" y="4224338"/>
            <a:ext cx="660400" cy="32226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port3</a:t>
            </a:r>
          </a:p>
        </p:txBody>
      </p:sp>
      <p:grpSp>
        <p:nvGrpSpPr>
          <p:cNvPr id="3" name="Group 39"/>
          <p:cNvGrpSpPr>
            <a:grpSpLocks/>
          </p:cNvGrpSpPr>
          <p:nvPr/>
        </p:nvGrpSpPr>
        <p:grpSpPr bwMode="auto">
          <a:xfrm>
            <a:off x="687388" y="3557588"/>
            <a:ext cx="7483475" cy="571500"/>
            <a:chOff x="0" y="0"/>
            <a:chExt cx="6704" cy="512"/>
          </a:xfrm>
        </p:grpSpPr>
        <p:sp>
          <p:nvSpPr>
            <p:cNvPr id="54336" name="Rectangle 40"/>
            <p:cNvSpPr>
              <a:spLocks/>
            </p:cNvSpPr>
            <p:nvPr/>
          </p:nvSpPr>
          <p:spPr bwMode="auto">
            <a:xfrm>
              <a:off x="0" y="15"/>
              <a:ext cx="592" cy="480"/>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4337" name="Rectangle 41"/>
            <p:cNvSpPr>
              <a:spLocks/>
            </p:cNvSpPr>
            <p:nvPr/>
          </p:nvSpPr>
          <p:spPr bwMode="auto">
            <a:xfrm>
              <a:off x="3" y="0"/>
              <a:ext cx="589" cy="51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Switch</a:t>
              </a:r>
            </a:p>
            <a:p>
              <a:r>
                <a:rPr lang="en-US" sz="1700">
                  <a:latin typeface="Calibri" charset="0"/>
                </a:rPr>
                <a:t>Port</a:t>
              </a:r>
            </a:p>
          </p:txBody>
        </p:sp>
        <p:sp>
          <p:nvSpPr>
            <p:cNvPr id="54338" name="Rectangle 42"/>
            <p:cNvSpPr>
              <a:spLocks/>
            </p:cNvSpPr>
            <p:nvPr/>
          </p:nvSpPr>
          <p:spPr bwMode="auto">
            <a:xfrm>
              <a:off x="592" y="15"/>
              <a:ext cx="593" cy="480"/>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4339" name="Rectangle 43"/>
            <p:cNvSpPr>
              <a:spLocks/>
            </p:cNvSpPr>
            <p:nvPr/>
          </p:nvSpPr>
          <p:spPr bwMode="auto">
            <a:xfrm>
              <a:off x="588" y="0"/>
              <a:ext cx="589" cy="51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MAC</a:t>
              </a:r>
            </a:p>
            <a:p>
              <a:r>
                <a:rPr lang="en-US" sz="1700">
                  <a:latin typeface="Calibri" charset="0"/>
                </a:rPr>
                <a:t>src</a:t>
              </a:r>
            </a:p>
          </p:txBody>
        </p:sp>
        <p:sp>
          <p:nvSpPr>
            <p:cNvPr id="54340" name="Rectangle 44"/>
            <p:cNvSpPr>
              <a:spLocks/>
            </p:cNvSpPr>
            <p:nvPr/>
          </p:nvSpPr>
          <p:spPr bwMode="auto">
            <a:xfrm>
              <a:off x="1185" y="15"/>
              <a:ext cx="593" cy="480"/>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4341" name="Rectangle 45"/>
            <p:cNvSpPr>
              <a:spLocks/>
            </p:cNvSpPr>
            <p:nvPr/>
          </p:nvSpPr>
          <p:spPr bwMode="auto">
            <a:xfrm>
              <a:off x="1212" y="0"/>
              <a:ext cx="567" cy="51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MAC</a:t>
              </a:r>
            </a:p>
            <a:p>
              <a:r>
                <a:rPr lang="en-US" sz="1700">
                  <a:latin typeface="Calibri" charset="0"/>
                </a:rPr>
                <a:t>dst</a:t>
              </a:r>
            </a:p>
          </p:txBody>
        </p:sp>
        <p:sp>
          <p:nvSpPr>
            <p:cNvPr id="54342" name="Rectangle 46"/>
            <p:cNvSpPr>
              <a:spLocks/>
            </p:cNvSpPr>
            <p:nvPr/>
          </p:nvSpPr>
          <p:spPr bwMode="auto">
            <a:xfrm>
              <a:off x="1785" y="15"/>
              <a:ext cx="593" cy="480"/>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4343" name="Rectangle 47"/>
            <p:cNvSpPr>
              <a:spLocks/>
            </p:cNvSpPr>
            <p:nvPr/>
          </p:nvSpPr>
          <p:spPr bwMode="auto">
            <a:xfrm>
              <a:off x="1783" y="0"/>
              <a:ext cx="590" cy="51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Eth</a:t>
              </a:r>
            </a:p>
            <a:p>
              <a:r>
                <a:rPr lang="en-US" sz="1700">
                  <a:latin typeface="Calibri" charset="0"/>
                </a:rPr>
                <a:t>type</a:t>
              </a:r>
            </a:p>
          </p:txBody>
        </p:sp>
        <p:sp>
          <p:nvSpPr>
            <p:cNvPr id="54344" name="Rectangle 48"/>
            <p:cNvSpPr>
              <a:spLocks/>
            </p:cNvSpPr>
            <p:nvPr/>
          </p:nvSpPr>
          <p:spPr bwMode="auto">
            <a:xfrm>
              <a:off x="2378" y="15"/>
              <a:ext cx="593" cy="480"/>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4345" name="Rectangle 49"/>
            <p:cNvSpPr>
              <a:spLocks/>
            </p:cNvSpPr>
            <p:nvPr/>
          </p:nvSpPr>
          <p:spPr bwMode="auto">
            <a:xfrm>
              <a:off x="2380" y="0"/>
              <a:ext cx="590" cy="51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VLAN</a:t>
              </a:r>
            </a:p>
            <a:p>
              <a:r>
                <a:rPr lang="en-US" sz="1700">
                  <a:latin typeface="Calibri" charset="0"/>
                </a:rPr>
                <a:t>ID</a:t>
              </a:r>
            </a:p>
          </p:txBody>
        </p:sp>
        <p:sp>
          <p:nvSpPr>
            <p:cNvPr id="54346" name="Rectangle 50"/>
            <p:cNvSpPr>
              <a:spLocks/>
            </p:cNvSpPr>
            <p:nvPr/>
          </p:nvSpPr>
          <p:spPr bwMode="auto">
            <a:xfrm>
              <a:off x="2971" y="15"/>
              <a:ext cx="593" cy="480"/>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4347" name="Rectangle 51"/>
            <p:cNvSpPr>
              <a:spLocks/>
            </p:cNvSpPr>
            <p:nvPr/>
          </p:nvSpPr>
          <p:spPr bwMode="auto">
            <a:xfrm>
              <a:off x="2977" y="0"/>
              <a:ext cx="589" cy="51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IP</a:t>
              </a:r>
            </a:p>
            <a:p>
              <a:r>
                <a:rPr lang="en-US" sz="1700">
                  <a:latin typeface="Calibri" charset="0"/>
                </a:rPr>
                <a:t>Src</a:t>
              </a:r>
            </a:p>
          </p:txBody>
        </p:sp>
        <p:sp>
          <p:nvSpPr>
            <p:cNvPr id="54348" name="Rectangle 52"/>
            <p:cNvSpPr>
              <a:spLocks/>
            </p:cNvSpPr>
            <p:nvPr/>
          </p:nvSpPr>
          <p:spPr bwMode="auto">
            <a:xfrm>
              <a:off x="3571" y="15"/>
              <a:ext cx="593" cy="480"/>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4349" name="Rectangle 53"/>
            <p:cNvSpPr>
              <a:spLocks/>
            </p:cNvSpPr>
            <p:nvPr/>
          </p:nvSpPr>
          <p:spPr bwMode="auto">
            <a:xfrm>
              <a:off x="3567" y="0"/>
              <a:ext cx="597" cy="51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IP</a:t>
              </a:r>
            </a:p>
            <a:p>
              <a:r>
                <a:rPr lang="en-US" sz="1700">
                  <a:latin typeface="Calibri" charset="0"/>
                </a:rPr>
                <a:t>Dst</a:t>
              </a:r>
            </a:p>
          </p:txBody>
        </p:sp>
        <p:sp>
          <p:nvSpPr>
            <p:cNvPr id="54350" name="Rectangle 54"/>
            <p:cNvSpPr>
              <a:spLocks/>
            </p:cNvSpPr>
            <p:nvPr/>
          </p:nvSpPr>
          <p:spPr bwMode="auto">
            <a:xfrm>
              <a:off x="4164" y="15"/>
              <a:ext cx="592" cy="480"/>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4351" name="Rectangle 55"/>
            <p:cNvSpPr>
              <a:spLocks/>
            </p:cNvSpPr>
            <p:nvPr/>
          </p:nvSpPr>
          <p:spPr bwMode="auto">
            <a:xfrm>
              <a:off x="4165" y="0"/>
              <a:ext cx="583" cy="51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IP</a:t>
              </a:r>
            </a:p>
            <a:p>
              <a:r>
                <a:rPr lang="en-US" sz="1700">
                  <a:latin typeface="Calibri" charset="0"/>
                </a:rPr>
                <a:t>Prot</a:t>
              </a:r>
            </a:p>
          </p:txBody>
        </p:sp>
        <p:sp>
          <p:nvSpPr>
            <p:cNvPr id="54352" name="Rectangle 56"/>
            <p:cNvSpPr>
              <a:spLocks/>
            </p:cNvSpPr>
            <p:nvPr/>
          </p:nvSpPr>
          <p:spPr bwMode="auto">
            <a:xfrm>
              <a:off x="4756" y="15"/>
              <a:ext cx="593" cy="480"/>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4353" name="Rectangle 57"/>
            <p:cNvSpPr>
              <a:spLocks/>
            </p:cNvSpPr>
            <p:nvPr/>
          </p:nvSpPr>
          <p:spPr bwMode="auto">
            <a:xfrm>
              <a:off x="4760" y="0"/>
              <a:ext cx="596" cy="51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TCP</a:t>
              </a:r>
            </a:p>
            <a:p>
              <a:r>
                <a:rPr lang="en-US" sz="1700">
                  <a:latin typeface="Calibri" charset="0"/>
                </a:rPr>
                <a:t>sport</a:t>
              </a:r>
            </a:p>
          </p:txBody>
        </p:sp>
        <p:sp>
          <p:nvSpPr>
            <p:cNvPr id="54354" name="Rectangle 58"/>
            <p:cNvSpPr>
              <a:spLocks/>
            </p:cNvSpPr>
            <p:nvPr/>
          </p:nvSpPr>
          <p:spPr bwMode="auto">
            <a:xfrm>
              <a:off x="5356" y="15"/>
              <a:ext cx="593" cy="480"/>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4355" name="Rectangle 59"/>
            <p:cNvSpPr>
              <a:spLocks/>
            </p:cNvSpPr>
            <p:nvPr/>
          </p:nvSpPr>
          <p:spPr bwMode="auto">
            <a:xfrm>
              <a:off x="5351" y="0"/>
              <a:ext cx="597" cy="51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TCP</a:t>
              </a:r>
            </a:p>
            <a:p>
              <a:r>
                <a:rPr lang="en-US" sz="1700">
                  <a:latin typeface="Calibri" charset="0"/>
                </a:rPr>
                <a:t>dport</a:t>
              </a:r>
            </a:p>
          </p:txBody>
        </p:sp>
        <p:sp>
          <p:nvSpPr>
            <p:cNvPr id="54356" name="Rectangle 60"/>
            <p:cNvSpPr>
              <a:spLocks/>
            </p:cNvSpPr>
            <p:nvPr/>
          </p:nvSpPr>
          <p:spPr bwMode="auto">
            <a:xfrm>
              <a:off x="5956" y="12"/>
              <a:ext cx="748" cy="488"/>
            </a:xfrm>
            <a:prstGeom prst="rect">
              <a:avLst/>
            </a:prstGeom>
            <a:solidFill>
              <a:srgbClr val="CBE97B"/>
            </a:solidFill>
            <a:ln w="12700">
              <a:solidFill>
                <a:srgbClr val="697D3A"/>
              </a:solidFill>
              <a:miter lim="800000"/>
              <a:headEnd/>
              <a:tailEnd/>
            </a:ln>
          </p:spPr>
          <p:txBody>
            <a:bodyPr lIns="0" tIns="0" rIns="0" bIns="0">
              <a:prstTxWarp prst="textNoShape">
                <a:avLst/>
              </a:prstTxWarp>
            </a:bodyPr>
            <a:lstStyle/>
            <a:p>
              <a:endParaRPr lang="en-US">
                <a:latin typeface="Calibri" charset="0"/>
              </a:endParaRPr>
            </a:p>
          </p:txBody>
        </p:sp>
        <p:sp>
          <p:nvSpPr>
            <p:cNvPr id="54357" name="Rectangle 61"/>
            <p:cNvSpPr>
              <a:spLocks/>
            </p:cNvSpPr>
            <p:nvPr/>
          </p:nvSpPr>
          <p:spPr bwMode="auto">
            <a:xfrm>
              <a:off x="5948" y="111"/>
              <a:ext cx="755" cy="288"/>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Action</a:t>
              </a:r>
            </a:p>
          </p:txBody>
        </p:sp>
      </p:grpSp>
      <p:sp>
        <p:nvSpPr>
          <p:cNvPr id="54290" name="Rectangle 62"/>
          <p:cNvSpPr>
            <a:spLocks/>
          </p:cNvSpPr>
          <p:nvPr/>
        </p:nvSpPr>
        <p:spPr bwMode="auto">
          <a:xfrm>
            <a:off x="1346200" y="4224338"/>
            <a:ext cx="660400" cy="32226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00:20..</a:t>
            </a:r>
          </a:p>
        </p:txBody>
      </p:sp>
      <p:sp>
        <p:nvSpPr>
          <p:cNvPr id="54291" name="Rectangle 63"/>
          <p:cNvSpPr>
            <a:spLocks/>
          </p:cNvSpPr>
          <p:nvPr/>
        </p:nvSpPr>
        <p:spPr bwMode="auto">
          <a:xfrm>
            <a:off x="2039938" y="4224338"/>
            <a:ext cx="868362" cy="32226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00:1f..</a:t>
            </a:r>
          </a:p>
        </p:txBody>
      </p:sp>
      <p:sp>
        <p:nvSpPr>
          <p:cNvPr id="54292" name="Rectangle 64"/>
          <p:cNvSpPr>
            <a:spLocks/>
          </p:cNvSpPr>
          <p:nvPr/>
        </p:nvSpPr>
        <p:spPr bwMode="auto">
          <a:xfrm>
            <a:off x="2667000" y="4224338"/>
            <a:ext cx="661988" cy="32226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0800</a:t>
            </a:r>
          </a:p>
        </p:txBody>
      </p:sp>
      <p:sp>
        <p:nvSpPr>
          <p:cNvPr id="54293" name="Rectangle 65"/>
          <p:cNvSpPr>
            <a:spLocks/>
          </p:cNvSpPr>
          <p:nvPr/>
        </p:nvSpPr>
        <p:spPr bwMode="auto">
          <a:xfrm>
            <a:off x="3328988" y="4224338"/>
            <a:ext cx="660400" cy="32226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vlan1</a:t>
            </a:r>
          </a:p>
        </p:txBody>
      </p:sp>
      <p:sp>
        <p:nvSpPr>
          <p:cNvPr id="54294" name="Rectangle 66"/>
          <p:cNvSpPr>
            <a:spLocks/>
          </p:cNvSpPr>
          <p:nvPr/>
        </p:nvSpPr>
        <p:spPr bwMode="auto">
          <a:xfrm>
            <a:off x="3989388" y="4224338"/>
            <a:ext cx="660400" cy="32226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1.2.3.4</a:t>
            </a:r>
          </a:p>
        </p:txBody>
      </p:sp>
      <p:sp>
        <p:nvSpPr>
          <p:cNvPr id="54295" name="Rectangle 67"/>
          <p:cNvSpPr>
            <a:spLocks/>
          </p:cNvSpPr>
          <p:nvPr/>
        </p:nvSpPr>
        <p:spPr bwMode="auto">
          <a:xfrm>
            <a:off x="4686300" y="4224338"/>
            <a:ext cx="660400" cy="32226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5.6.7.8</a:t>
            </a:r>
          </a:p>
        </p:txBody>
      </p:sp>
      <p:sp>
        <p:nvSpPr>
          <p:cNvPr id="54296" name="Rectangle 68"/>
          <p:cNvSpPr>
            <a:spLocks/>
          </p:cNvSpPr>
          <p:nvPr/>
        </p:nvSpPr>
        <p:spPr bwMode="auto">
          <a:xfrm>
            <a:off x="5548313" y="4224338"/>
            <a:ext cx="660400" cy="32226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4</a:t>
            </a:r>
          </a:p>
        </p:txBody>
      </p:sp>
      <p:sp>
        <p:nvSpPr>
          <p:cNvPr id="54297" name="Rectangle 69"/>
          <p:cNvSpPr>
            <a:spLocks/>
          </p:cNvSpPr>
          <p:nvPr/>
        </p:nvSpPr>
        <p:spPr bwMode="auto">
          <a:xfrm>
            <a:off x="5980113" y="4224338"/>
            <a:ext cx="661987" cy="32226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17264</a:t>
            </a:r>
          </a:p>
        </p:txBody>
      </p:sp>
      <p:sp>
        <p:nvSpPr>
          <p:cNvPr id="54298" name="Rectangle 70"/>
          <p:cNvSpPr>
            <a:spLocks/>
          </p:cNvSpPr>
          <p:nvPr/>
        </p:nvSpPr>
        <p:spPr bwMode="auto">
          <a:xfrm>
            <a:off x="6642100" y="4224338"/>
            <a:ext cx="660400" cy="32226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80</a:t>
            </a:r>
          </a:p>
        </p:txBody>
      </p:sp>
      <p:sp>
        <p:nvSpPr>
          <p:cNvPr id="54299" name="Rectangle 71"/>
          <p:cNvSpPr>
            <a:spLocks/>
          </p:cNvSpPr>
          <p:nvPr/>
        </p:nvSpPr>
        <p:spPr bwMode="auto">
          <a:xfrm>
            <a:off x="7400925" y="4224338"/>
            <a:ext cx="660400" cy="32226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port6</a:t>
            </a:r>
          </a:p>
        </p:txBody>
      </p:sp>
      <p:sp>
        <p:nvSpPr>
          <p:cNvPr id="54300" name="Rectangle 72"/>
          <p:cNvSpPr>
            <a:spLocks/>
          </p:cNvSpPr>
          <p:nvPr/>
        </p:nvSpPr>
        <p:spPr bwMode="auto">
          <a:xfrm>
            <a:off x="561975" y="4730750"/>
            <a:ext cx="728663" cy="276225"/>
          </a:xfrm>
          <a:prstGeom prst="rect">
            <a:avLst/>
          </a:prstGeom>
          <a:noFill/>
          <a:ln w="12700">
            <a:noFill/>
            <a:miter lim="800000"/>
            <a:headEnd/>
            <a:tailEnd/>
          </a:ln>
        </p:spPr>
        <p:txBody>
          <a:bodyPr wrap="none" lIns="0" tIns="0" rIns="0" bIns="0" anchor="ctr">
            <a:prstTxWarp prst="textNoShape">
              <a:avLst/>
            </a:prstTxWarp>
            <a:spAutoFit/>
          </a:bodyPr>
          <a:lstStyle/>
          <a:p>
            <a:r>
              <a:rPr lang="en-US">
                <a:latin typeface="Calibri" charset="0"/>
              </a:rPr>
              <a:t>Firewall</a:t>
            </a:r>
          </a:p>
        </p:txBody>
      </p:sp>
      <p:sp>
        <p:nvSpPr>
          <p:cNvPr id="54301" name="Rectangle 73"/>
          <p:cNvSpPr>
            <a:spLocks/>
          </p:cNvSpPr>
          <p:nvPr/>
        </p:nvSpPr>
        <p:spPr bwMode="auto">
          <a:xfrm>
            <a:off x="685800" y="5938838"/>
            <a:ext cx="660400" cy="32226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a:t>
            </a:r>
          </a:p>
        </p:txBody>
      </p:sp>
      <p:grpSp>
        <p:nvGrpSpPr>
          <p:cNvPr id="4" name="Group 74"/>
          <p:cNvGrpSpPr>
            <a:grpSpLocks/>
          </p:cNvGrpSpPr>
          <p:nvPr/>
        </p:nvGrpSpPr>
        <p:grpSpPr bwMode="auto">
          <a:xfrm>
            <a:off x="687388" y="5272088"/>
            <a:ext cx="7483475" cy="571500"/>
            <a:chOff x="0" y="0"/>
            <a:chExt cx="6704" cy="512"/>
          </a:xfrm>
        </p:grpSpPr>
        <p:sp>
          <p:nvSpPr>
            <p:cNvPr id="54314" name="Rectangle 75"/>
            <p:cNvSpPr>
              <a:spLocks/>
            </p:cNvSpPr>
            <p:nvPr/>
          </p:nvSpPr>
          <p:spPr bwMode="auto">
            <a:xfrm>
              <a:off x="0" y="15"/>
              <a:ext cx="592" cy="480"/>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4315" name="Rectangle 76"/>
            <p:cNvSpPr>
              <a:spLocks/>
            </p:cNvSpPr>
            <p:nvPr/>
          </p:nvSpPr>
          <p:spPr bwMode="auto">
            <a:xfrm>
              <a:off x="3" y="0"/>
              <a:ext cx="589" cy="51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Switch</a:t>
              </a:r>
            </a:p>
            <a:p>
              <a:r>
                <a:rPr lang="en-US" sz="1700">
                  <a:latin typeface="Calibri" charset="0"/>
                </a:rPr>
                <a:t>Port</a:t>
              </a:r>
            </a:p>
          </p:txBody>
        </p:sp>
        <p:sp>
          <p:nvSpPr>
            <p:cNvPr id="54316" name="Rectangle 77"/>
            <p:cNvSpPr>
              <a:spLocks/>
            </p:cNvSpPr>
            <p:nvPr/>
          </p:nvSpPr>
          <p:spPr bwMode="auto">
            <a:xfrm>
              <a:off x="592" y="15"/>
              <a:ext cx="593" cy="480"/>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4317" name="Rectangle 78"/>
            <p:cNvSpPr>
              <a:spLocks/>
            </p:cNvSpPr>
            <p:nvPr/>
          </p:nvSpPr>
          <p:spPr bwMode="auto">
            <a:xfrm>
              <a:off x="588" y="0"/>
              <a:ext cx="589" cy="51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MAC</a:t>
              </a:r>
            </a:p>
            <a:p>
              <a:r>
                <a:rPr lang="en-US" sz="1700">
                  <a:latin typeface="Calibri" charset="0"/>
                </a:rPr>
                <a:t>src</a:t>
              </a:r>
            </a:p>
          </p:txBody>
        </p:sp>
        <p:sp>
          <p:nvSpPr>
            <p:cNvPr id="54318" name="Rectangle 79"/>
            <p:cNvSpPr>
              <a:spLocks/>
            </p:cNvSpPr>
            <p:nvPr/>
          </p:nvSpPr>
          <p:spPr bwMode="auto">
            <a:xfrm>
              <a:off x="1185" y="15"/>
              <a:ext cx="593" cy="480"/>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4319" name="Rectangle 80"/>
            <p:cNvSpPr>
              <a:spLocks/>
            </p:cNvSpPr>
            <p:nvPr/>
          </p:nvSpPr>
          <p:spPr bwMode="auto">
            <a:xfrm>
              <a:off x="1212" y="0"/>
              <a:ext cx="567" cy="51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MAC</a:t>
              </a:r>
            </a:p>
            <a:p>
              <a:r>
                <a:rPr lang="en-US" sz="1700">
                  <a:latin typeface="Calibri" charset="0"/>
                </a:rPr>
                <a:t>dst</a:t>
              </a:r>
            </a:p>
          </p:txBody>
        </p:sp>
        <p:sp>
          <p:nvSpPr>
            <p:cNvPr id="54320" name="Rectangle 81"/>
            <p:cNvSpPr>
              <a:spLocks/>
            </p:cNvSpPr>
            <p:nvPr/>
          </p:nvSpPr>
          <p:spPr bwMode="auto">
            <a:xfrm>
              <a:off x="1785" y="15"/>
              <a:ext cx="593" cy="480"/>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4321" name="Rectangle 82"/>
            <p:cNvSpPr>
              <a:spLocks/>
            </p:cNvSpPr>
            <p:nvPr/>
          </p:nvSpPr>
          <p:spPr bwMode="auto">
            <a:xfrm>
              <a:off x="1783" y="0"/>
              <a:ext cx="590" cy="51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Eth</a:t>
              </a:r>
            </a:p>
            <a:p>
              <a:r>
                <a:rPr lang="en-US" sz="1700">
                  <a:latin typeface="Calibri" charset="0"/>
                </a:rPr>
                <a:t>type</a:t>
              </a:r>
            </a:p>
          </p:txBody>
        </p:sp>
        <p:sp>
          <p:nvSpPr>
            <p:cNvPr id="54322" name="Rectangle 83"/>
            <p:cNvSpPr>
              <a:spLocks/>
            </p:cNvSpPr>
            <p:nvPr/>
          </p:nvSpPr>
          <p:spPr bwMode="auto">
            <a:xfrm>
              <a:off x="2378" y="15"/>
              <a:ext cx="593" cy="480"/>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4323" name="Rectangle 84"/>
            <p:cNvSpPr>
              <a:spLocks/>
            </p:cNvSpPr>
            <p:nvPr/>
          </p:nvSpPr>
          <p:spPr bwMode="auto">
            <a:xfrm>
              <a:off x="2380" y="0"/>
              <a:ext cx="590" cy="51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VLAN</a:t>
              </a:r>
            </a:p>
            <a:p>
              <a:r>
                <a:rPr lang="en-US" sz="1700">
                  <a:latin typeface="Calibri" charset="0"/>
                </a:rPr>
                <a:t>ID</a:t>
              </a:r>
            </a:p>
          </p:txBody>
        </p:sp>
        <p:sp>
          <p:nvSpPr>
            <p:cNvPr id="54324" name="Rectangle 85"/>
            <p:cNvSpPr>
              <a:spLocks/>
            </p:cNvSpPr>
            <p:nvPr/>
          </p:nvSpPr>
          <p:spPr bwMode="auto">
            <a:xfrm>
              <a:off x="2971" y="15"/>
              <a:ext cx="593" cy="480"/>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4325" name="Rectangle 86"/>
            <p:cNvSpPr>
              <a:spLocks/>
            </p:cNvSpPr>
            <p:nvPr/>
          </p:nvSpPr>
          <p:spPr bwMode="auto">
            <a:xfrm>
              <a:off x="2977" y="0"/>
              <a:ext cx="589" cy="51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IP</a:t>
              </a:r>
            </a:p>
            <a:p>
              <a:r>
                <a:rPr lang="en-US" sz="1700">
                  <a:latin typeface="Calibri" charset="0"/>
                </a:rPr>
                <a:t>Src</a:t>
              </a:r>
            </a:p>
          </p:txBody>
        </p:sp>
        <p:sp>
          <p:nvSpPr>
            <p:cNvPr id="54326" name="Rectangle 87"/>
            <p:cNvSpPr>
              <a:spLocks/>
            </p:cNvSpPr>
            <p:nvPr/>
          </p:nvSpPr>
          <p:spPr bwMode="auto">
            <a:xfrm>
              <a:off x="3571" y="15"/>
              <a:ext cx="593" cy="480"/>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4327" name="Rectangle 88"/>
            <p:cNvSpPr>
              <a:spLocks/>
            </p:cNvSpPr>
            <p:nvPr/>
          </p:nvSpPr>
          <p:spPr bwMode="auto">
            <a:xfrm>
              <a:off x="3567" y="0"/>
              <a:ext cx="597" cy="51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IP</a:t>
              </a:r>
            </a:p>
            <a:p>
              <a:r>
                <a:rPr lang="en-US" sz="1700">
                  <a:latin typeface="Calibri" charset="0"/>
                </a:rPr>
                <a:t>Dst</a:t>
              </a:r>
            </a:p>
          </p:txBody>
        </p:sp>
        <p:sp>
          <p:nvSpPr>
            <p:cNvPr id="54328" name="Rectangle 89"/>
            <p:cNvSpPr>
              <a:spLocks/>
            </p:cNvSpPr>
            <p:nvPr/>
          </p:nvSpPr>
          <p:spPr bwMode="auto">
            <a:xfrm>
              <a:off x="4164" y="15"/>
              <a:ext cx="592" cy="480"/>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4329" name="Rectangle 90"/>
            <p:cNvSpPr>
              <a:spLocks/>
            </p:cNvSpPr>
            <p:nvPr/>
          </p:nvSpPr>
          <p:spPr bwMode="auto">
            <a:xfrm>
              <a:off x="4165" y="0"/>
              <a:ext cx="583" cy="51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IP</a:t>
              </a:r>
            </a:p>
            <a:p>
              <a:r>
                <a:rPr lang="en-US" sz="1700">
                  <a:latin typeface="Calibri" charset="0"/>
                </a:rPr>
                <a:t>Prot</a:t>
              </a:r>
            </a:p>
          </p:txBody>
        </p:sp>
        <p:sp>
          <p:nvSpPr>
            <p:cNvPr id="54330" name="Rectangle 91"/>
            <p:cNvSpPr>
              <a:spLocks/>
            </p:cNvSpPr>
            <p:nvPr/>
          </p:nvSpPr>
          <p:spPr bwMode="auto">
            <a:xfrm>
              <a:off x="4756" y="15"/>
              <a:ext cx="593" cy="480"/>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4331" name="Rectangle 92"/>
            <p:cNvSpPr>
              <a:spLocks/>
            </p:cNvSpPr>
            <p:nvPr/>
          </p:nvSpPr>
          <p:spPr bwMode="auto">
            <a:xfrm>
              <a:off x="4760" y="0"/>
              <a:ext cx="596" cy="51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TCP</a:t>
              </a:r>
            </a:p>
            <a:p>
              <a:r>
                <a:rPr lang="en-US" sz="1700">
                  <a:latin typeface="Calibri" charset="0"/>
                </a:rPr>
                <a:t>sport</a:t>
              </a:r>
            </a:p>
          </p:txBody>
        </p:sp>
        <p:sp>
          <p:nvSpPr>
            <p:cNvPr id="54332" name="Rectangle 93"/>
            <p:cNvSpPr>
              <a:spLocks/>
            </p:cNvSpPr>
            <p:nvPr/>
          </p:nvSpPr>
          <p:spPr bwMode="auto">
            <a:xfrm>
              <a:off x="5356" y="15"/>
              <a:ext cx="593" cy="480"/>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4333" name="Rectangle 94"/>
            <p:cNvSpPr>
              <a:spLocks/>
            </p:cNvSpPr>
            <p:nvPr/>
          </p:nvSpPr>
          <p:spPr bwMode="auto">
            <a:xfrm>
              <a:off x="5351" y="0"/>
              <a:ext cx="597" cy="51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TCP</a:t>
              </a:r>
            </a:p>
            <a:p>
              <a:r>
                <a:rPr lang="en-US" sz="1700">
                  <a:latin typeface="Calibri" charset="0"/>
                </a:rPr>
                <a:t>dport</a:t>
              </a:r>
            </a:p>
          </p:txBody>
        </p:sp>
        <p:sp>
          <p:nvSpPr>
            <p:cNvPr id="54334" name="Rectangle 95"/>
            <p:cNvSpPr>
              <a:spLocks/>
            </p:cNvSpPr>
            <p:nvPr/>
          </p:nvSpPr>
          <p:spPr bwMode="auto">
            <a:xfrm>
              <a:off x="5956" y="12"/>
              <a:ext cx="748" cy="488"/>
            </a:xfrm>
            <a:prstGeom prst="rect">
              <a:avLst/>
            </a:prstGeom>
            <a:solidFill>
              <a:srgbClr val="CBE97B"/>
            </a:solidFill>
            <a:ln w="12700">
              <a:solidFill>
                <a:srgbClr val="697D3A"/>
              </a:solidFill>
              <a:miter lim="800000"/>
              <a:headEnd/>
              <a:tailEnd/>
            </a:ln>
          </p:spPr>
          <p:txBody>
            <a:bodyPr lIns="0" tIns="0" rIns="0" bIns="0">
              <a:prstTxWarp prst="textNoShape">
                <a:avLst/>
              </a:prstTxWarp>
            </a:bodyPr>
            <a:lstStyle/>
            <a:p>
              <a:endParaRPr lang="en-US">
                <a:latin typeface="Calibri" charset="0"/>
              </a:endParaRPr>
            </a:p>
          </p:txBody>
        </p:sp>
        <p:sp>
          <p:nvSpPr>
            <p:cNvPr id="54335" name="Rectangle 96"/>
            <p:cNvSpPr>
              <a:spLocks/>
            </p:cNvSpPr>
            <p:nvPr/>
          </p:nvSpPr>
          <p:spPr bwMode="auto">
            <a:xfrm>
              <a:off x="5948" y="111"/>
              <a:ext cx="755" cy="288"/>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Action</a:t>
              </a:r>
            </a:p>
          </p:txBody>
        </p:sp>
      </p:grpSp>
      <p:sp>
        <p:nvSpPr>
          <p:cNvPr id="54303" name="Rectangle 97"/>
          <p:cNvSpPr>
            <a:spLocks/>
          </p:cNvSpPr>
          <p:nvPr/>
        </p:nvSpPr>
        <p:spPr bwMode="auto">
          <a:xfrm>
            <a:off x="1346200" y="5938838"/>
            <a:ext cx="660400" cy="32226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a:t>
            </a:r>
          </a:p>
        </p:txBody>
      </p:sp>
      <p:sp>
        <p:nvSpPr>
          <p:cNvPr id="54304" name="Rectangle 98"/>
          <p:cNvSpPr>
            <a:spLocks/>
          </p:cNvSpPr>
          <p:nvPr/>
        </p:nvSpPr>
        <p:spPr bwMode="auto">
          <a:xfrm>
            <a:off x="1774825" y="5938838"/>
            <a:ext cx="1133475" cy="32226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a:t>
            </a:r>
          </a:p>
        </p:txBody>
      </p:sp>
      <p:sp>
        <p:nvSpPr>
          <p:cNvPr id="54305" name="Rectangle 99"/>
          <p:cNvSpPr>
            <a:spLocks/>
          </p:cNvSpPr>
          <p:nvPr/>
        </p:nvSpPr>
        <p:spPr bwMode="auto">
          <a:xfrm>
            <a:off x="2667000" y="5938838"/>
            <a:ext cx="661988" cy="32226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a:t>
            </a:r>
          </a:p>
        </p:txBody>
      </p:sp>
      <p:sp>
        <p:nvSpPr>
          <p:cNvPr id="54306" name="Rectangle 100"/>
          <p:cNvSpPr>
            <a:spLocks/>
          </p:cNvSpPr>
          <p:nvPr/>
        </p:nvSpPr>
        <p:spPr bwMode="auto">
          <a:xfrm>
            <a:off x="3328988" y="5938838"/>
            <a:ext cx="660400" cy="32226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a:t>
            </a:r>
          </a:p>
        </p:txBody>
      </p:sp>
      <p:sp>
        <p:nvSpPr>
          <p:cNvPr id="54307" name="Rectangle 101"/>
          <p:cNvSpPr>
            <a:spLocks/>
          </p:cNvSpPr>
          <p:nvPr/>
        </p:nvSpPr>
        <p:spPr bwMode="auto">
          <a:xfrm>
            <a:off x="3989388" y="5938838"/>
            <a:ext cx="660400" cy="32226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a:t>
            </a:r>
          </a:p>
        </p:txBody>
      </p:sp>
      <p:sp>
        <p:nvSpPr>
          <p:cNvPr id="54308" name="Rectangle 102"/>
          <p:cNvSpPr>
            <a:spLocks/>
          </p:cNvSpPr>
          <p:nvPr/>
        </p:nvSpPr>
        <p:spPr bwMode="auto">
          <a:xfrm>
            <a:off x="4649788" y="5938838"/>
            <a:ext cx="660400" cy="32226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a:t>
            </a:r>
          </a:p>
        </p:txBody>
      </p:sp>
      <p:sp>
        <p:nvSpPr>
          <p:cNvPr id="54309" name="Rectangle 103"/>
          <p:cNvSpPr>
            <a:spLocks/>
          </p:cNvSpPr>
          <p:nvPr/>
        </p:nvSpPr>
        <p:spPr bwMode="auto">
          <a:xfrm>
            <a:off x="5319713" y="5938838"/>
            <a:ext cx="660400" cy="32226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a:t>
            </a:r>
          </a:p>
        </p:txBody>
      </p:sp>
      <p:sp>
        <p:nvSpPr>
          <p:cNvPr id="54310" name="Rectangle 104"/>
          <p:cNvSpPr>
            <a:spLocks/>
          </p:cNvSpPr>
          <p:nvPr/>
        </p:nvSpPr>
        <p:spPr bwMode="auto">
          <a:xfrm>
            <a:off x="5980113" y="5938838"/>
            <a:ext cx="661987" cy="32226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a:t>
            </a:r>
          </a:p>
        </p:txBody>
      </p:sp>
      <p:sp>
        <p:nvSpPr>
          <p:cNvPr id="54311" name="Rectangle 105"/>
          <p:cNvSpPr>
            <a:spLocks/>
          </p:cNvSpPr>
          <p:nvPr/>
        </p:nvSpPr>
        <p:spPr bwMode="auto">
          <a:xfrm>
            <a:off x="6642100" y="5938838"/>
            <a:ext cx="660400" cy="32226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22</a:t>
            </a:r>
          </a:p>
        </p:txBody>
      </p:sp>
      <p:sp>
        <p:nvSpPr>
          <p:cNvPr id="54312" name="Rectangle 106"/>
          <p:cNvSpPr>
            <a:spLocks/>
          </p:cNvSpPr>
          <p:nvPr/>
        </p:nvSpPr>
        <p:spPr bwMode="auto">
          <a:xfrm>
            <a:off x="7400925" y="5938838"/>
            <a:ext cx="660400" cy="32226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drop</a:t>
            </a:r>
          </a:p>
        </p:txBody>
      </p:sp>
      <p:sp>
        <p:nvSpPr>
          <p:cNvPr id="108" name="Slide Number Placeholder 107"/>
          <p:cNvSpPr>
            <a:spLocks noGrp="1"/>
          </p:cNvSpPr>
          <p:nvPr>
            <p:ph type="sldNum" sz="quarter" idx="12"/>
          </p:nvPr>
        </p:nvSpPr>
        <p:spPr/>
        <p:txBody>
          <a:bodyPr/>
          <a:lstStyle/>
          <a:p>
            <a:fld id="{610B2474-3378-8149-8985-5B5B80B63004}" type="slidenum">
              <a:rPr lang="en-US"/>
              <a:pPr/>
              <a:t>30</a:t>
            </a:fld>
            <a:endParaRPr lang="en-US"/>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6321" name="Rectangle 1"/>
          <p:cNvSpPr>
            <a:spLocks noGrp="1" noChangeArrowheads="1"/>
          </p:cNvSpPr>
          <p:nvPr>
            <p:ph type="title"/>
          </p:nvPr>
        </p:nvSpPr>
        <p:spPr/>
        <p:txBody>
          <a:bodyPr/>
          <a:lstStyle/>
          <a:p>
            <a:pPr eaLnBrk="1" hangingPunct="1"/>
            <a:r>
              <a:rPr lang="en-US" sz="3900">
                <a:latin typeface="Calibri" charset="0"/>
              </a:rPr>
              <a:t>Examples</a:t>
            </a:r>
          </a:p>
        </p:txBody>
      </p:sp>
      <p:sp>
        <p:nvSpPr>
          <p:cNvPr id="56322" name="Rectangle 2"/>
          <p:cNvSpPr>
            <a:spLocks/>
          </p:cNvSpPr>
          <p:nvPr/>
        </p:nvSpPr>
        <p:spPr bwMode="auto">
          <a:xfrm>
            <a:off x="563563" y="1346200"/>
            <a:ext cx="722312" cy="276225"/>
          </a:xfrm>
          <a:prstGeom prst="rect">
            <a:avLst/>
          </a:prstGeom>
          <a:noFill/>
          <a:ln w="12700">
            <a:noFill/>
            <a:miter lim="800000"/>
            <a:headEnd/>
            <a:tailEnd/>
          </a:ln>
        </p:spPr>
        <p:txBody>
          <a:bodyPr wrap="none" lIns="0" tIns="0" rIns="0" bIns="0" anchor="ctr">
            <a:prstTxWarp prst="textNoShape">
              <a:avLst/>
            </a:prstTxWarp>
            <a:spAutoFit/>
          </a:bodyPr>
          <a:lstStyle/>
          <a:p>
            <a:r>
              <a:rPr lang="en-US">
                <a:latin typeface="Calibri" charset="0"/>
              </a:rPr>
              <a:t>Routing</a:t>
            </a:r>
          </a:p>
        </p:txBody>
      </p:sp>
      <p:sp>
        <p:nvSpPr>
          <p:cNvPr id="56323" name="Rectangle 3"/>
          <p:cNvSpPr>
            <a:spLocks/>
          </p:cNvSpPr>
          <p:nvPr/>
        </p:nvSpPr>
        <p:spPr bwMode="auto">
          <a:xfrm>
            <a:off x="685800" y="2546350"/>
            <a:ext cx="660400" cy="320675"/>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a:t>
            </a:r>
          </a:p>
        </p:txBody>
      </p:sp>
      <p:grpSp>
        <p:nvGrpSpPr>
          <p:cNvPr id="2" name="Group 4"/>
          <p:cNvGrpSpPr>
            <a:grpSpLocks/>
          </p:cNvGrpSpPr>
          <p:nvPr/>
        </p:nvGrpSpPr>
        <p:grpSpPr bwMode="auto">
          <a:xfrm>
            <a:off x="687388" y="1878013"/>
            <a:ext cx="7483475" cy="571500"/>
            <a:chOff x="0" y="0"/>
            <a:chExt cx="6704" cy="512"/>
          </a:xfrm>
        </p:grpSpPr>
        <p:sp>
          <p:nvSpPr>
            <p:cNvPr id="56371" name="Rectangle 5"/>
            <p:cNvSpPr>
              <a:spLocks/>
            </p:cNvSpPr>
            <p:nvPr/>
          </p:nvSpPr>
          <p:spPr bwMode="auto">
            <a:xfrm>
              <a:off x="0" y="15"/>
              <a:ext cx="592" cy="480"/>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6372" name="Rectangle 6"/>
            <p:cNvSpPr>
              <a:spLocks/>
            </p:cNvSpPr>
            <p:nvPr/>
          </p:nvSpPr>
          <p:spPr bwMode="auto">
            <a:xfrm>
              <a:off x="3" y="0"/>
              <a:ext cx="589" cy="51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Switch</a:t>
              </a:r>
            </a:p>
            <a:p>
              <a:r>
                <a:rPr lang="en-US" sz="1700">
                  <a:latin typeface="Calibri" charset="0"/>
                </a:rPr>
                <a:t>Port</a:t>
              </a:r>
            </a:p>
          </p:txBody>
        </p:sp>
        <p:sp>
          <p:nvSpPr>
            <p:cNvPr id="56373" name="Rectangle 7"/>
            <p:cNvSpPr>
              <a:spLocks/>
            </p:cNvSpPr>
            <p:nvPr/>
          </p:nvSpPr>
          <p:spPr bwMode="auto">
            <a:xfrm>
              <a:off x="592" y="15"/>
              <a:ext cx="593" cy="480"/>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6374" name="Rectangle 8"/>
            <p:cNvSpPr>
              <a:spLocks/>
            </p:cNvSpPr>
            <p:nvPr/>
          </p:nvSpPr>
          <p:spPr bwMode="auto">
            <a:xfrm>
              <a:off x="588" y="0"/>
              <a:ext cx="589" cy="51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MAC</a:t>
              </a:r>
            </a:p>
            <a:p>
              <a:r>
                <a:rPr lang="en-US" sz="1700">
                  <a:latin typeface="Calibri" charset="0"/>
                </a:rPr>
                <a:t>src</a:t>
              </a:r>
            </a:p>
          </p:txBody>
        </p:sp>
        <p:sp>
          <p:nvSpPr>
            <p:cNvPr id="56375" name="Rectangle 9"/>
            <p:cNvSpPr>
              <a:spLocks/>
            </p:cNvSpPr>
            <p:nvPr/>
          </p:nvSpPr>
          <p:spPr bwMode="auto">
            <a:xfrm>
              <a:off x="1185" y="15"/>
              <a:ext cx="593" cy="480"/>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6376" name="Rectangle 10"/>
            <p:cNvSpPr>
              <a:spLocks/>
            </p:cNvSpPr>
            <p:nvPr/>
          </p:nvSpPr>
          <p:spPr bwMode="auto">
            <a:xfrm>
              <a:off x="1212" y="0"/>
              <a:ext cx="567" cy="51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MAC</a:t>
              </a:r>
            </a:p>
            <a:p>
              <a:r>
                <a:rPr lang="en-US" sz="1700">
                  <a:latin typeface="Calibri" charset="0"/>
                </a:rPr>
                <a:t>dst</a:t>
              </a:r>
            </a:p>
          </p:txBody>
        </p:sp>
        <p:sp>
          <p:nvSpPr>
            <p:cNvPr id="56377" name="Rectangle 11"/>
            <p:cNvSpPr>
              <a:spLocks/>
            </p:cNvSpPr>
            <p:nvPr/>
          </p:nvSpPr>
          <p:spPr bwMode="auto">
            <a:xfrm>
              <a:off x="1785" y="15"/>
              <a:ext cx="593" cy="480"/>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6378" name="Rectangle 12"/>
            <p:cNvSpPr>
              <a:spLocks/>
            </p:cNvSpPr>
            <p:nvPr/>
          </p:nvSpPr>
          <p:spPr bwMode="auto">
            <a:xfrm>
              <a:off x="1783" y="0"/>
              <a:ext cx="590" cy="51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Eth</a:t>
              </a:r>
            </a:p>
            <a:p>
              <a:r>
                <a:rPr lang="en-US" sz="1700">
                  <a:latin typeface="Calibri" charset="0"/>
                </a:rPr>
                <a:t>type</a:t>
              </a:r>
            </a:p>
          </p:txBody>
        </p:sp>
        <p:sp>
          <p:nvSpPr>
            <p:cNvPr id="56379" name="Rectangle 13"/>
            <p:cNvSpPr>
              <a:spLocks/>
            </p:cNvSpPr>
            <p:nvPr/>
          </p:nvSpPr>
          <p:spPr bwMode="auto">
            <a:xfrm>
              <a:off x="2378" y="15"/>
              <a:ext cx="593" cy="480"/>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6380" name="Rectangle 14"/>
            <p:cNvSpPr>
              <a:spLocks/>
            </p:cNvSpPr>
            <p:nvPr/>
          </p:nvSpPr>
          <p:spPr bwMode="auto">
            <a:xfrm>
              <a:off x="2380" y="0"/>
              <a:ext cx="590" cy="51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VLAN</a:t>
              </a:r>
            </a:p>
            <a:p>
              <a:r>
                <a:rPr lang="en-US" sz="1700">
                  <a:latin typeface="Calibri" charset="0"/>
                </a:rPr>
                <a:t>ID</a:t>
              </a:r>
            </a:p>
          </p:txBody>
        </p:sp>
        <p:sp>
          <p:nvSpPr>
            <p:cNvPr id="56381" name="Rectangle 15"/>
            <p:cNvSpPr>
              <a:spLocks/>
            </p:cNvSpPr>
            <p:nvPr/>
          </p:nvSpPr>
          <p:spPr bwMode="auto">
            <a:xfrm>
              <a:off x="2971" y="15"/>
              <a:ext cx="593" cy="480"/>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6382" name="Rectangle 16"/>
            <p:cNvSpPr>
              <a:spLocks/>
            </p:cNvSpPr>
            <p:nvPr/>
          </p:nvSpPr>
          <p:spPr bwMode="auto">
            <a:xfrm>
              <a:off x="2977" y="0"/>
              <a:ext cx="589" cy="51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IP</a:t>
              </a:r>
            </a:p>
            <a:p>
              <a:r>
                <a:rPr lang="en-US" sz="1700">
                  <a:latin typeface="Calibri" charset="0"/>
                </a:rPr>
                <a:t>Src</a:t>
              </a:r>
            </a:p>
          </p:txBody>
        </p:sp>
        <p:sp>
          <p:nvSpPr>
            <p:cNvPr id="56383" name="Rectangle 17"/>
            <p:cNvSpPr>
              <a:spLocks/>
            </p:cNvSpPr>
            <p:nvPr/>
          </p:nvSpPr>
          <p:spPr bwMode="auto">
            <a:xfrm>
              <a:off x="3571" y="15"/>
              <a:ext cx="593" cy="480"/>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6384" name="Rectangle 18"/>
            <p:cNvSpPr>
              <a:spLocks/>
            </p:cNvSpPr>
            <p:nvPr/>
          </p:nvSpPr>
          <p:spPr bwMode="auto">
            <a:xfrm>
              <a:off x="3567" y="0"/>
              <a:ext cx="597" cy="51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IP</a:t>
              </a:r>
            </a:p>
            <a:p>
              <a:r>
                <a:rPr lang="en-US" sz="1700">
                  <a:latin typeface="Calibri" charset="0"/>
                </a:rPr>
                <a:t>Dst</a:t>
              </a:r>
            </a:p>
          </p:txBody>
        </p:sp>
        <p:sp>
          <p:nvSpPr>
            <p:cNvPr id="56385" name="Rectangle 19"/>
            <p:cNvSpPr>
              <a:spLocks/>
            </p:cNvSpPr>
            <p:nvPr/>
          </p:nvSpPr>
          <p:spPr bwMode="auto">
            <a:xfrm>
              <a:off x="4164" y="15"/>
              <a:ext cx="592" cy="480"/>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6386" name="Rectangle 20"/>
            <p:cNvSpPr>
              <a:spLocks/>
            </p:cNvSpPr>
            <p:nvPr/>
          </p:nvSpPr>
          <p:spPr bwMode="auto">
            <a:xfrm>
              <a:off x="4165" y="0"/>
              <a:ext cx="583" cy="51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IP</a:t>
              </a:r>
            </a:p>
            <a:p>
              <a:r>
                <a:rPr lang="en-US" sz="1700">
                  <a:latin typeface="Calibri" charset="0"/>
                </a:rPr>
                <a:t>Prot</a:t>
              </a:r>
            </a:p>
          </p:txBody>
        </p:sp>
        <p:sp>
          <p:nvSpPr>
            <p:cNvPr id="56387" name="Rectangle 21"/>
            <p:cNvSpPr>
              <a:spLocks/>
            </p:cNvSpPr>
            <p:nvPr/>
          </p:nvSpPr>
          <p:spPr bwMode="auto">
            <a:xfrm>
              <a:off x="4756" y="15"/>
              <a:ext cx="593" cy="480"/>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6388" name="Rectangle 22"/>
            <p:cNvSpPr>
              <a:spLocks/>
            </p:cNvSpPr>
            <p:nvPr/>
          </p:nvSpPr>
          <p:spPr bwMode="auto">
            <a:xfrm>
              <a:off x="4760" y="0"/>
              <a:ext cx="596" cy="51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TCP</a:t>
              </a:r>
            </a:p>
            <a:p>
              <a:r>
                <a:rPr lang="en-US" sz="1700">
                  <a:latin typeface="Calibri" charset="0"/>
                </a:rPr>
                <a:t>sport</a:t>
              </a:r>
            </a:p>
          </p:txBody>
        </p:sp>
        <p:sp>
          <p:nvSpPr>
            <p:cNvPr id="56389" name="Rectangle 23"/>
            <p:cNvSpPr>
              <a:spLocks/>
            </p:cNvSpPr>
            <p:nvPr/>
          </p:nvSpPr>
          <p:spPr bwMode="auto">
            <a:xfrm>
              <a:off x="5356" y="15"/>
              <a:ext cx="593" cy="480"/>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6390" name="Rectangle 24"/>
            <p:cNvSpPr>
              <a:spLocks/>
            </p:cNvSpPr>
            <p:nvPr/>
          </p:nvSpPr>
          <p:spPr bwMode="auto">
            <a:xfrm>
              <a:off x="5351" y="0"/>
              <a:ext cx="597" cy="51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TCP</a:t>
              </a:r>
            </a:p>
            <a:p>
              <a:r>
                <a:rPr lang="en-US" sz="1700">
                  <a:latin typeface="Calibri" charset="0"/>
                </a:rPr>
                <a:t>dport</a:t>
              </a:r>
            </a:p>
          </p:txBody>
        </p:sp>
        <p:sp>
          <p:nvSpPr>
            <p:cNvPr id="56391" name="Rectangle 25"/>
            <p:cNvSpPr>
              <a:spLocks/>
            </p:cNvSpPr>
            <p:nvPr/>
          </p:nvSpPr>
          <p:spPr bwMode="auto">
            <a:xfrm>
              <a:off x="5956" y="12"/>
              <a:ext cx="748" cy="488"/>
            </a:xfrm>
            <a:prstGeom prst="rect">
              <a:avLst/>
            </a:prstGeom>
            <a:solidFill>
              <a:srgbClr val="CBE97B"/>
            </a:solidFill>
            <a:ln w="12700">
              <a:solidFill>
                <a:srgbClr val="697D3A"/>
              </a:solidFill>
              <a:miter lim="800000"/>
              <a:headEnd/>
              <a:tailEnd/>
            </a:ln>
          </p:spPr>
          <p:txBody>
            <a:bodyPr lIns="0" tIns="0" rIns="0" bIns="0">
              <a:prstTxWarp prst="textNoShape">
                <a:avLst/>
              </a:prstTxWarp>
            </a:bodyPr>
            <a:lstStyle/>
            <a:p>
              <a:endParaRPr lang="en-US">
                <a:latin typeface="Calibri" charset="0"/>
              </a:endParaRPr>
            </a:p>
          </p:txBody>
        </p:sp>
        <p:sp>
          <p:nvSpPr>
            <p:cNvPr id="56392" name="Rectangle 26"/>
            <p:cNvSpPr>
              <a:spLocks/>
            </p:cNvSpPr>
            <p:nvPr/>
          </p:nvSpPr>
          <p:spPr bwMode="auto">
            <a:xfrm>
              <a:off x="5948" y="111"/>
              <a:ext cx="755" cy="288"/>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Action</a:t>
              </a:r>
            </a:p>
          </p:txBody>
        </p:sp>
      </p:grpSp>
      <p:sp>
        <p:nvSpPr>
          <p:cNvPr id="56325" name="Rectangle 27"/>
          <p:cNvSpPr>
            <a:spLocks/>
          </p:cNvSpPr>
          <p:nvPr/>
        </p:nvSpPr>
        <p:spPr bwMode="auto">
          <a:xfrm>
            <a:off x="1346200" y="2546350"/>
            <a:ext cx="660400" cy="320675"/>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a:t>
            </a:r>
          </a:p>
        </p:txBody>
      </p:sp>
      <p:sp>
        <p:nvSpPr>
          <p:cNvPr id="56326" name="Rectangle 28"/>
          <p:cNvSpPr>
            <a:spLocks/>
          </p:cNvSpPr>
          <p:nvPr/>
        </p:nvSpPr>
        <p:spPr bwMode="auto">
          <a:xfrm>
            <a:off x="1774825" y="2546350"/>
            <a:ext cx="1133475" cy="320675"/>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a:t>
            </a:r>
          </a:p>
        </p:txBody>
      </p:sp>
      <p:sp>
        <p:nvSpPr>
          <p:cNvPr id="56327" name="Rectangle 29"/>
          <p:cNvSpPr>
            <a:spLocks/>
          </p:cNvSpPr>
          <p:nvPr/>
        </p:nvSpPr>
        <p:spPr bwMode="auto">
          <a:xfrm>
            <a:off x="2667000" y="2546350"/>
            <a:ext cx="661988" cy="320675"/>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a:t>
            </a:r>
          </a:p>
        </p:txBody>
      </p:sp>
      <p:sp>
        <p:nvSpPr>
          <p:cNvPr id="56328" name="Rectangle 30"/>
          <p:cNvSpPr>
            <a:spLocks/>
          </p:cNvSpPr>
          <p:nvPr/>
        </p:nvSpPr>
        <p:spPr bwMode="auto">
          <a:xfrm>
            <a:off x="3328988" y="2546350"/>
            <a:ext cx="660400" cy="320675"/>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a:t>
            </a:r>
          </a:p>
        </p:txBody>
      </p:sp>
      <p:sp>
        <p:nvSpPr>
          <p:cNvPr id="56329" name="Rectangle 31"/>
          <p:cNvSpPr>
            <a:spLocks/>
          </p:cNvSpPr>
          <p:nvPr/>
        </p:nvSpPr>
        <p:spPr bwMode="auto">
          <a:xfrm>
            <a:off x="3989388" y="2546350"/>
            <a:ext cx="660400" cy="320675"/>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a:t>
            </a:r>
          </a:p>
        </p:txBody>
      </p:sp>
      <p:sp>
        <p:nvSpPr>
          <p:cNvPr id="56330" name="Rectangle 32"/>
          <p:cNvSpPr>
            <a:spLocks/>
          </p:cNvSpPr>
          <p:nvPr/>
        </p:nvSpPr>
        <p:spPr bwMode="auto">
          <a:xfrm>
            <a:off x="4649788" y="2546350"/>
            <a:ext cx="660400" cy="320675"/>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5.6.7.8</a:t>
            </a:r>
          </a:p>
        </p:txBody>
      </p:sp>
      <p:sp>
        <p:nvSpPr>
          <p:cNvPr id="56331" name="Rectangle 33"/>
          <p:cNvSpPr>
            <a:spLocks/>
          </p:cNvSpPr>
          <p:nvPr/>
        </p:nvSpPr>
        <p:spPr bwMode="auto">
          <a:xfrm>
            <a:off x="5319713" y="2546350"/>
            <a:ext cx="660400" cy="320675"/>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a:t>
            </a:r>
          </a:p>
        </p:txBody>
      </p:sp>
      <p:sp>
        <p:nvSpPr>
          <p:cNvPr id="56332" name="Rectangle 34"/>
          <p:cNvSpPr>
            <a:spLocks/>
          </p:cNvSpPr>
          <p:nvPr/>
        </p:nvSpPr>
        <p:spPr bwMode="auto">
          <a:xfrm>
            <a:off x="5980113" y="2546350"/>
            <a:ext cx="661987" cy="320675"/>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a:t>
            </a:r>
          </a:p>
        </p:txBody>
      </p:sp>
      <p:sp>
        <p:nvSpPr>
          <p:cNvPr id="56333" name="Rectangle 35"/>
          <p:cNvSpPr>
            <a:spLocks/>
          </p:cNvSpPr>
          <p:nvPr/>
        </p:nvSpPr>
        <p:spPr bwMode="auto">
          <a:xfrm>
            <a:off x="6642100" y="2546350"/>
            <a:ext cx="660400" cy="320675"/>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a:t>
            </a:r>
          </a:p>
        </p:txBody>
      </p:sp>
      <p:sp>
        <p:nvSpPr>
          <p:cNvPr id="56334" name="Rectangle 36"/>
          <p:cNvSpPr>
            <a:spLocks/>
          </p:cNvSpPr>
          <p:nvPr/>
        </p:nvSpPr>
        <p:spPr bwMode="auto">
          <a:xfrm>
            <a:off x="7400925" y="2546350"/>
            <a:ext cx="660400" cy="320675"/>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port6</a:t>
            </a:r>
          </a:p>
        </p:txBody>
      </p:sp>
      <p:sp>
        <p:nvSpPr>
          <p:cNvPr id="56335" name="Rectangle 37"/>
          <p:cNvSpPr>
            <a:spLocks/>
          </p:cNvSpPr>
          <p:nvPr/>
        </p:nvSpPr>
        <p:spPr bwMode="auto">
          <a:xfrm>
            <a:off x="565150" y="3070225"/>
            <a:ext cx="1454150" cy="274638"/>
          </a:xfrm>
          <a:prstGeom prst="rect">
            <a:avLst/>
          </a:prstGeom>
          <a:noFill/>
          <a:ln w="12700">
            <a:noFill/>
            <a:miter lim="800000"/>
            <a:headEnd/>
            <a:tailEnd/>
          </a:ln>
        </p:spPr>
        <p:txBody>
          <a:bodyPr wrap="none" lIns="0" tIns="0" rIns="0" bIns="0" anchor="ctr">
            <a:prstTxWarp prst="textNoShape">
              <a:avLst/>
            </a:prstTxWarp>
            <a:spAutoFit/>
          </a:bodyPr>
          <a:lstStyle/>
          <a:p>
            <a:r>
              <a:rPr lang="en-US">
                <a:latin typeface="Calibri" charset="0"/>
              </a:rPr>
              <a:t>VLAN Switching</a:t>
            </a:r>
          </a:p>
        </p:txBody>
      </p:sp>
      <p:sp>
        <p:nvSpPr>
          <p:cNvPr id="56336" name="Rectangle 38"/>
          <p:cNvSpPr>
            <a:spLocks/>
          </p:cNvSpPr>
          <p:nvPr/>
        </p:nvSpPr>
        <p:spPr bwMode="auto">
          <a:xfrm>
            <a:off x="685800" y="4386263"/>
            <a:ext cx="660400" cy="320675"/>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a:t>
            </a:r>
          </a:p>
        </p:txBody>
      </p:sp>
      <p:grpSp>
        <p:nvGrpSpPr>
          <p:cNvPr id="3" name="Group 39"/>
          <p:cNvGrpSpPr>
            <a:grpSpLocks/>
          </p:cNvGrpSpPr>
          <p:nvPr/>
        </p:nvGrpSpPr>
        <p:grpSpPr bwMode="auto">
          <a:xfrm>
            <a:off x="687388" y="3557588"/>
            <a:ext cx="7483475" cy="571500"/>
            <a:chOff x="0" y="0"/>
            <a:chExt cx="6704" cy="512"/>
          </a:xfrm>
        </p:grpSpPr>
        <p:sp>
          <p:nvSpPr>
            <p:cNvPr id="56349" name="Rectangle 40"/>
            <p:cNvSpPr>
              <a:spLocks/>
            </p:cNvSpPr>
            <p:nvPr/>
          </p:nvSpPr>
          <p:spPr bwMode="auto">
            <a:xfrm>
              <a:off x="0" y="15"/>
              <a:ext cx="592" cy="480"/>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6350" name="Rectangle 41"/>
            <p:cNvSpPr>
              <a:spLocks/>
            </p:cNvSpPr>
            <p:nvPr/>
          </p:nvSpPr>
          <p:spPr bwMode="auto">
            <a:xfrm>
              <a:off x="3" y="0"/>
              <a:ext cx="589" cy="51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Switch</a:t>
              </a:r>
            </a:p>
            <a:p>
              <a:r>
                <a:rPr lang="en-US" sz="1700">
                  <a:latin typeface="Calibri" charset="0"/>
                </a:rPr>
                <a:t>Port</a:t>
              </a:r>
            </a:p>
          </p:txBody>
        </p:sp>
        <p:sp>
          <p:nvSpPr>
            <p:cNvPr id="56351" name="Rectangle 42"/>
            <p:cNvSpPr>
              <a:spLocks/>
            </p:cNvSpPr>
            <p:nvPr/>
          </p:nvSpPr>
          <p:spPr bwMode="auto">
            <a:xfrm>
              <a:off x="592" y="15"/>
              <a:ext cx="593" cy="480"/>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6352" name="Rectangle 43"/>
            <p:cNvSpPr>
              <a:spLocks/>
            </p:cNvSpPr>
            <p:nvPr/>
          </p:nvSpPr>
          <p:spPr bwMode="auto">
            <a:xfrm>
              <a:off x="588" y="0"/>
              <a:ext cx="589" cy="51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MAC</a:t>
              </a:r>
            </a:p>
            <a:p>
              <a:r>
                <a:rPr lang="en-US" sz="1700">
                  <a:latin typeface="Calibri" charset="0"/>
                </a:rPr>
                <a:t>src</a:t>
              </a:r>
            </a:p>
          </p:txBody>
        </p:sp>
        <p:sp>
          <p:nvSpPr>
            <p:cNvPr id="56353" name="Rectangle 44"/>
            <p:cNvSpPr>
              <a:spLocks/>
            </p:cNvSpPr>
            <p:nvPr/>
          </p:nvSpPr>
          <p:spPr bwMode="auto">
            <a:xfrm>
              <a:off x="1185" y="15"/>
              <a:ext cx="593" cy="480"/>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6354" name="Rectangle 45"/>
            <p:cNvSpPr>
              <a:spLocks/>
            </p:cNvSpPr>
            <p:nvPr/>
          </p:nvSpPr>
          <p:spPr bwMode="auto">
            <a:xfrm>
              <a:off x="1212" y="0"/>
              <a:ext cx="567" cy="51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MAC</a:t>
              </a:r>
            </a:p>
            <a:p>
              <a:r>
                <a:rPr lang="en-US" sz="1700">
                  <a:latin typeface="Calibri" charset="0"/>
                </a:rPr>
                <a:t>dst</a:t>
              </a:r>
            </a:p>
          </p:txBody>
        </p:sp>
        <p:sp>
          <p:nvSpPr>
            <p:cNvPr id="56355" name="Rectangle 46"/>
            <p:cNvSpPr>
              <a:spLocks/>
            </p:cNvSpPr>
            <p:nvPr/>
          </p:nvSpPr>
          <p:spPr bwMode="auto">
            <a:xfrm>
              <a:off x="1785" y="15"/>
              <a:ext cx="593" cy="480"/>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6356" name="Rectangle 47"/>
            <p:cNvSpPr>
              <a:spLocks/>
            </p:cNvSpPr>
            <p:nvPr/>
          </p:nvSpPr>
          <p:spPr bwMode="auto">
            <a:xfrm>
              <a:off x="1783" y="0"/>
              <a:ext cx="590" cy="51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Eth</a:t>
              </a:r>
            </a:p>
            <a:p>
              <a:r>
                <a:rPr lang="en-US" sz="1700">
                  <a:latin typeface="Calibri" charset="0"/>
                </a:rPr>
                <a:t>type</a:t>
              </a:r>
            </a:p>
          </p:txBody>
        </p:sp>
        <p:sp>
          <p:nvSpPr>
            <p:cNvPr id="56357" name="Rectangle 48"/>
            <p:cNvSpPr>
              <a:spLocks/>
            </p:cNvSpPr>
            <p:nvPr/>
          </p:nvSpPr>
          <p:spPr bwMode="auto">
            <a:xfrm>
              <a:off x="2378" y="15"/>
              <a:ext cx="593" cy="480"/>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6358" name="Rectangle 49"/>
            <p:cNvSpPr>
              <a:spLocks/>
            </p:cNvSpPr>
            <p:nvPr/>
          </p:nvSpPr>
          <p:spPr bwMode="auto">
            <a:xfrm>
              <a:off x="2380" y="0"/>
              <a:ext cx="590" cy="51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VLAN</a:t>
              </a:r>
            </a:p>
            <a:p>
              <a:r>
                <a:rPr lang="en-US" sz="1700">
                  <a:latin typeface="Calibri" charset="0"/>
                </a:rPr>
                <a:t>ID</a:t>
              </a:r>
            </a:p>
          </p:txBody>
        </p:sp>
        <p:sp>
          <p:nvSpPr>
            <p:cNvPr id="56359" name="Rectangle 50"/>
            <p:cNvSpPr>
              <a:spLocks/>
            </p:cNvSpPr>
            <p:nvPr/>
          </p:nvSpPr>
          <p:spPr bwMode="auto">
            <a:xfrm>
              <a:off x="2971" y="15"/>
              <a:ext cx="593" cy="480"/>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6360" name="Rectangle 51"/>
            <p:cNvSpPr>
              <a:spLocks/>
            </p:cNvSpPr>
            <p:nvPr/>
          </p:nvSpPr>
          <p:spPr bwMode="auto">
            <a:xfrm>
              <a:off x="2977" y="0"/>
              <a:ext cx="589" cy="51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IP</a:t>
              </a:r>
            </a:p>
            <a:p>
              <a:r>
                <a:rPr lang="en-US" sz="1700">
                  <a:latin typeface="Calibri" charset="0"/>
                </a:rPr>
                <a:t>Src</a:t>
              </a:r>
            </a:p>
          </p:txBody>
        </p:sp>
        <p:sp>
          <p:nvSpPr>
            <p:cNvPr id="56361" name="Rectangle 52"/>
            <p:cNvSpPr>
              <a:spLocks/>
            </p:cNvSpPr>
            <p:nvPr/>
          </p:nvSpPr>
          <p:spPr bwMode="auto">
            <a:xfrm>
              <a:off x="3571" y="15"/>
              <a:ext cx="593" cy="480"/>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6362" name="Rectangle 53"/>
            <p:cNvSpPr>
              <a:spLocks/>
            </p:cNvSpPr>
            <p:nvPr/>
          </p:nvSpPr>
          <p:spPr bwMode="auto">
            <a:xfrm>
              <a:off x="3567" y="0"/>
              <a:ext cx="597" cy="51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IP</a:t>
              </a:r>
            </a:p>
            <a:p>
              <a:r>
                <a:rPr lang="en-US" sz="1700">
                  <a:latin typeface="Calibri" charset="0"/>
                </a:rPr>
                <a:t>Dst</a:t>
              </a:r>
            </a:p>
          </p:txBody>
        </p:sp>
        <p:sp>
          <p:nvSpPr>
            <p:cNvPr id="56363" name="Rectangle 54"/>
            <p:cNvSpPr>
              <a:spLocks/>
            </p:cNvSpPr>
            <p:nvPr/>
          </p:nvSpPr>
          <p:spPr bwMode="auto">
            <a:xfrm>
              <a:off x="4164" y="15"/>
              <a:ext cx="592" cy="480"/>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6364" name="Rectangle 55"/>
            <p:cNvSpPr>
              <a:spLocks/>
            </p:cNvSpPr>
            <p:nvPr/>
          </p:nvSpPr>
          <p:spPr bwMode="auto">
            <a:xfrm>
              <a:off x="4165" y="0"/>
              <a:ext cx="583" cy="51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IP</a:t>
              </a:r>
            </a:p>
            <a:p>
              <a:r>
                <a:rPr lang="en-US" sz="1700">
                  <a:latin typeface="Calibri" charset="0"/>
                </a:rPr>
                <a:t>Prot</a:t>
              </a:r>
            </a:p>
          </p:txBody>
        </p:sp>
        <p:sp>
          <p:nvSpPr>
            <p:cNvPr id="56365" name="Rectangle 56"/>
            <p:cNvSpPr>
              <a:spLocks/>
            </p:cNvSpPr>
            <p:nvPr/>
          </p:nvSpPr>
          <p:spPr bwMode="auto">
            <a:xfrm>
              <a:off x="4756" y="15"/>
              <a:ext cx="593" cy="480"/>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6366" name="Rectangle 57"/>
            <p:cNvSpPr>
              <a:spLocks/>
            </p:cNvSpPr>
            <p:nvPr/>
          </p:nvSpPr>
          <p:spPr bwMode="auto">
            <a:xfrm>
              <a:off x="4760" y="0"/>
              <a:ext cx="596" cy="51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TCP</a:t>
              </a:r>
            </a:p>
            <a:p>
              <a:r>
                <a:rPr lang="en-US" sz="1700">
                  <a:latin typeface="Calibri" charset="0"/>
                </a:rPr>
                <a:t>sport</a:t>
              </a:r>
            </a:p>
          </p:txBody>
        </p:sp>
        <p:sp>
          <p:nvSpPr>
            <p:cNvPr id="56367" name="Rectangle 58"/>
            <p:cNvSpPr>
              <a:spLocks/>
            </p:cNvSpPr>
            <p:nvPr/>
          </p:nvSpPr>
          <p:spPr bwMode="auto">
            <a:xfrm>
              <a:off x="5356" y="15"/>
              <a:ext cx="593" cy="480"/>
            </a:xfrm>
            <a:prstGeom prst="rect">
              <a:avLst/>
            </a:prstGeom>
            <a:solidFill>
              <a:srgbClr val="BBE0E3"/>
            </a:solidFill>
            <a:ln w="12700">
              <a:solidFill>
                <a:schemeClr val="tx1"/>
              </a:solidFill>
              <a:miter lim="800000"/>
              <a:headEnd/>
              <a:tailEnd/>
            </a:ln>
          </p:spPr>
          <p:txBody>
            <a:bodyPr lIns="0" tIns="0" rIns="0" bIns="0">
              <a:prstTxWarp prst="textNoShape">
                <a:avLst/>
              </a:prstTxWarp>
            </a:bodyPr>
            <a:lstStyle/>
            <a:p>
              <a:endParaRPr lang="en-US">
                <a:latin typeface="Calibri" charset="0"/>
              </a:endParaRPr>
            </a:p>
          </p:txBody>
        </p:sp>
        <p:sp>
          <p:nvSpPr>
            <p:cNvPr id="56368" name="Rectangle 59"/>
            <p:cNvSpPr>
              <a:spLocks/>
            </p:cNvSpPr>
            <p:nvPr/>
          </p:nvSpPr>
          <p:spPr bwMode="auto">
            <a:xfrm>
              <a:off x="5351" y="0"/>
              <a:ext cx="597" cy="512"/>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TCP</a:t>
              </a:r>
            </a:p>
            <a:p>
              <a:r>
                <a:rPr lang="en-US" sz="1700">
                  <a:latin typeface="Calibri" charset="0"/>
                </a:rPr>
                <a:t>dport</a:t>
              </a:r>
            </a:p>
          </p:txBody>
        </p:sp>
        <p:sp>
          <p:nvSpPr>
            <p:cNvPr id="56369" name="Rectangle 60"/>
            <p:cNvSpPr>
              <a:spLocks/>
            </p:cNvSpPr>
            <p:nvPr/>
          </p:nvSpPr>
          <p:spPr bwMode="auto">
            <a:xfrm>
              <a:off x="5956" y="12"/>
              <a:ext cx="748" cy="488"/>
            </a:xfrm>
            <a:prstGeom prst="rect">
              <a:avLst/>
            </a:prstGeom>
            <a:solidFill>
              <a:srgbClr val="CBE97B"/>
            </a:solidFill>
            <a:ln w="12700">
              <a:solidFill>
                <a:srgbClr val="697D3A"/>
              </a:solidFill>
              <a:miter lim="800000"/>
              <a:headEnd/>
              <a:tailEnd/>
            </a:ln>
          </p:spPr>
          <p:txBody>
            <a:bodyPr lIns="0" tIns="0" rIns="0" bIns="0">
              <a:prstTxWarp prst="textNoShape">
                <a:avLst/>
              </a:prstTxWarp>
            </a:bodyPr>
            <a:lstStyle/>
            <a:p>
              <a:endParaRPr lang="en-US">
                <a:latin typeface="Calibri" charset="0"/>
              </a:endParaRPr>
            </a:p>
          </p:txBody>
        </p:sp>
        <p:sp>
          <p:nvSpPr>
            <p:cNvPr id="56370" name="Rectangle 61"/>
            <p:cNvSpPr>
              <a:spLocks/>
            </p:cNvSpPr>
            <p:nvPr/>
          </p:nvSpPr>
          <p:spPr bwMode="auto">
            <a:xfrm>
              <a:off x="5948" y="111"/>
              <a:ext cx="755" cy="288"/>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Action</a:t>
              </a:r>
            </a:p>
          </p:txBody>
        </p:sp>
      </p:grpSp>
      <p:sp>
        <p:nvSpPr>
          <p:cNvPr id="56338" name="Rectangle 62"/>
          <p:cNvSpPr>
            <a:spLocks/>
          </p:cNvSpPr>
          <p:nvPr/>
        </p:nvSpPr>
        <p:spPr bwMode="auto">
          <a:xfrm>
            <a:off x="1346200" y="4386263"/>
            <a:ext cx="660400" cy="320675"/>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a:t>
            </a:r>
          </a:p>
        </p:txBody>
      </p:sp>
      <p:sp>
        <p:nvSpPr>
          <p:cNvPr id="56339" name="Rectangle 64"/>
          <p:cNvSpPr>
            <a:spLocks/>
          </p:cNvSpPr>
          <p:nvPr/>
        </p:nvSpPr>
        <p:spPr bwMode="auto">
          <a:xfrm>
            <a:off x="2667000" y="4386263"/>
            <a:ext cx="661988" cy="320675"/>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a:t>
            </a:r>
          </a:p>
        </p:txBody>
      </p:sp>
      <p:sp>
        <p:nvSpPr>
          <p:cNvPr id="56340" name="Rectangle 65"/>
          <p:cNvSpPr>
            <a:spLocks/>
          </p:cNvSpPr>
          <p:nvPr/>
        </p:nvSpPr>
        <p:spPr bwMode="auto">
          <a:xfrm>
            <a:off x="3311525" y="4341813"/>
            <a:ext cx="660400" cy="320675"/>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vlan1</a:t>
            </a:r>
          </a:p>
        </p:txBody>
      </p:sp>
      <p:sp>
        <p:nvSpPr>
          <p:cNvPr id="56341" name="Rectangle 66"/>
          <p:cNvSpPr>
            <a:spLocks/>
          </p:cNvSpPr>
          <p:nvPr/>
        </p:nvSpPr>
        <p:spPr bwMode="auto">
          <a:xfrm>
            <a:off x="3989388" y="4386263"/>
            <a:ext cx="660400" cy="320675"/>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a:t>
            </a:r>
          </a:p>
        </p:txBody>
      </p:sp>
      <p:sp>
        <p:nvSpPr>
          <p:cNvPr id="56342" name="Rectangle 67"/>
          <p:cNvSpPr>
            <a:spLocks/>
          </p:cNvSpPr>
          <p:nvPr/>
        </p:nvSpPr>
        <p:spPr bwMode="auto">
          <a:xfrm>
            <a:off x="4686300" y="4386263"/>
            <a:ext cx="660400" cy="320675"/>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a:t>
            </a:r>
          </a:p>
        </p:txBody>
      </p:sp>
      <p:sp>
        <p:nvSpPr>
          <p:cNvPr id="56343" name="Rectangle 68"/>
          <p:cNvSpPr>
            <a:spLocks/>
          </p:cNvSpPr>
          <p:nvPr/>
        </p:nvSpPr>
        <p:spPr bwMode="auto">
          <a:xfrm>
            <a:off x="5319713" y="4386263"/>
            <a:ext cx="660400" cy="320675"/>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a:t>
            </a:r>
          </a:p>
        </p:txBody>
      </p:sp>
      <p:sp>
        <p:nvSpPr>
          <p:cNvPr id="56344" name="Rectangle 69"/>
          <p:cNvSpPr>
            <a:spLocks/>
          </p:cNvSpPr>
          <p:nvPr/>
        </p:nvSpPr>
        <p:spPr bwMode="auto">
          <a:xfrm>
            <a:off x="5980113" y="4386263"/>
            <a:ext cx="661987" cy="320675"/>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a:t>
            </a:r>
          </a:p>
        </p:txBody>
      </p:sp>
      <p:sp>
        <p:nvSpPr>
          <p:cNvPr id="56345" name="Rectangle 70"/>
          <p:cNvSpPr>
            <a:spLocks/>
          </p:cNvSpPr>
          <p:nvPr/>
        </p:nvSpPr>
        <p:spPr bwMode="auto">
          <a:xfrm>
            <a:off x="6642100" y="4386263"/>
            <a:ext cx="660400" cy="320675"/>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a:t>
            </a:r>
          </a:p>
        </p:txBody>
      </p:sp>
      <p:sp>
        <p:nvSpPr>
          <p:cNvPr id="56346" name="Rectangle 71"/>
          <p:cNvSpPr>
            <a:spLocks/>
          </p:cNvSpPr>
          <p:nvPr/>
        </p:nvSpPr>
        <p:spPr bwMode="auto">
          <a:xfrm>
            <a:off x="7400925" y="4054475"/>
            <a:ext cx="660400" cy="822325"/>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port6, </a:t>
            </a:r>
          </a:p>
          <a:p>
            <a:r>
              <a:rPr lang="en-US" sz="1700">
                <a:latin typeface="Calibri" charset="0"/>
              </a:rPr>
              <a:t>port7,</a:t>
            </a:r>
          </a:p>
          <a:p>
            <a:r>
              <a:rPr lang="en-US" sz="1700">
                <a:latin typeface="Calibri" charset="0"/>
              </a:rPr>
              <a:t>port9</a:t>
            </a:r>
          </a:p>
        </p:txBody>
      </p:sp>
      <p:sp>
        <p:nvSpPr>
          <p:cNvPr id="56347" name="Rectangle 63"/>
          <p:cNvSpPr>
            <a:spLocks/>
          </p:cNvSpPr>
          <p:nvPr/>
        </p:nvSpPr>
        <p:spPr bwMode="auto">
          <a:xfrm>
            <a:off x="1939925" y="4351338"/>
            <a:ext cx="868363" cy="320675"/>
          </a:xfrm>
          <a:prstGeom prst="rect">
            <a:avLst/>
          </a:prstGeom>
          <a:noFill/>
          <a:ln w="12700">
            <a:noFill/>
            <a:miter lim="800000"/>
            <a:headEnd/>
            <a:tailEnd/>
          </a:ln>
        </p:spPr>
        <p:txBody>
          <a:bodyPr lIns="0" tIns="0" rIns="0" bIns="0" anchor="ctr">
            <a:prstTxWarp prst="textNoShape">
              <a:avLst/>
            </a:prstTxWarp>
          </a:bodyPr>
          <a:lstStyle/>
          <a:p>
            <a:r>
              <a:rPr lang="en-US" sz="1700">
                <a:latin typeface="Calibri" charset="0"/>
              </a:rPr>
              <a:t>00:1f..</a:t>
            </a:r>
          </a:p>
        </p:txBody>
      </p:sp>
      <p:sp>
        <p:nvSpPr>
          <p:cNvPr id="74" name="Slide Number Placeholder 73"/>
          <p:cNvSpPr>
            <a:spLocks noGrp="1"/>
          </p:cNvSpPr>
          <p:nvPr>
            <p:ph type="sldNum" sz="quarter" idx="12"/>
          </p:nvPr>
        </p:nvSpPr>
        <p:spPr/>
        <p:txBody>
          <a:bodyPr/>
          <a:lstStyle/>
          <a:p>
            <a:fld id="{8686F8F0-2A71-C841-AB51-1D07D27389F8}" type="slidenum">
              <a:rPr lang="en-US"/>
              <a:pPr/>
              <a:t>31</a:t>
            </a:fld>
            <a:endParaRPr lang="en-US"/>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7" name="Title 1"/>
          <p:cNvSpPr>
            <a:spLocks noGrp="1"/>
          </p:cNvSpPr>
          <p:nvPr>
            <p:ph type="ctrTitle"/>
          </p:nvPr>
        </p:nvSpPr>
        <p:spPr/>
        <p:txBody>
          <a:bodyPr/>
          <a:lstStyle/>
          <a:p>
            <a:pPr eaLnBrk="1" hangingPunct="1"/>
            <a:r>
              <a:rPr lang="en-US" sz="7200" dirty="0" err="1" smtClean="0">
                <a:latin typeface="Calibri" charset="0"/>
              </a:rPr>
              <a:t>OpenFlow</a:t>
            </a:r>
            <a:r>
              <a:rPr lang="en-US" sz="7200" dirty="0" smtClean="0">
                <a:latin typeface="Calibri" charset="0"/>
              </a:rPr>
              <a:t> is not enough.</a:t>
            </a:r>
            <a:br>
              <a:rPr lang="en-US" sz="7200" dirty="0" smtClean="0">
                <a:latin typeface="Calibri" charset="0"/>
              </a:rPr>
            </a:br>
            <a:endParaRPr lang="en-US" sz="7200" dirty="0">
              <a:latin typeface="Calibri" charset="0"/>
            </a:endParaRPr>
          </a:p>
        </p:txBody>
      </p:sp>
      <p:sp>
        <p:nvSpPr>
          <p:cNvPr id="3" name="Slide Number Placeholder 2"/>
          <p:cNvSpPr>
            <a:spLocks noGrp="1"/>
          </p:cNvSpPr>
          <p:nvPr>
            <p:ph type="sldNum" sz="quarter" idx="12"/>
          </p:nvPr>
        </p:nvSpPr>
        <p:spPr/>
        <p:txBody>
          <a:bodyPr/>
          <a:lstStyle/>
          <a:p>
            <a:fld id="{EFE1403D-69EA-144D-B9C0-DACDB6504424}" type="slidenum">
              <a:rPr lang="en-US"/>
              <a:pPr/>
              <a:t>32</a:t>
            </a:fld>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OpenFlow</a:t>
            </a:r>
            <a:r>
              <a:rPr lang="en-US" dirty="0" smtClean="0"/>
              <a:t> is not enough…</a:t>
            </a:r>
            <a:endParaRPr lang="en-US" dirty="0"/>
          </a:p>
        </p:txBody>
      </p:sp>
      <p:sp>
        <p:nvSpPr>
          <p:cNvPr id="3" name="Content Placeholder 2"/>
          <p:cNvSpPr>
            <a:spLocks noGrp="1"/>
          </p:cNvSpPr>
          <p:nvPr>
            <p:ph idx="1"/>
          </p:nvPr>
        </p:nvSpPr>
        <p:spPr/>
        <p:txBody>
          <a:bodyPr/>
          <a:lstStyle/>
          <a:p>
            <a:r>
              <a:rPr lang="en-US" dirty="0" smtClean="0">
                <a:latin typeface="Calibri" charset="0"/>
              </a:rPr>
              <a:t>Adds the ability to modify, experiment…</a:t>
            </a:r>
          </a:p>
          <a:p>
            <a:r>
              <a:rPr lang="en-US" dirty="0" smtClean="0">
                <a:latin typeface="Calibri" charset="0"/>
              </a:rPr>
              <a:t>But still harder than it should be to add features to a network</a:t>
            </a:r>
          </a:p>
          <a:p>
            <a:r>
              <a:rPr lang="en-US" dirty="0" smtClean="0">
                <a:latin typeface="Calibri" charset="0"/>
              </a:rPr>
              <a:t>Effectively assembly programming or an ISA</a:t>
            </a:r>
          </a:p>
          <a:p>
            <a:endParaRPr lang="en-US" dirty="0" smtClean="0">
              <a:latin typeface="Calibri" charset="0"/>
            </a:endParaRPr>
          </a:p>
          <a:p>
            <a:endParaRPr lang="en-US" dirty="0"/>
          </a:p>
        </p:txBody>
      </p:sp>
      <p:sp>
        <p:nvSpPr>
          <p:cNvPr id="4" name="Slide Number Placeholder 3"/>
          <p:cNvSpPr>
            <a:spLocks noGrp="1"/>
          </p:cNvSpPr>
          <p:nvPr>
            <p:ph type="sldNum" sz="quarter" idx="12"/>
          </p:nvPr>
        </p:nvSpPr>
        <p:spPr/>
        <p:txBody>
          <a:bodyPr/>
          <a:lstStyle/>
          <a:p>
            <a:fld id="{0FCE97B5-98C9-FA49-BC62-4794FE1F9AE6}" type="slidenum">
              <a:rPr lang="en-US" smtClean="0"/>
              <a:pPr/>
              <a:t>33</a:t>
            </a:fld>
            <a:endParaRPr lang="en-US"/>
          </a:p>
        </p:txBody>
      </p:sp>
      <p:sp>
        <p:nvSpPr>
          <p:cNvPr id="5" name="Title 1"/>
          <p:cNvSpPr txBox="1">
            <a:spLocks/>
          </p:cNvSpPr>
          <p:nvPr/>
        </p:nvSpPr>
        <p:spPr bwMode="auto">
          <a:xfrm>
            <a:off x="609600" y="4364160"/>
            <a:ext cx="7733323" cy="9112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eaLnBrk="0" hangingPunct="0"/>
            <a:r>
              <a:rPr lang="en-US" sz="4400" dirty="0" smtClean="0">
                <a:latin typeface="Calibri" charset="0"/>
              </a:rPr>
              <a:t>[</a:t>
            </a:r>
            <a:r>
              <a:rPr lang="en-US" sz="4400" dirty="0" err="1" smtClean="0">
                <a:latin typeface="Calibri" charset="0"/>
              </a:rPr>
              <a:t>OpenFlow</a:t>
            </a:r>
            <a:r>
              <a:rPr lang="en-US" sz="4400" dirty="0" smtClean="0">
                <a:latin typeface="Calibri" charset="0"/>
              </a:rPr>
              <a:t> is just a forwarding table management protocol]</a:t>
            </a:r>
            <a:endParaRPr kumimoji="0" lang="en-US" sz="4400" b="0" i="0" u="none" strike="noStrike" kern="1200" cap="none" spc="0" normalizeH="0" baseline="0" noProof="0" dirty="0">
              <a:ln>
                <a:noFill/>
              </a:ln>
              <a:solidFill>
                <a:schemeClr val="tx1"/>
              </a:solidFill>
              <a:effectLst/>
              <a:uLnTx/>
              <a:uFillTx/>
              <a:latin typeface="Calibri"/>
              <a:ea typeface="+mj-ea"/>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hard to add a feature to a network</a:t>
            </a:r>
            <a:endParaRPr lang="en-US" dirty="0"/>
          </a:p>
        </p:txBody>
      </p:sp>
      <p:sp>
        <p:nvSpPr>
          <p:cNvPr id="3" name="Content Placeholder 2"/>
          <p:cNvSpPr>
            <a:spLocks noGrp="1"/>
          </p:cNvSpPr>
          <p:nvPr>
            <p:ph idx="1"/>
          </p:nvPr>
        </p:nvSpPr>
        <p:spPr/>
        <p:txBody>
          <a:bodyPr/>
          <a:lstStyle/>
          <a:p>
            <a:r>
              <a:rPr lang="en-US" sz="2800" dirty="0" smtClean="0"/>
              <a:t>It’s not just that we lack access to line-rate forwarding that we can control</a:t>
            </a:r>
          </a:p>
          <a:p>
            <a:r>
              <a:rPr lang="en-US" sz="2800" dirty="0" smtClean="0"/>
              <a:t>Fully distributed algorithms are hard, especially when defined at the protocol level</a:t>
            </a:r>
          </a:p>
          <a:p>
            <a:r>
              <a:rPr lang="en-US" sz="2800" dirty="0" smtClean="0"/>
              <a:t>Your protocol must implement its own mechanisms</a:t>
            </a:r>
          </a:p>
          <a:p>
            <a:r>
              <a:rPr lang="en-US" sz="2800" dirty="0" smtClean="0"/>
              <a:t>Must work on constrained and heterogeneous resources</a:t>
            </a:r>
          </a:p>
          <a:p>
            <a:endParaRPr lang="en-US" sz="2800" dirty="0" smtClean="0"/>
          </a:p>
          <a:p>
            <a:endParaRPr lang="en-US" sz="2800" dirty="0" smtClean="0"/>
          </a:p>
          <a:p>
            <a:endParaRPr lang="en-US" sz="2800" dirty="0"/>
          </a:p>
        </p:txBody>
      </p:sp>
      <p:sp>
        <p:nvSpPr>
          <p:cNvPr id="4" name="Slide Number Placeholder 3"/>
          <p:cNvSpPr>
            <a:spLocks noGrp="1"/>
          </p:cNvSpPr>
          <p:nvPr>
            <p:ph type="sldNum" sz="quarter" idx="12"/>
          </p:nvPr>
        </p:nvSpPr>
        <p:spPr/>
        <p:txBody>
          <a:bodyPr/>
          <a:lstStyle/>
          <a:p>
            <a:fld id="{0FCE97B5-98C9-FA49-BC62-4794FE1F9AE6}" type="slidenum">
              <a:rPr lang="en-US" smtClean="0"/>
              <a:pPr/>
              <a:t>34</a:t>
            </a:fld>
            <a:endParaRPr lang="en-US"/>
          </a:p>
        </p:txBody>
      </p:sp>
      <p:sp>
        <p:nvSpPr>
          <p:cNvPr id="5" name="Title 1"/>
          <p:cNvSpPr txBox="1">
            <a:spLocks/>
          </p:cNvSpPr>
          <p:nvPr/>
        </p:nvSpPr>
        <p:spPr bwMode="auto">
          <a:xfrm>
            <a:off x="457200" y="5494708"/>
            <a:ext cx="8229600" cy="9112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eaLnBrk="0" hangingPunct="0">
              <a:spcBef>
                <a:spcPct val="30000"/>
              </a:spcBef>
              <a:defRPr/>
            </a:pPr>
            <a:r>
              <a:rPr lang="en-US" sz="3600" dirty="0" smtClean="0">
                <a:solidFill>
                  <a:srgbClr val="000000"/>
                </a:solidFill>
              </a:rPr>
              <a:t>This is where Software-Defined Networking comes in: need a control plane abstraction too</a:t>
            </a:r>
          </a:p>
          <a:p>
            <a:endParaRPr lang="en-US"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457200" y="249238"/>
            <a:ext cx="8229600" cy="5876925"/>
          </a:xfrm>
        </p:spPr>
        <p:txBody>
          <a:bodyPr anchor="ctr"/>
          <a:lstStyle/>
          <a:p>
            <a:pPr algn="ctr">
              <a:buNone/>
            </a:pPr>
            <a:r>
              <a:rPr lang="en-US" sz="13000" dirty="0" smtClean="0"/>
              <a:t>From </a:t>
            </a:r>
            <a:r>
              <a:rPr lang="en-US" sz="13000" dirty="0" err="1" smtClean="0"/>
              <a:t>OpenFlow</a:t>
            </a:r>
            <a:r>
              <a:rPr lang="en-US" sz="13000" dirty="0" smtClean="0"/>
              <a:t> to SDN</a:t>
            </a:r>
            <a:endParaRPr lang="en-US" sz="13000" dirty="0"/>
          </a:p>
        </p:txBody>
      </p:sp>
      <p:sp>
        <p:nvSpPr>
          <p:cNvPr id="4" name="Slide Number Placeholder 3"/>
          <p:cNvSpPr>
            <a:spLocks noGrp="1"/>
          </p:cNvSpPr>
          <p:nvPr>
            <p:ph type="sldNum" sz="quarter" idx="12"/>
          </p:nvPr>
        </p:nvSpPr>
        <p:spPr/>
        <p:txBody>
          <a:bodyPr/>
          <a:lstStyle/>
          <a:p>
            <a:fld id="{0FCE97B5-98C9-FA49-BC62-4794FE1F9AE6}" type="slidenum">
              <a:rPr lang="en-US" smtClean="0"/>
              <a:pPr/>
              <a:t>35</a:t>
            </a:fld>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0FCE97B5-98C9-FA49-BC62-4794FE1F9AE6}" type="slidenum">
              <a:rPr lang="en-US" smtClean="0"/>
              <a:pPr/>
              <a:t>36</a:t>
            </a:fld>
            <a:endParaRPr lang="en-US"/>
          </a:p>
        </p:txBody>
      </p:sp>
      <p:pic>
        <p:nvPicPr>
          <p:cNvPr id="5" name="Picture 4"/>
          <p:cNvPicPr>
            <a:picLocks noChangeAspect="1"/>
          </p:cNvPicPr>
          <p:nvPr/>
        </p:nvPicPr>
        <p:blipFill>
          <a:blip r:embed="rId2"/>
          <a:stretch>
            <a:fillRect/>
          </a:stretch>
        </p:blipFill>
        <p:spPr>
          <a:xfrm>
            <a:off x="0" y="0"/>
            <a:ext cx="9144000" cy="8404850"/>
          </a:xfrm>
          <a:prstGeom prst="rect">
            <a:avLst/>
          </a:prstGeom>
        </p:spPr>
      </p:pic>
      <p:sp>
        <p:nvSpPr>
          <p:cNvPr id="6" name="Rectangle 5"/>
          <p:cNvSpPr/>
          <p:nvPr/>
        </p:nvSpPr>
        <p:spPr>
          <a:xfrm>
            <a:off x="3137878" y="2627927"/>
            <a:ext cx="3583354" cy="674076"/>
          </a:xfrm>
          <a:prstGeom prst="rect">
            <a:avLst/>
          </a:prstGeom>
          <a:noFill/>
          <a:ln w="50800" cap="flat" cmpd="sng" algn="ctr">
            <a:solidFill>
              <a:srgbClr val="CC000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137878" y="4200769"/>
            <a:ext cx="1355968" cy="322385"/>
          </a:xfrm>
          <a:prstGeom prst="rect">
            <a:avLst/>
          </a:prstGeom>
          <a:noFill/>
          <a:ln w="50800" cap="flat" cmpd="sng" algn="ctr">
            <a:solidFill>
              <a:srgbClr val="CC000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SDN is actually much older than ‘09</a:t>
            </a:r>
            <a:endParaRPr lang="en-US" dirty="0"/>
          </a:p>
        </p:txBody>
      </p:sp>
      <p:sp>
        <p:nvSpPr>
          <p:cNvPr id="3" name="Content Placeholder 2"/>
          <p:cNvSpPr>
            <a:spLocks noGrp="1"/>
          </p:cNvSpPr>
          <p:nvPr>
            <p:ph idx="1"/>
          </p:nvPr>
        </p:nvSpPr>
        <p:spPr/>
        <p:txBody>
          <a:bodyPr/>
          <a:lstStyle/>
          <a:p>
            <a:r>
              <a:rPr lang="en-US" dirty="0" smtClean="0"/>
              <a:t>Key ideas present in some form in 4D, RCP, Sane, Ethane, …</a:t>
            </a:r>
            <a:endParaRPr lang="en-US" dirty="0"/>
          </a:p>
        </p:txBody>
      </p:sp>
      <p:sp>
        <p:nvSpPr>
          <p:cNvPr id="4" name="Slide Number Placeholder 3"/>
          <p:cNvSpPr>
            <a:spLocks noGrp="1"/>
          </p:cNvSpPr>
          <p:nvPr>
            <p:ph type="sldNum" sz="quarter" idx="12"/>
          </p:nvPr>
        </p:nvSpPr>
        <p:spPr/>
        <p:txBody>
          <a:bodyPr/>
          <a:lstStyle/>
          <a:p>
            <a:fld id="{0FCE97B5-98C9-FA49-BC62-4794FE1F9AE6}" type="slidenum">
              <a:rPr lang="en-US" smtClean="0"/>
              <a:pPr/>
              <a:t>37</a:t>
            </a:fld>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7" name="Title 1"/>
          <p:cNvSpPr>
            <a:spLocks noGrp="1"/>
          </p:cNvSpPr>
          <p:nvPr>
            <p:ph type="ctrTitle"/>
          </p:nvPr>
        </p:nvSpPr>
        <p:spPr>
          <a:xfrm>
            <a:off x="685800" y="2403225"/>
            <a:ext cx="8001000" cy="1470025"/>
          </a:xfrm>
        </p:spPr>
        <p:txBody>
          <a:bodyPr/>
          <a:lstStyle/>
          <a:p>
            <a:pPr eaLnBrk="1" hangingPunct="1"/>
            <a:r>
              <a:rPr lang="en-US" sz="7200" dirty="0" smtClean="0">
                <a:latin typeface="Calibri" charset="0"/>
              </a:rPr>
              <a:t>What is SDN, opt. 1</a:t>
            </a:r>
            <a:r>
              <a:rPr lang="en-US" sz="7000" dirty="0" smtClean="0">
                <a:latin typeface="Calibri" charset="0"/>
              </a:rPr>
              <a:t/>
            </a:r>
            <a:br>
              <a:rPr lang="en-US" sz="7000" dirty="0" smtClean="0">
                <a:latin typeface="Calibri" charset="0"/>
              </a:rPr>
            </a:br>
            <a:r>
              <a:rPr lang="en-US" sz="7000" dirty="0" smtClean="0">
                <a:latin typeface="Calibri" charset="0"/>
              </a:rPr>
              <a:t/>
            </a:r>
            <a:br>
              <a:rPr lang="en-US" sz="7000" dirty="0" smtClean="0">
                <a:latin typeface="Calibri" charset="0"/>
              </a:rPr>
            </a:br>
            <a:r>
              <a:rPr lang="en-US" sz="6600" dirty="0" smtClean="0">
                <a:latin typeface="Calibri" charset="0"/>
              </a:rPr>
              <a:t>“The </a:t>
            </a:r>
            <a:r>
              <a:rPr lang="en-US" sz="6600" dirty="0" err="1" smtClean="0">
                <a:latin typeface="Calibri" charset="0"/>
              </a:rPr>
              <a:t>McKeown</a:t>
            </a:r>
            <a:r>
              <a:rPr lang="en-US" sz="6600" dirty="0" smtClean="0">
                <a:latin typeface="Calibri" charset="0"/>
              </a:rPr>
              <a:t> View”:</a:t>
            </a:r>
            <a:r>
              <a:rPr lang="en-US" sz="2000" dirty="0" smtClean="0">
                <a:latin typeface="Calibri" charset="0"/>
              </a:rPr>
              <a:t/>
            </a:r>
            <a:br>
              <a:rPr lang="en-US" sz="2000" dirty="0" smtClean="0">
                <a:latin typeface="Calibri" charset="0"/>
              </a:rPr>
            </a:br>
            <a:r>
              <a:rPr lang="en-US" sz="2000" dirty="0" smtClean="0">
                <a:latin typeface="Calibri" charset="0"/>
              </a:rPr>
              <a:t/>
            </a:r>
            <a:br>
              <a:rPr lang="en-US" sz="2000" dirty="0" smtClean="0">
                <a:latin typeface="Calibri" charset="0"/>
              </a:rPr>
            </a:br>
            <a:r>
              <a:rPr lang="en-US" sz="6600" dirty="0" smtClean="0">
                <a:latin typeface="Calibri" charset="0"/>
              </a:rPr>
              <a:t>Refactoring Functionality</a:t>
            </a:r>
            <a:endParaRPr lang="en-US" sz="7200" dirty="0">
              <a:latin typeface="Calibri" charset="0"/>
            </a:endParaRPr>
          </a:p>
        </p:txBody>
      </p:sp>
      <p:sp>
        <p:nvSpPr>
          <p:cNvPr id="3" name="Slide Number Placeholder 2"/>
          <p:cNvSpPr>
            <a:spLocks noGrp="1"/>
          </p:cNvSpPr>
          <p:nvPr>
            <p:ph type="sldNum" sz="quarter" idx="12"/>
          </p:nvPr>
        </p:nvSpPr>
        <p:spPr/>
        <p:txBody>
          <a:bodyPr/>
          <a:lstStyle/>
          <a:p>
            <a:fld id="{EFE1403D-69EA-144D-B9C0-DACDB6504424}" type="slidenum">
              <a:rPr lang="en-US"/>
              <a:pPr/>
              <a:t>38</a:t>
            </a:fld>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7" name="Title 1"/>
          <p:cNvSpPr>
            <a:spLocks noGrp="1"/>
          </p:cNvSpPr>
          <p:nvPr>
            <p:ph type="ctrTitle"/>
          </p:nvPr>
        </p:nvSpPr>
        <p:spPr/>
        <p:txBody>
          <a:bodyPr/>
          <a:lstStyle/>
          <a:p>
            <a:pPr eaLnBrk="1" hangingPunct="1"/>
            <a:r>
              <a:rPr lang="en-US" sz="6000" dirty="0" smtClean="0">
                <a:latin typeface="Calibri" charset="0"/>
              </a:rPr>
              <a:t>Define SDN by its placement of functionality.</a:t>
            </a:r>
            <a:endParaRPr lang="en-US" sz="6000" dirty="0">
              <a:latin typeface="Calibri" charset="0"/>
            </a:endParaRPr>
          </a:p>
        </p:txBody>
      </p:sp>
      <p:sp>
        <p:nvSpPr>
          <p:cNvPr id="3" name="Slide Number Placeholder 2"/>
          <p:cNvSpPr>
            <a:spLocks noGrp="1"/>
          </p:cNvSpPr>
          <p:nvPr>
            <p:ph type="sldNum" sz="quarter" idx="12"/>
          </p:nvPr>
        </p:nvSpPr>
        <p:spPr/>
        <p:txBody>
          <a:bodyPr/>
          <a:lstStyle/>
          <a:p>
            <a:fld id="{EFE1403D-69EA-144D-B9C0-DACDB6504424}" type="slidenum">
              <a:rPr lang="en-US"/>
              <a:pPr/>
              <a:t>39</a:t>
            </a:fld>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7" name="Title 1"/>
          <p:cNvSpPr>
            <a:spLocks noGrp="1"/>
          </p:cNvSpPr>
          <p:nvPr>
            <p:ph type="ctrTitle"/>
          </p:nvPr>
        </p:nvSpPr>
        <p:spPr/>
        <p:txBody>
          <a:bodyPr/>
          <a:lstStyle/>
          <a:p>
            <a:pPr eaLnBrk="1" hangingPunct="1"/>
            <a:r>
              <a:rPr lang="en-US" sz="7200" dirty="0" smtClean="0">
                <a:latin typeface="Calibri" charset="0"/>
              </a:rPr>
              <a:t>Welcome</a:t>
            </a:r>
            <a:endParaRPr lang="en-US" sz="7200" dirty="0">
              <a:latin typeface="Calibri" charset="0"/>
            </a:endParaRPr>
          </a:p>
        </p:txBody>
      </p:sp>
      <p:sp>
        <p:nvSpPr>
          <p:cNvPr id="3" name="Slide Number Placeholder 2"/>
          <p:cNvSpPr>
            <a:spLocks noGrp="1"/>
          </p:cNvSpPr>
          <p:nvPr>
            <p:ph type="sldNum" sz="quarter" idx="12"/>
          </p:nvPr>
        </p:nvSpPr>
        <p:spPr/>
        <p:txBody>
          <a:bodyPr/>
          <a:lstStyle/>
          <a:p>
            <a:fld id="{EFE1403D-69EA-144D-B9C0-DACDB6504424}" type="slidenum">
              <a:rPr lang="en-US"/>
              <a:pPr/>
              <a:t>4</a:t>
            </a:fld>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Rectangle 8"/>
          <p:cNvSpPr>
            <a:spLocks noChangeArrowheads="1"/>
          </p:cNvSpPr>
          <p:nvPr/>
        </p:nvSpPr>
        <p:spPr bwMode="auto">
          <a:xfrm>
            <a:off x="465138" y="3922713"/>
            <a:ext cx="1525587" cy="1309687"/>
          </a:xfrm>
          <a:prstGeom prst="rect">
            <a:avLst/>
          </a:prstGeom>
          <a:gradFill rotWithShape="1">
            <a:gsLst>
              <a:gs pos="0">
                <a:srgbClr val="3F80CD"/>
              </a:gs>
              <a:gs pos="100000">
                <a:srgbClr val="9BC1FF"/>
              </a:gs>
            </a:gsLst>
            <a:lin ang="16200000"/>
          </a:gradFill>
          <a:ln w="9525">
            <a:solidFill>
              <a:srgbClr val="4A7EBB"/>
            </a:solidFill>
            <a:miter lim="800000"/>
            <a:headEnd/>
            <a:tailEnd/>
          </a:ln>
          <a:effectLst>
            <a:outerShdw blurRad="63500" dist="23000" dir="5400000" rotWithShape="0">
              <a:srgbClr val="000000">
                <a:alpha val="34999"/>
              </a:srgbClr>
            </a:outerShdw>
          </a:effectLst>
        </p:spPr>
        <p:txBody>
          <a:bodyPr anchor="ctr">
            <a:prstTxWarp prst="textNoShape">
              <a:avLst/>
            </a:prstTxWarp>
          </a:bodyPr>
          <a:lstStyle/>
          <a:p>
            <a:pPr algn="ctr" fontAlgn="auto">
              <a:spcBef>
                <a:spcPts val="0"/>
              </a:spcBef>
              <a:spcAft>
                <a:spcPts val="0"/>
              </a:spcAft>
              <a:defRPr/>
            </a:pPr>
            <a:endParaRPr lang="en-US" sz="1000">
              <a:solidFill>
                <a:schemeClr val="lt1"/>
              </a:solidFill>
              <a:latin typeface="+mn-lt"/>
            </a:endParaRPr>
          </a:p>
        </p:txBody>
      </p:sp>
      <p:sp>
        <p:nvSpPr>
          <p:cNvPr id="3" name="Rounded Rectangle 2"/>
          <p:cNvSpPr/>
          <p:nvPr/>
        </p:nvSpPr>
        <p:spPr>
          <a:xfrm>
            <a:off x="565830" y="4723029"/>
            <a:ext cx="1339620" cy="420131"/>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prstTxWarp prst="textNoShape">
              <a:avLst/>
            </a:prstTxWarp>
          </a:bodyPr>
          <a:lstStyle/>
          <a:p>
            <a:pPr algn="ctr"/>
            <a:r>
              <a:rPr lang="en-US" sz="900" b="1">
                <a:solidFill>
                  <a:schemeClr val="bg1"/>
                </a:solidFill>
                <a:ea typeface="ＭＳ Ｐゴシック" charset="-128"/>
                <a:cs typeface="ＭＳ Ｐゴシック" charset="-128"/>
              </a:rPr>
              <a:t>Specialized Packet Forwarding Hardware</a:t>
            </a:r>
            <a:endParaRPr lang="en-US" sz="800" b="1">
              <a:solidFill>
                <a:schemeClr val="bg1"/>
              </a:solidFill>
              <a:ea typeface="ＭＳ Ｐゴシック" charset="-128"/>
              <a:cs typeface="ＭＳ Ｐゴシック" charset="-128"/>
            </a:endParaRPr>
          </a:p>
        </p:txBody>
      </p:sp>
      <p:grpSp>
        <p:nvGrpSpPr>
          <p:cNvPr id="2" name="Group 54"/>
          <p:cNvGrpSpPr>
            <a:grpSpLocks/>
          </p:cNvGrpSpPr>
          <p:nvPr/>
        </p:nvGrpSpPr>
        <p:grpSpPr bwMode="auto">
          <a:xfrm>
            <a:off x="565150" y="4011613"/>
            <a:ext cx="1339850" cy="344487"/>
            <a:chOff x="558086" y="3810293"/>
            <a:chExt cx="1339620" cy="343744"/>
          </a:xfrm>
        </p:grpSpPr>
        <p:sp>
          <p:nvSpPr>
            <p:cNvPr id="5" name="Rounded Rectangle 4"/>
            <p:cNvSpPr/>
            <p:nvPr/>
          </p:nvSpPr>
          <p:spPr>
            <a:xfrm>
              <a:off x="558086" y="3810293"/>
              <a:ext cx="334905" cy="343744"/>
            </a:xfrm>
            <a:prstGeom prst="roundRect">
              <a:avLst/>
            </a:prstGeom>
            <a:gradFill>
              <a:gsLst>
                <a:gs pos="0">
                  <a:schemeClr val="accent6">
                    <a:tint val="100000"/>
                    <a:shade val="100000"/>
                    <a:satMod val="130000"/>
                    <a:alpha val="60000"/>
                  </a:schemeClr>
                </a:gs>
                <a:gs pos="100000">
                  <a:schemeClr val="accent6">
                    <a:tint val="50000"/>
                    <a:shade val="100000"/>
                    <a:satMod val="350000"/>
                    <a:alpha val="45000"/>
                  </a:schemeClr>
                </a:gs>
              </a:gsLst>
            </a:gradFill>
          </p:spPr>
          <p:style>
            <a:lnRef idx="0">
              <a:schemeClr val="accent6"/>
            </a:lnRef>
            <a:fillRef idx="3">
              <a:schemeClr val="accent6"/>
            </a:fillRef>
            <a:effectRef idx="3">
              <a:schemeClr val="accent6"/>
            </a:effectRef>
            <a:fontRef idx="minor">
              <a:schemeClr val="lt1"/>
            </a:fontRef>
          </p:style>
          <p:txBody>
            <a:bodyPr anchor="ctr">
              <a:prstTxWarp prst="textNoShape">
                <a:avLst/>
              </a:prstTxWarp>
            </a:bodyPr>
            <a:lstStyle/>
            <a:p>
              <a:pPr fontAlgn="auto">
                <a:spcBef>
                  <a:spcPts val="0"/>
                </a:spcBef>
                <a:spcAft>
                  <a:spcPts val="0"/>
                </a:spcAft>
                <a:defRPr/>
              </a:pPr>
              <a:r>
                <a:rPr lang="en-US" sz="600">
                  <a:solidFill>
                    <a:srgbClr val="FFFFFF"/>
                  </a:solidFill>
                </a:rPr>
                <a:t>App</a:t>
              </a:r>
            </a:p>
          </p:txBody>
        </p:sp>
        <p:sp>
          <p:nvSpPr>
            <p:cNvPr id="6" name="Rounded Rectangle 5"/>
            <p:cNvSpPr/>
            <p:nvPr/>
          </p:nvSpPr>
          <p:spPr>
            <a:xfrm>
              <a:off x="892991" y="3810293"/>
              <a:ext cx="334905" cy="343744"/>
            </a:xfrm>
            <a:prstGeom prst="roundRect">
              <a:avLst/>
            </a:prstGeom>
            <a:gradFill>
              <a:gsLst>
                <a:gs pos="0">
                  <a:schemeClr val="accent6">
                    <a:tint val="100000"/>
                    <a:shade val="100000"/>
                    <a:satMod val="130000"/>
                    <a:alpha val="60000"/>
                  </a:schemeClr>
                </a:gs>
                <a:gs pos="100000">
                  <a:schemeClr val="accent6">
                    <a:tint val="50000"/>
                    <a:shade val="100000"/>
                    <a:satMod val="350000"/>
                    <a:alpha val="45000"/>
                  </a:schemeClr>
                </a:gs>
              </a:gsLst>
            </a:gradFill>
          </p:spPr>
          <p:style>
            <a:lnRef idx="0">
              <a:schemeClr val="accent6"/>
            </a:lnRef>
            <a:fillRef idx="3">
              <a:schemeClr val="accent6"/>
            </a:fillRef>
            <a:effectRef idx="3">
              <a:schemeClr val="accent6"/>
            </a:effectRef>
            <a:fontRef idx="minor">
              <a:schemeClr val="lt1"/>
            </a:fontRef>
          </p:style>
          <p:txBody>
            <a:bodyPr anchor="ctr">
              <a:prstTxWarp prst="textNoShape">
                <a:avLst/>
              </a:prstTxWarp>
            </a:bodyPr>
            <a:lstStyle/>
            <a:p>
              <a:pPr fontAlgn="auto">
                <a:spcBef>
                  <a:spcPts val="0"/>
                </a:spcBef>
                <a:spcAft>
                  <a:spcPts val="0"/>
                </a:spcAft>
                <a:defRPr/>
              </a:pPr>
              <a:r>
                <a:rPr lang="en-US" sz="600">
                  <a:solidFill>
                    <a:srgbClr val="FFFFFF"/>
                  </a:solidFill>
                </a:rPr>
                <a:t>App</a:t>
              </a:r>
            </a:p>
          </p:txBody>
        </p:sp>
        <p:sp>
          <p:nvSpPr>
            <p:cNvPr id="7" name="Rounded Rectangle 6"/>
            <p:cNvSpPr/>
            <p:nvPr/>
          </p:nvSpPr>
          <p:spPr>
            <a:xfrm>
              <a:off x="1562801" y="3810293"/>
              <a:ext cx="334905" cy="343744"/>
            </a:xfrm>
            <a:prstGeom prst="roundRect">
              <a:avLst/>
            </a:prstGeom>
            <a:gradFill>
              <a:gsLst>
                <a:gs pos="0">
                  <a:schemeClr val="accent6">
                    <a:tint val="100000"/>
                    <a:shade val="100000"/>
                    <a:satMod val="130000"/>
                    <a:alpha val="60000"/>
                  </a:schemeClr>
                </a:gs>
                <a:gs pos="100000">
                  <a:schemeClr val="accent6">
                    <a:tint val="50000"/>
                    <a:shade val="100000"/>
                    <a:satMod val="350000"/>
                    <a:alpha val="45000"/>
                  </a:schemeClr>
                </a:gs>
              </a:gsLst>
            </a:gradFill>
          </p:spPr>
          <p:style>
            <a:lnRef idx="0">
              <a:schemeClr val="accent6"/>
            </a:lnRef>
            <a:fillRef idx="3">
              <a:schemeClr val="accent6"/>
            </a:fillRef>
            <a:effectRef idx="3">
              <a:schemeClr val="accent6"/>
            </a:effectRef>
            <a:fontRef idx="minor">
              <a:schemeClr val="lt1"/>
            </a:fontRef>
          </p:style>
          <p:txBody>
            <a:bodyPr anchor="ctr">
              <a:prstTxWarp prst="textNoShape">
                <a:avLst/>
              </a:prstTxWarp>
            </a:bodyPr>
            <a:lstStyle/>
            <a:p>
              <a:pPr fontAlgn="auto">
                <a:spcBef>
                  <a:spcPts val="0"/>
                </a:spcBef>
                <a:spcAft>
                  <a:spcPts val="0"/>
                </a:spcAft>
                <a:defRPr/>
              </a:pPr>
              <a:r>
                <a:rPr lang="en-US" sz="600">
                  <a:solidFill>
                    <a:srgbClr val="FFFFFF"/>
                  </a:solidFill>
                </a:rPr>
                <a:t>App</a:t>
              </a:r>
            </a:p>
          </p:txBody>
        </p:sp>
        <p:cxnSp>
          <p:nvCxnSpPr>
            <p:cNvPr id="8" name="Straight Connector 7"/>
            <p:cNvCxnSpPr>
              <a:cxnSpLocks noChangeShapeType="1"/>
              <a:stCxn id="0" idx="3"/>
              <a:endCxn id="0" idx="1"/>
            </p:cNvCxnSpPr>
            <p:nvPr/>
          </p:nvCxnSpPr>
          <p:spPr bwMode="auto">
            <a:xfrm>
              <a:off x="1227896" y="3982166"/>
              <a:ext cx="334905" cy="919"/>
            </a:xfrm>
            <a:prstGeom prst="line">
              <a:avLst/>
            </a:prstGeom>
            <a:noFill/>
            <a:ln w="25400">
              <a:solidFill>
                <a:schemeClr val="accent1"/>
              </a:solidFill>
              <a:prstDash val="dot"/>
              <a:round/>
              <a:headEnd/>
              <a:tailEnd/>
            </a:ln>
            <a:effectLst>
              <a:outerShdw blurRad="63500" dist="20000" dir="5400000" rotWithShape="0">
                <a:srgbClr val="000000">
                  <a:alpha val="37999"/>
                </a:srgbClr>
              </a:outerShdw>
            </a:effectLst>
          </p:spPr>
        </p:cxnSp>
      </p:grpSp>
      <p:sp>
        <p:nvSpPr>
          <p:cNvPr id="12" name="Rectangle 11"/>
          <p:cNvSpPr>
            <a:spLocks noChangeArrowheads="1"/>
          </p:cNvSpPr>
          <p:nvPr/>
        </p:nvSpPr>
        <p:spPr bwMode="auto">
          <a:xfrm>
            <a:off x="2887663" y="2647950"/>
            <a:ext cx="1525587" cy="1308100"/>
          </a:xfrm>
          <a:prstGeom prst="rect">
            <a:avLst/>
          </a:prstGeom>
          <a:gradFill rotWithShape="1">
            <a:gsLst>
              <a:gs pos="0">
                <a:srgbClr val="3F80CD"/>
              </a:gs>
              <a:gs pos="100000">
                <a:srgbClr val="9BC1FF"/>
              </a:gs>
            </a:gsLst>
            <a:lin ang="16200000"/>
          </a:gradFill>
          <a:ln w="9525">
            <a:solidFill>
              <a:srgbClr val="4A7EBB"/>
            </a:solidFill>
            <a:miter lim="800000"/>
            <a:headEnd/>
            <a:tailEnd/>
          </a:ln>
          <a:effectLst>
            <a:outerShdw blurRad="63500" dist="23000" dir="5400000" rotWithShape="0">
              <a:srgbClr val="000000">
                <a:alpha val="34999"/>
              </a:srgbClr>
            </a:outerShdw>
          </a:effectLst>
        </p:spPr>
        <p:txBody>
          <a:bodyPr anchor="ctr">
            <a:prstTxWarp prst="textNoShape">
              <a:avLst/>
            </a:prstTxWarp>
          </a:bodyPr>
          <a:lstStyle/>
          <a:p>
            <a:pPr algn="ctr" fontAlgn="auto">
              <a:spcBef>
                <a:spcPts val="0"/>
              </a:spcBef>
              <a:spcAft>
                <a:spcPts val="0"/>
              </a:spcAft>
              <a:defRPr/>
            </a:pPr>
            <a:endParaRPr lang="en-US" sz="1000">
              <a:solidFill>
                <a:schemeClr val="lt1"/>
              </a:solidFill>
              <a:latin typeface="+mn-lt"/>
            </a:endParaRPr>
          </a:p>
        </p:txBody>
      </p:sp>
      <p:sp>
        <p:nvSpPr>
          <p:cNvPr id="13" name="Rounded Rectangle 12"/>
          <p:cNvSpPr/>
          <p:nvPr/>
        </p:nvSpPr>
        <p:spPr>
          <a:xfrm>
            <a:off x="2988148" y="3447646"/>
            <a:ext cx="1339620" cy="420131"/>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prstTxWarp prst="textNoShape">
              <a:avLst/>
            </a:prstTxWarp>
          </a:bodyPr>
          <a:lstStyle/>
          <a:p>
            <a:pPr algn="ctr"/>
            <a:r>
              <a:rPr lang="en-US" sz="900" b="1">
                <a:solidFill>
                  <a:schemeClr val="bg1"/>
                </a:solidFill>
                <a:ea typeface="ＭＳ Ｐゴシック" charset="-128"/>
                <a:cs typeface="ＭＳ Ｐゴシック" charset="-128"/>
              </a:rPr>
              <a:t>Specialized Packet Forwarding Hardware</a:t>
            </a:r>
            <a:endParaRPr lang="en-US" sz="800" b="1">
              <a:solidFill>
                <a:schemeClr val="bg1"/>
              </a:solidFill>
              <a:ea typeface="ＭＳ Ｐゴシック" charset="-128"/>
              <a:cs typeface="ＭＳ Ｐゴシック" charset="-128"/>
            </a:endParaRPr>
          </a:p>
        </p:txBody>
      </p:sp>
      <p:grpSp>
        <p:nvGrpSpPr>
          <p:cNvPr id="10" name="Group 58"/>
          <p:cNvGrpSpPr>
            <a:grpSpLocks/>
          </p:cNvGrpSpPr>
          <p:nvPr/>
        </p:nvGrpSpPr>
        <p:grpSpPr bwMode="auto">
          <a:xfrm>
            <a:off x="2987675" y="2736850"/>
            <a:ext cx="1339850" cy="342900"/>
            <a:chOff x="2988148" y="2012694"/>
            <a:chExt cx="1339620" cy="343744"/>
          </a:xfrm>
        </p:grpSpPr>
        <p:sp>
          <p:nvSpPr>
            <p:cNvPr id="15" name="Rounded Rectangle 14"/>
            <p:cNvSpPr/>
            <p:nvPr/>
          </p:nvSpPr>
          <p:spPr>
            <a:xfrm>
              <a:off x="2988148" y="2012694"/>
              <a:ext cx="334905" cy="343744"/>
            </a:xfrm>
            <a:prstGeom prst="roundRect">
              <a:avLst/>
            </a:prstGeom>
            <a:gradFill>
              <a:gsLst>
                <a:gs pos="0">
                  <a:schemeClr val="accent6">
                    <a:tint val="100000"/>
                    <a:shade val="100000"/>
                    <a:satMod val="130000"/>
                    <a:alpha val="60000"/>
                  </a:schemeClr>
                </a:gs>
                <a:gs pos="100000">
                  <a:schemeClr val="accent6">
                    <a:tint val="50000"/>
                    <a:shade val="100000"/>
                    <a:satMod val="350000"/>
                    <a:alpha val="45000"/>
                  </a:schemeClr>
                </a:gs>
              </a:gsLst>
            </a:gradFill>
          </p:spPr>
          <p:style>
            <a:lnRef idx="0">
              <a:schemeClr val="accent6"/>
            </a:lnRef>
            <a:fillRef idx="3">
              <a:schemeClr val="accent6"/>
            </a:fillRef>
            <a:effectRef idx="3">
              <a:schemeClr val="accent6"/>
            </a:effectRef>
            <a:fontRef idx="minor">
              <a:schemeClr val="lt1"/>
            </a:fontRef>
          </p:style>
          <p:txBody>
            <a:bodyPr anchor="ctr">
              <a:prstTxWarp prst="textNoShape">
                <a:avLst/>
              </a:prstTxWarp>
            </a:bodyPr>
            <a:lstStyle/>
            <a:p>
              <a:pPr fontAlgn="auto">
                <a:spcBef>
                  <a:spcPts val="0"/>
                </a:spcBef>
                <a:spcAft>
                  <a:spcPts val="0"/>
                </a:spcAft>
                <a:defRPr/>
              </a:pPr>
              <a:r>
                <a:rPr lang="en-US" sz="600">
                  <a:solidFill>
                    <a:srgbClr val="FFFFFF"/>
                  </a:solidFill>
                </a:rPr>
                <a:t>App</a:t>
              </a:r>
            </a:p>
          </p:txBody>
        </p:sp>
        <p:sp>
          <p:nvSpPr>
            <p:cNvPr id="16" name="Rounded Rectangle 15"/>
            <p:cNvSpPr/>
            <p:nvPr/>
          </p:nvSpPr>
          <p:spPr>
            <a:xfrm>
              <a:off x="3323053" y="2012694"/>
              <a:ext cx="334905" cy="343744"/>
            </a:xfrm>
            <a:prstGeom prst="roundRect">
              <a:avLst/>
            </a:prstGeom>
            <a:gradFill>
              <a:gsLst>
                <a:gs pos="0">
                  <a:schemeClr val="accent6">
                    <a:tint val="100000"/>
                    <a:shade val="100000"/>
                    <a:satMod val="130000"/>
                    <a:alpha val="60000"/>
                  </a:schemeClr>
                </a:gs>
                <a:gs pos="100000">
                  <a:schemeClr val="accent6">
                    <a:tint val="50000"/>
                    <a:shade val="100000"/>
                    <a:satMod val="350000"/>
                    <a:alpha val="45000"/>
                  </a:schemeClr>
                </a:gs>
              </a:gsLst>
            </a:gradFill>
          </p:spPr>
          <p:style>
            <a:lnRef idx="0">
              <a:schemeClr val="accent6"/>
            </a:lnRef>
            <a:fillRef idx="3">
              <a:schemeClr val="accent6"/>
            </a:fillRef>
            <a:effectRef idx="3">
              <a:schemeClr val="accent6"/>
            </a:effectRef>
            <a:fontRef idx="minor">
              <a:schemeClr val="lt1"/>
            </a:fontRef>
          </p:style>
          <p:txBody>
            <a:bodyPr anchor="ctr">
              <a:prstTxWarp prst="textNoShape">
                <a:avLst/>
              </a:prstTxWarp>
            </a:bodyPr>
            <a:lstStyle/>
            <a:p>
              <a:pPr fontAlgn="auto">
                <a:spcBef>
                  <a:spcPts val="0"/>
                </a:spcBef>
                <a:spcAft>
                  <a:spcPts val="0"/>
                </a:spcAft>
                <a:defRPr/>
              </a:pPr>
              <a:r>
                <a:rPr lang="en-US" sz="600">
                  <a:solidFill>
                    <a:srgbClr val="FFFFFF"/>
                  </a:solidFill>
                </a:rPr>
                <a:t>App</a:t>
              </a:r>
            </a:p>
          </p:txBody>
        </p:sp>
        <p:sp>
          <p:nvSpPr>
            <p:cNvPr id="17" name="Rounded Rectangle 16"/>
            <p:cNvSpPr/>
            <p:nvPr/>
          </p:nvSpPr>
          <p:spPr>
            <a:xfrm>
              <a:off x="3992863" y="2012694"/>
              <a:ext cx="334905" cy="343744"/>
            </a:xfrm>
            <a:prstGeom prst="roundRect">
              <a:avLst/>
            </a:prstGeom>
            <a:gradFill>
              <a:gsLst>
                <a:gs pos="0">
                  <a:schemeClr val="accent6">
                    <a:tint val="100000"/>
                    <a:shade val="100000"/>
                    <a:satMod val="130000"/>
                    <a:alpha val="60000"/>
                  </a:schemeClr>
                </a:gs>
                <a:gs pos="100000">
                  <a:schemeClr val="accent6">
                    <a:tint val="50000"/>
                    <a:shade val="100000"/>
                    <a:satMod val="350000"/>
                    <a:alpha val="45000"/>
                  </a:schemeClr>
                </a:gs>
              </a:gsLst>
            </a:gradFill>
          </p:spPr>
          <p:style>
            <a:lnRef idx="0">
              <a:schemeClr val="accent6"/>
            </a:lnRef>
            <a:fillRef idx="3">
              <a:schemeClr val="accent6"/>
            </a:fillRef>
            <a:effectRef idx="3">
              <a:schemeClr val="accent6"/>
            </a:effectRef>
            <a:fontRef idx="minor">
              <a:schemeClr val="lt1"/>
            </a:fontRef>
          </p:style>
          <p:txBody>
            <a:bodyPr anchor="ctr">
              <a:prstTxWarp prst="textNoShape">
                <a:avLst/>
              </a:prstTxWarp>
            </a:bodyPr>
            <a:lstStyle/>
            <a:p>
              <a:pPr fontAlgn="auto">
                <a:spcBef>
                  <a:spcPts val="0"/>
                </a:spcBef>
                <a:spcAft>
                  <a:spcPts val="0"/>
                </a:spcAft>
                <a:defRPr/>
              </a:pPr>
              <a:r>
                <a:rPr lang="en-US" sz="600">
                  <a:solidFill>
                    <a:srgbClr val="FFFFFF"/>
                  </a:solidFill>
                </a:rPr>
                <a:t>App</a:t>
              </a:r>
            </a:p>
          </p:txBody>
        </p:sp>
        <p:cxnSp>
          <p:nvCxnSpPr>
            <p:cNvPr id="18" name="Straight Connector 17"/>
            <p:cNvCxnSpPr>
              <a:cxnSpLocks noChangeShapeType="1"/>
              <a:stCxn id="0" idx="3"/>
              <a:endCxn id="0" idx="1"/>
            </p:cNvCxnSpPr>
            <p:nvPr/>
          </p:nvCxnSpPr>
          <p:spPr bwMode="auto">
            <a:xfrm>
              <a:off x="3657958" y="2184567"/>
              <a:ext cx="334905" cy="919"/>
            </a:xfrm>
            <a:prstGeom prst="line">
              <a:avLst/>
            </a:prstGeom>
            <a:noFill/>
            <a:ln w="25400">
              <a:solidFill>
                <a:schemeClr val="accent1"/>
              </a:solidFill>
              <a:prstDash val="dot"/>
              <a:round/>
              <a:headEnd/>
              <a:tailEnd/>
            </a:ln>
            <a:effectLst>
              <a:outerShdw blurRad="63500" dist="20000" dir="5400000" rotWithShape="0">
                <a:srgbClr val="000000">
                  <a:alpha val="37999"/>
                </a:srgbClr>
              </a:outerShdw>
            </a:effectLst>
          </p:spPr>
        </p:cxnSp>
      </p:grpSp>
      <p:sp>
        <p:nvSpPr>
          <p:cNvPr id="20" name="Rectangle 19"/>
          <p:cNvSpPr>
            <a:spLocks noChangeArrowheads="1"/>
          </p:cNvSpPr>
          <p:nvPr/>
        </p:nvSpPr>
        <p:spPr bwMode="auto">
          <a:xfrm>
            <a:off x="6616700" y="3243263"/>
            <a:ext cx="1525588" cy="1308100"/>
          </a:xfrm>
          <a:prstGeom prst="rect">
            <a:avLst/>
          </a:prstGeom>
          <a:gradFill rotWithShape="1">
            <a:gsLst>
              <a:gs pos="0">
                <a:srgbClr val="3F80CD"/>
              </a:gs>
              <a:gs pos="100000">
                <a:srgbClr val="9BC1FF"/>
              </a:gs>
            </a:gsLst>
            <a:lin ang="16200000"/>
          </a:gradFill>
          <a:ln w="9525">
            <a:solidFill>
              <a:srgbClr val="4A7EBB"/>
            </a:solidFill>
            <a:miter lim="800000"/>
            <a:headEnd/>
            <a:tailEnd/>
          </a:ln>
          <a:effectLst>
            <a:outerShdw blurRad="63500" dist="23000" dir="5400000" rotWithShape="0">
              <a:srgbClr val="000000">
                <a:alpha val="34999"/>
              </a:srgbClr>
            </a:outerShdw>
          </a:effectLst>
        </p:spPr>
        <p:txBody>
          <a:bodyPr anchor="ctr">
            <a:prstTxWarp prst="textNoShape">
              <a:avLst/>
            </a:prstTxWarp>
          </a:bodyPr>
          <a:lstStyle/>
          <a:p>
            <a:pPr algn="ctr" fontAlgn="auto">
              <a:spcBef>
                <a:spcPts val="0"/>
              </a:spcBef>
              <a:spcAft>
                <a:spcPts val="0"/>
              </a:spcAft>
              <a:defRPr/>
            </a:pPr>
            <a:endParaRPr lang="en-US" sz="1000">
              <a:solidFill>
                <a:schemeClr val="lt1"/>
              </a:solidFill>
              <a:latin typeface="+mn-lt"/>
            </a:endParaRPr>
          </a:p>
        </p:txBody>
      </p:sp>
      <p:sp>
        <p:nvSpPr>
          <p:cNvPr id="21" name="Rounded Rectangle 20"/>
          <p:cNvSpPr/>
          <p:nvPr/>
        </p:nvSpPr>
        <p:spPr>
          <a:xfrm>
            <a:off x="6717510" y="4043205"/>
            <a:ext cx="1339620" cy="420131"/>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prstTxWarp prst="textNoShape">
              <a:avLst/>
            </a:prstTxWarp>
          </a:bodyPr>
          <a:lstStyle/>
          <a:p>
            <a:pPr algn="ctr"/>
            <a:r>
              <a:rPr lang="en-US" sz="900" b="1">
                <a:solidFill>
                  <a:schemeClr val="bg1"/>
                </a:solidFill>
                <a:ea typeface="ＭＳ Ｐゴシック" charset="-128"/>
                <a:cs typeface="ＭＳ Ｐゴシック" charset="-128"/>
              </a:rPr>
              <a:t>Specialized Packet Forwarding Hardware</a:t>
            </a:r>
            <a:endParaRPr lang="en-US" sz="800" b="1">
              <a:solidFill>
                <a:schemeClr val="bg1"/>
              </a:solidFill>
              <a:ea typeface="ＭＳ Ｐゴシック" charset="-128"/>
              <a:cs typeface="ＭＳ Ｐゴシック" charset="-128"/>
            </a:endParaRPr>
          </a:p>
        </p:txBody>
      </p:sp>
      <p:grpSp>
        <p:nvGrpSpPr>
          <p:cNvPr id="11" name="Group 57"/>
          <p:cNvGrpSpPr>
            <a:grpSpLocks/>
          </p:cNvGrpSpPr>
          <p:nvPr/>
        </p:nvGrpSpPr>
        <p:grpSpPr bwMode="auto">
          <a:xfrm>
            <a:off x="6718300" y="3332163"/>
            <a:ext cx="1338263" cy="344487"/>
            <a:chOff x="6717510" y="2608253"/>
            <a:chExt cx="1339620" cy="343744"/>
          </a:xfrm>
        </p:grpSpPr>
        <p:sp>
          <p:nvSpPr>
            <p:cNvPr id="23" name="Rounded Rectangle 22"/>
            <p:cNvSpPr/>
            <p:nvPr/>
          </p:nvSpPr>
          <p:spPr>
            <a:xfrm>
              <a:off x="6717510" y="2608253"/>
              <a:ext cx="334905" cy="343744"/>
            </a:xfrm>
            <a:prstGeom prst="roundRect">
              <a:avLst/>
            </a:prstGeom>
            <a:gradFill>
              <a:gsLst>
                <a:gs pos="0">
                  <a:schemeClr val="accent6">
                    <a:tint val="100000"/>
                    <a:shade val="100000"/>
                    <a:satMod val="130000"/>
                    <a:alpha val="60000"/>
                  </a:schemeClr>
                </a:gs>
                <a:gs pos="100000">
                  <a:schemeClr val="accent6">
                    <a:tint val="50000"/>
                    <a:shade val="100000"/>
                    <a:satMod val="350000"/>
                    <a:alpha val="45000"/>
                  </a:schemeClr>
                </a:gs>
              </a:gsLst>
            </a:gradFill>
          </p:spPr>
          <p:style>
            <a:lnRef idx="0">
              <a:schemeClr val="accent6"/>
            </a:lnRef>
            <a:fillRef idx="3">
              <a:schemeClr val="accent6"/>
            </a:fillRef>
            <a:effectRef idx="3">
              <a:schemeClr val="accent6"/>
            </a:effectRef>
            <a:fontRef idx="minor">
              <a:schemeClr val="lt1"/>
            </a:fontRef>
          </p:style>
          <p:txBody>
            <a:bodyPr anchor="ctr">
              <a:prstTxWarp prst="textNoShape">
                <a:avLst/>
              </a:prstTxWarp>
            </a:bodyPr>
            <a:lstStyle/>
            <a:p>
              <a:pPr fontAlgn="auto">
                <a:spcBef>
                  <a:spcPts val="0"/>
                </a:spcBef>
                <a:spcAft>
                  <a:spcPts val="0"/>
                </a:spcAft>
                <a:defRPr/>
              </a:pPr>
              <a:r>
                <a:rPr lang="en-US" sz="600">
                  <a:solidFill>
                    <a:srgbClr val="FFFFFF"/>
                  </a:solidFill>
                </a:rPr>
                <a:t>App</a:t>
              </a:r>
            </a:p>
          </p:txBody>
        </p:sp>
        <p:sp>
          <p:nvSpPr>
            <p:cNvPr id="24" name="Rounded Rectangle 23"/>
            <p:cNvSpPr/>
            <p:nvPr/>
          </p:nvSpPr>
          <p:spPr>
            <a:xfrm>
              <a:off x="7052415" y="2608253"/>
              <a:ext cx="334905" cy="343744"/>
            </a:xfrm>
            <a:prstGeom prst="roundRect">
              <a:avLst/>
            </a:prstGeom>
            <a:gradFill>
              <a:gsLst>
                <a:gs pos="0">
                  <a:schemeClr val="accent6">
                    <a:tint val="100000"/>
                    <a:shade val="100000"/>
                    <a:satMod val="130000"/>
                    <a:alpha val="60000"/>
                  </a:schemeClr>
                </a:gs>
                <a:gs pos="100000">
                  <a:schemeClr val="accent6">
                    <a:tint val="50000"/>
                    <a:shade val="100000"/>
                    <a:satMod val="350000"/>
                    <a:alpha val="45000"/>
                  </a:schemeClr>
                </a:gs>
              </a:gsLst>
            </a:gradFill>
          </p:spPr>
          <p:style>
            <a:lnRef idx="0">
              <a:schemeClr val="accent6"/>
            </a:lnRef>
            <a:fillRef idx="3">
              <a:schemeClr val="accent6"/>
            </a:fillRef>
            <a:effectRef idx="3">
              <a:schemeClr val="accent6"/>
            </a:effectRef>
            <a:fontRef idx="minor">
              <a:schemeClr val="lt1"/>
            </a:fontRef>
          </p:style>
          <p:txBody>
            <a:bodyPr anchor="ctr">
              <a:prstTxWarp prst="textNoShape">
                <a:avLst/>
              </a:prstTxWarp>
            </a:bodyPr>
            <a:lstStyle/>
            <a:p>
              <a:pPr fontAlgn="auto">
                <a:spcBef>
                  <a:spcPts val="0"/>
                </a:spcBef>
                <a:spcAft>
                  <a:spcPts val="0"/>
                </a:spcAft>
                <a:defRPr/>
              </a:pPr>
              <a:r>
                <a:rPr lang="en-US" sz="600">
                  <a:solidFill>
                    <a:srgbClr val="FFFFFF"/>
                  </a:solidFill>
                </a:rPr>
                <a:t>App</a:t>
              </a:r>
            </a:p>
          </p:txBody>
        </p:sp>
        <p:sp>
          <p:nvSpPr>
            <p:cNvPr id="25" name="Rounded Rectangle 24"/>
            <p:cNvSpPr/>
            <p:nvPr/>
          </p:nvSpPr>
          <p:spPr>
            <a:xfrm>
              <a:off x="7722225" y="2608253"/>
              <a:ext cx="334905" cy="343744"/>
            </a:xfrm>
            <a:prstGeom prst="roundRect">
              <a:avLst/>
            </a:prstGeom>
            <a:gradFill>
              <a:gsLst>
                <a:gs pos="0">
                  <a:schemeClr val="accent6">
                    <a:tint val="100000"/>
                    <a:shade val="100000"/>
                    <a:satMod val="130000"/>
                    <a:alpha val="60000"/>
                  </a:schemeClr>
                </a:gs>
                <a:gs pos="100000">
                  <a:schemeClr val="accent6">
                    <a:tint val="50000"/>
                    <a:shade val="100000"/>
                    <a:satMod val="350000"/>
                    <a:alpha val="45000"/>
                  </a:schemeClr>
                </a:gs>
              </a:gsLst>
            </a:gradFill>
          </p:spPr>
          <p:style>
            <a:lnRef idx="0">
              <a:schemeClr val="accent6"/>
            </a:lnRef>
            <a:fillRef idx="3">
              <a:schemeClr val="accent6"/>
            </a:fillRef>
            <a:effectRef idx="3">
              <a:schemeClr val="accent6"/>
            </a:effectRef>
            <a:fontRef idx="minor">
              <a:schemeClr val="lt1"/>
            </a:fontRef>
          </p:style>
          <p:txBody>
            <a:bodyPr anchor="ctr">
              <a:prstTxWarp prst="textNoShape">
                <a:avLst/>
              </a:prstTxWarp>
            </a:bodyPr>
            <a:lstStyle/>
            <a:p>
              <a:pPr fontAlgn="auto">
                <a:spcBef>
                  <a:spcPts val="0"/>
                </a:spcBef>
                <a:spcAft>
                  <a:spcPts val="0"/>
                </a:spcAft>
                <a:defRPr/>
              </a:pPr>
              <a:r>
                <a:rPr lang="en-US" sz="600">
                  <a:solidFill>
                    <a:srgbClr val="FFFFFF"/>
                  </a:solidFill>
                </a:rPr>
                <a:t>App</a:t>
              </a:r>
            </a:p>
          </p:txBody>
        </p:sp>
        <p:cxnSp>
          <p:nvCxnSpPr>
            <p:cNvPr id="26" name="Straight Connector 25"/>
            <p:cNvCxnSpPr>
              <a:cxnSpLocks noChangeShapeType="1"/>
              <a:stCxn id="0" idx="3"/>
              <a:endCxn id="0" idx="1"/>
            </p:cNvCxnSpPr>
            <p:nvPr/>
          </p:nvCxnSpPr>
          <p:spPr bwMode="auto">
            <a:xfrm>
              <a:off x="7387320" y="2780126"/>
              <a:ext cx="334905" cy="919"/>
            </a:xfrm>
            <a:prstGeom prst="line">
              <a:avLst/>
            </a:prstGeom>
            <a:noFill/>
            <a:ln w="25400">
              <a:solidFill>
                <a:schemeClr val="accent1"/>
              </a:solidFill>
              <a:prstDash val="dot"/>
              <a:round/>
              <a:headEnd/>
              <a:tailEnd/>
            </a:ln>
            <a:effectLst>
              <a:outerShdw blurRad="63500" dist="20000" dir="5400000" rotWithShape="0">
                <a:srgbClr val="000000">
                  <a:alpha val="37999"/>
                </a:srgbClr>
              </a:outerShdw>
            </a:effectLst>
          </p:spPr>
        </p:cxnSp>
      </p:grpSp>
      <p:sp>
        <p:nvSpPr>
          <p:cNvPr id="28" name="Rectangle 27"/>
          <p:cNvSpPr>
            <a:spLocks noChangeArrowheads="1"/>
          </p:cNvSpPr>
          <p:nvPr/>
        </p:nvSpPr>
        <p:spPr bwMode="auto">
          <a:xfrm>
            <a:off x="2292350" y="5338763"/>
            <a:ext cx="1525588" cy="1309687"/>
          </a:xfrm>
          <a:prstGeom prst="rect">
            <a:avLst/>
          </a:prstGeom>
          <a:gradFill rotWithShape="1">
            <a:gsLst>
              <a:gs pos="0">
                <a:srgbClr val="3F80CD"/>
              </a:gs>
              <a:gs pos="100000">
                <a:srgbClr val="9BC1FF"/>
              </a:gs>
            </a:gsLst>
            <a:lin ang="16200000"/>
          </a:gradFill>
          <a:ln w="9525">
            <a:solidFill>
              <a:srgbClr val="4A7EBB"/>
            </a:solidFill>
            <a:miter lim="800000"/>
            <a:headEnd/>
            <a:tailEnd/>
          </a:ln>
          <a:effectLst>
            <a:outerShdw blurRad="63500" dist="23000" dir="5400000" rotWithShape="0">
              <a:srgbClr val="000000">
                <a:alpha val="34999"/>
              </a:srgbClr>
            </a:outerShdw>
          </a:effectLst>
        </p:spPr>
        <p:txBody>
          <a:bodyPr anchor="ctr">
            <a:prstTxWarp prst="textNoShape">
              <a:avLst/>
            </a:prstTxWarp>
          </a:bodyPr>
          <a:lstStyle/>
          <a:p>
            <a:pPr algn="ctr" fontAlgn="auto">
              <a:spcBef>
                <a:spcPts val="0"/>
              </a:spcBef>
              <a:spcAft>
                <a:spcPts val="0"/>
              </a:spcAft>
              <a:defRPr/>
            </a:pPr>
            <a:endParaRPr lang="en-US" sz="1000">
              <a:solidFill>
                <a:schemeClr val="lt1"/>
              </a:solidFill>
              <a:latin typeface="+mn-lt"/>
            </a:endParaRPr>
          </a:p>
        </p:txBody>
      </p:sp>
      <p:sp>
        <p:nvSpPr>
          <p:cNvPr id="29" name="Rounded Rectangle 28"/>
          <p:cNvSpPr/>
          <p:nvPr/>
        </p:nvSpPr>
        <p:spPr>
          <a:xfrm>
            <a:off x="2392599" y="6139763"/>
            <a:ext cx="1339620" cy="420131"/>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prstTxWarp prst="textNoShape">
              <a:avLst/>
            </a:prstTxWarp>
          </a:bodyPr>
          <a:lstStyle/>
          <a:p>
            <a:pPr algn="ctr"/>
            <a:r>
              <a:rPr lang="en-US" sz="900" b="1">
                <a:solidFill>
                  <a:schemeClr val="bg1"/>
                </a:solidFill>
                <a:ea typeface="ＭＳ Ｐゴシック" charset="-128"/>
                <a:cs typeface="ＭＳ Ｐゴシック" charset="-128"/>
              </a:rPr>
              <a:t>Specialized Packet Forwarding Hardware</a:t>
            </a:r>
            <a:endParaRPr lang="en-US" sz="800" b="1">
              <a:solidFill>
                <a:schemeClr val="bg1"/>
              </a:solidFill>
              <a:ea typeface="ＭＳ Ｐゴシック" charset="-128"/>
              <a:cs typeface="ＭＳ Ｐゴシック" charset="-128"/>
            </a:endParaRPr>
          </a:p>
        </p:txBody>
      </p:sp>
      <p:grpSp>
        <p:nvGrpSpPr>
          <p:cNvPr id="19" name="Group 55"/>
          <p:cNvGrpSpPr>
            <a:grpSpLocks/>
          </p:cNvGrpSpPr>
          <p:nvPr/>
        </p:nvGrpSpPr>
        <p:grpSpPr bwMode="auto">
          <a:xfrm>
            <a:off x="2392363" y="5429250"/>
            <a:ext cx="1339850" cy="342900"/>
            <a:chOff x="2995893" y="5485693"/>
            <a:chExt cx="1339620" cy="343744"/>
          </a:xfrm>
        </p:grpSpPr>
        <p:sp>
          <p:nvSpPr>
            <p:cNvPr id="31" name="Rounded Rectangle 30"/>
            <p:cNvSpPr/>
            <p:nvPr/>
          </p:nvSpPr>
          <p:spPr>
            <a:xfrm>
              <a:off x="2995893" y="5485693"/>
              <a:ext cx="334905" cy="343744"/>
            </a:xfrm>
            <a:prstGeom prst="roundRect">
              <a:avLst/>
            </a:prstGeom>
            <a:gradFill>
              <a:gsLst>
                <a:gs pos="0">
                  <a:schemeClr val="accent6">
                    <a:tint val="100000"/>
                    <a:shade val="100000"/>
                    <a:satMod val="130000"/>
                    <a:alpha val="60000"/>
                  </a:schemeClr>
                </a:gs>
                <a:gs pos="100000">
                  <a:schemeClr val="accent6">
                    <a:tint val="50000"/>
                    <a:shade val="100000"/>
                    <a:satMod val="350000"/>
                    <a:alpha val="45000"/>
                  </a:schemeClr>
                </a:gs>
              </a:gsLst>
            </a:gradFill>
          </p:spPr>
          <p:style>
            <a:lnRef idx="0">
              <a:schemeClr val="accent6"/>
            </a:lnRef>
            <a:fillRef idx="3">
              <a:schemeClr val="accent6"/>
            </a:fillRef>
            <a:effectRef idx="3">
              <a:schemeClr val="accent6"/>
            </a:effectRef>
            <a:fontRef idx="minor">
              <a:schemeClr val="lt1"/>
            </a:fontRef>
          </p:style>
          <p:txBody>
            <a:bodyPr anchor="ctr">
              <a:prstTxWarp prst="textNoShape">
                <a:avLst/>
              </a:prstTxWarp>
            </a:bodyPr>
            <a:lstStyle/>
            <a:p>
              <a:pPr fontAlgn="auto">
                <a:spcBef>
                  <a:spcPts val="0"/>
                </a:spcBef>
                <a:spcAft>
                  <a:spcPts val="0"/>
                </a:spcAft>
                <a:defRPr/>
              </a:pPr>
              <a:r>
                <a:rPr lang="en-US" sz="600">
                  <a:solidFill>
                    <a:srgbClr val="FFFFFF"/>
                  </a:solidFill>
                </a:rPr>
                <a:t>App</a:t>
              </a:r>
            </a:p>
          </p:txBody>
        </p:sp>
        <p:sp>
          <p:nvSpPr>
            <p:cNvPr id="32" name="Rounded Rectangle 31"/>
            <p:cNvSpPr/>
            <p:nvPr/>
          </p:nvSpPr>
          <p:spPr>
            <a:xfrm>
              <a:off x="3330798" y="5485693"/>
              <a:ext cx="334905" cy="343744"/>
            </a:xfrm>
            <a:prstGeom prst="roundRect">
              <a:avLst/>
            </a:prstGeom>
            <a:gradFill>
              <a:gsLst>
                <a:gs pos="0">
                  <a:schemeClr val="accent6">
                    <a:tint val="100000"/>
                    <a:shade val="100000"/>
                    <a:satMod val="130000"/>
                    <a:alpha val="60000"/>
                  </a:schemeClr>
                </a:gs>
                <a:gs pos="100000">
                  <a:schemeClr val="accent6">
                    <a:tint val="50000"/>
                    <a:shade val="100000"/>
                    <a:satMod val="350000"/>
                    <a:alpha val="45000"/>
                  </a:schemeClr>
                </a:gs>
              </a:gsLst>
            </a:gradFill>
          </p:spPr>
          <p:style>
            <a:lnRef idx="0">
              <a:schemeClr val="accent6"/>
            </a:lnRef>
            <a:fillRef idx="3">
              <a:schemeClr val="accent6"/>
            </a:fillRef>
            <a:effectRef idx="3">
              <a:schemeClr val="accent6"/>
            </a:effectRef>
            <a:fontRef idx="minor">
              <a:schemeClr val="lt1"/>
            </a:fontRef>
          </p:style>
          <p:txBody>
            <a:bodyPr anchor="ctr">
              <a:prstTxWarp prst="textNoShape">
                <a:avLst/>
              </a:prstTxWarp>
            </a:bodyPr>
            <a:lstStyle/>
            <a:p>
              <a:pPr fontAlgn="auto">
                <a:spcBef>
                  <a:spcPts val="0"/>
                </a:spcBef>
                <a:spcAft>
                  <a:spcPts val="0"/>
                </a:spcAft>
                <a:defRPr/>
              </a:pPr>
              <a:r>
                <a:rPr lang="en-US" sz="600">
                  <a:solidFill>
                    <a:srgbClr val="FFFFFF"/>
                  </a:solidFill>
                </a:rPr>
                <a:t>App</a:t>
              </a:r>
            </a:p>
          </p:txBody>
        </p:sp>
        <p:sp>
          <p:nvSpPr>
            <p:cNvPr id="33" name="Rounded Rectangle 32"/>
            <p:cNvSpPr/>
            <p:nvPr/>
          </p:nvSpPr>
          <p:spPr>
            <a:xfrm>
              <a:off x="4000608" y="5485693"/>
              <a:ext cx="334905" cy="343744"/>
            </a:xfrm>
            <a:prstGeom prst="roundRect">
              <a:avLst/>
            </a:prstGeom>
            <a:gradFill>
              <a:gsLst>
                <a:gs pos="0">
                  <a:schemeClr val="accent6">
                    <a:tint val="100000"/>
                    <a:shade val="100000"/>
                    <a:satMod val="130000"/>
                    <a:alpha val="60000"/>
                  </a:schemeClr>
                </a:gs>
                <a:gs pos="100000">
                  <a:schemeClr val="accent6">
                    <a:tint val="50000"/>
                    <a:shade val="100000"/>
                    <a:satMod val="350000"/>
                    <a:alpha val="45000"/>
                  </a:schemeClr>
                </a:gs>
              </a:gsLst>
            </a:gradFill>
          </p:spPr>
          <p:style>
            <a:lnRef idx="0">
              <a:schemeClr val="accent6"/>
            </a:lnRef>
            <a:fillRef idx="3">
              <a:schemeClr val="accent6"/>
            </a:fillRef>
            <a:effectRef idx="3">
              <a:schemeClr val="accent6"/>
            </a:effectRef>
            <a:fontRef idx="minor">
              <a:schemeClr val="lt1"/>
            </a:fontRef>
          </p:style>
          <p:txBody>
            <a:bodyPr anchor="ctr">
              <a:prstTxWarp prst="textNoShape">
                <a:avLst/>
              </a:prstTxWarp>
            </a:bodyPr>
            <a:lstStyle/>
            <a:p>
              <a:pPr fontAlgn="auto">
                <a:spcBef>
                  <a:spcPts val="0"/>
                </a:spcBef>
                <a:spcAft>
                  <a:spcPts val="0"/>
                </a:spcAft>
                <a:defRPr/>
              </a:pPr>
              <a:r>
                <a:rPr lang="en-US" sz="600">
                  <a:solidFill>
                    <a:srgbClr val="FFFFFF"/>
                  </a:solidFill>
                </a:rPr>
                <a:t>App</a:t>
              </a:r>
            </a:p>
          </p:txBody>
        </p:sp>
        <p:cxnSp>
          <p:nvCxnSpPr>
            <p:cNvPr id="34" name="Straight Connector 33"/>
            <p:cNvCxnSpPr>
              <a:cxnSpLocks noChangeShapeType="1"/>
              <a:stCxn id="0" idx="3"/>
              <a:endCxn id="0" idx="1"/>
            </p:cNvCxnSpPr>
            <p:nvPr/>
          </p:nvCxnSpPr>
          <p:spPr bwMode="auto">
            <a:xfrm>
              <a:off x="3665703" y="5657566"/>
              <a:ext cx="334905" cy="919"/>
            </a:xfrm>
            <a:prstGeom prst="line">
              <a:avLst/>
            </a:prstGeom>
            <a:noFill/>
            <a:ln w="25400">
              <a:solidFill>
                <a:schemeClr val="accent1"/>
              </a:solidFill>
              <a:prstDash val="dot"/>
              <a:round/>
              <a:headEnd/>
              <a:tailEnd/>
            </a:ln>
            <a:effectLst>
              <a:outerShdw blurRad="63500" dist="20000" dir="5400000" rotWithShape="0">
                <a:srgbClr val="000000">
                  <a:alpha val="37999"/>
                </a:srgbClr>
              </a:outerShdw>
            </a:effectLst>
          </p:spPr>
        </p:cxnSp>
      </p:grpSp>
      <p:sp>
        <p:nvSpPr>
          <p:cNvPr id="36" name="Rectangle 35"/>
          <p:cNvSpPr>
            <a:spLocks noChangeArrowheads="1"/>
          </p:cNvSpPr>
          <p:nvPr/>
        </p:nvSpPr>
        <p:spPr bwMode="auto">
          <a:xfrm>
            <a:off x="4421188" y="4464050"/>
            <a:ext cx="1525587" cy="1308100"/>
          </a:xfrm>
          <a:prstGeom prst="rect">
            <a:avLst/>
          </a:prstGeom>
          <a:gradFill rotWithShape="1">
            <a:gsLst>
              <a:gs pos="0">
                <a:srgbClr val="3F80CD"/>
              </a:gs>
              <a:gs pos="100000">
                <a:srgbClr val="9BC1FF"/>
              </a:gs>
            </a:gsLst>
            <a:lin ang="16200000"/>
          </a:gradFill>
          <a:ln w="9525">
            <a:solidFill>
              <a:srgbClr val="4A7EBB"/>
            </a:solidFill>
            <a:miter lim="800000"/>
            <a:headEnd/>
            <a:tailEnd/>
          </a:ln>
          <a:effectLst>
            <a:outerShdw blurRad="63500" dist="23000" dir="5400000" rotWithShape="0">
              <a:srgbClr val="000000">
                <a:alpha val="34999"/>
              </a:srgbClr>
            </a:outerShdw>
          </a:effectLst>
        </p:spPr>
        <p:txBody>
          <a:bodyPr anchor="ctr">
            <a:prstTxWarp prst="textNoShape">
              <a:avLst/>
            </a:prstTxWarp>
          </a:bodyPr>
          <a:lstStyle/>
          <a:p>
            <a:pPr algn="ctr" fontAlgn="auto">
              <a:spcBef>
                <a:spcPts val="0"/>
              </a:spcBef>
              <a:spcAft>
                <a:spcPts val="0"/>
              </a:spcAft>
              <a:defRPr/>
            </a:pPr>
            <a:endParaRPr lang="en-US" sz="1000">
              <a:solidFill>
                <a:schemeClr val="lt1"/>
              </a:solidFill>
              <a:latin typeface="+mn-lt"/>
            </a:endParaRPr>
          </a:p>
        </p:txBody>
      </p:sp>
      <p:sp>
        <p:nvSpPr>
          <p:cNvPr id="37" name="Rounded Rectangle 36"/>
          <p:cNvSpPr/>
          <p:nvPr/>
        </p:nvSpPr>
        <p:spPr>
          <a:xfrm>
            <a:off x="4521796" y="5263755"/>
            <a:ext cx="1339620" cy="420131"/>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prstTxWarp prst="textNoShape">
              <a:avLst/>
            </a:prstTxWarp>
          </a:bodyPr>
          <a:lstStyle/>
          <a:p>
            <a:pPr algn="ctr"/>
            <a:r>
              <a:rPr lang="en-US" sz="900" b="1">
                <a:solidFill>
                  <a:schemeClr val="bg1"/>
                </a:solidFill>
                <a:ea typeface="ＭＳ Ｐゴシック" charset="-128"/>
                <a:cs typeface="ＭＳ Ｐゴシック" charset="-128"/>
              </a:rPr>
              <a:t>Specialized Packet Forwarding Hardware</a:t>
            </a:r>
            <a:endParaRPr lang="en-US" sz="800" b="1">
              <a:solidFill>
                <a:schemeClr val="bg1"/>
              </a:solidFill>
              <a:ea typeface="ＭＳ Ｐゴシック" charset="-128"/>
              <a:cs typeface="ＭＳ Ｐゴシック" charset="-128"/>
            </a:endParaRPr>
          </a:p>
        </p:txBody>
      </p:sp>
      <p:sp>
        <p:nvSpPr>
          <p:cNvPr id="4" name="Rounded Rectangle 3"/>
          <p:cNvSpPr/>
          <p:nvPr/>
        </p:nvSpPr>
        <p:spPr>
          <a:xfrm>
            <a:off x="565829" y="4355921"/>
            <a:ext cx="1339620" cy="353792"/>
          </a:xfrm>
          <a:prstGeom prst="roundRect">
            <a:avLst/>
          </a:prstGeom>
          <a:gradFill>
            <a:gsLst>
              <a:gs pos="0">
                <a:srgbClr val="FF0000"/>
              </a:gs>
              <a:gs pos="100000">
                <a:srgbClr val="F7545C"/>
              </a:gs>
            </a:gsLst>
          </a:gradFill>
        </p:spPr>
        <p:style>
          <a:lnRef idx="0">
            <a:schemeClr val="accent6"/>
          </a:lnRef>
          <a:fillRef idx="3">
            <a:schemeClr val="accent6"/>
          </a:fillRef>
          <a:effectRef idx="3">
            <a:schemeClr val="accent6"/>
          </a:effectRef>
          <a:fontRef idx="minor">
            <a:schemeClr val="lt1"/>
          </a:fontRef>
        </p:style>
        <p:txBody>
          <a:bodyPr anchor="ctr">
            <a:prstTxWarp prst="textNoShape">
              <a:avLst/>
            </a:prstTxWarp>
          </a:bodyPr>
          <a:lstStyle/>
          <a:p>
            <a:pPr algn="ctr" fontAlgn="auto">
              <a:spcBef>
                <a:spcPts val="0"/>
              </a:spcBef>
              <a:spcAft>
                <a:spcPts val="0"/>
              </a:spcAft>
              <a:defRPr/>
            </a:pPr>
            <a:r>
              <a:rPr lang="en-US" sz="900" dirty="0">
                <a:solidFill>
                  <a:srgbClr val="FFFFFF"/>
                </a:solidFill>
              </a:rPr>
              <a:t>Operating</a:t>
            </a:r>
          </a:p>
          <a:p>
            <a:pPr algn="ctr" fontAlgn="auto">
              <a:spcBef>
                <a:spcPts val="0"/>
              </a:spcBef>
              <a:spcAft>
                <a:spcPts val="0"/>
              </a:spcAft>
              <a:defRPr/>
            </a:pPr>
            <a:r>
              <a:rPr lang="en-US" sz="900" dirty="0">
                <a:solidFill>
                  <a:srgbClr val="FFFFFF"/>
                </a:solidFill>
              </a:rPr>
              <a:t>System</a:t>
            </a:r>
          </a:p>
        </p:txBody>
      </p:sp>
      <p:sp>
        <p:nvSpPr>
          <p:cNvPr id="14" name="Rounded Rectangle 13"/>
          <p:cNvSpPr/>
          <p:nvPr/>
        </p:nvSpPr>
        <p:spPr>
          <a:xfrm>
            <a:off x="2988147" y="3080538"/>
            <a:ext cx="1339620" cy="353792"/>
          </a:xfrm>
          <a:prstGeom prst="roundRect">
            <a:avLst/>
          </a:prstGeom>
          <a:gradFill>
            <a:gsLst>
              <a:gs pos="0">
                <a:srgbClr val="FF0000"/>
              </a:gs>
              <a:gs pos="100000">
                <a:srgbClr val="F7545C"/>
              </a:gs>
            </a:gsLst>
          </a:gradFill>
        </p:spPr>
        <p:style>
          <a:lnRef idx="0">
            <a:schemeClr val="accent6"/>
          </a:lnRef>
          <a:fillRef idx="3">
            <a:schemeClr val="accent6"/>
          </a:fillRef>
          <a:effectRef idx="3">
            <a:schemeClr val="accent6"/>
          </a:effectRef>
          <a:fontRef idx="minor">
            <a:schemeClr val="lt1"/>
          </a:fontRef>
        </p:style>
        <p:txBody>
          <a:bodyPr anchor="ctr">
            <a:prstTxWarp prst="textNoShape">
              <a:avLst/>
            </a:prstTxWarp>
          </a:bodyPr>
          <a:lstStyle/>
          <a:p>
            <a:pPr algn="ctr" fontAlgn="auto">
              <a:spcBef>
                <a:spcPts val="0"/>
              </a:spcBef>
              <a:spcAft>
                <a:spcPts val="0"/>
              </a:spcAft>
              <a:defRPr/>
            </a:pPr>
            <a:r>
              <a:rPr lang="en-US" sz="900" dirty="0">
                <a:solidFill>
                  <a:srgbClr val="FFFFFF"/>
                </a:solidFill>
              </a:rPr>
              <a:t>Operating</a:t>
            </a:r>
          </a:p>
          <a:p>
            <a:pPr algn="ctr" fontAlgn="auto">
              <a:spcBef>
                <a:spcPts val="0"/>
              </a:spcBef>
              <a:spcAft>
                <a:spcPts val="0"/>
              </a:spcAft>
              <a:defRPr/>
            </a:pPr>
            <a:r>
              <a:rPr lang="en-US" sz="900" dirty="0">
                <a:solidFill>
                  <a:srgbClr val="FFFFFF"/>
                </a:solidFill>
              </a:rPr>
              <a:t>System</a:t>
            </a:r>
          </a:p>
        </p:txBody>
      </p:sp>
      <p:sp>
        <p:nvSpPr>
          <p:cNvPr id="22" name="Rounded Rectangle 21"/>
          <p:cNvSpPr/>
          <p:nvPr/>
        </p:nvSpPr>
        <p:spPr>
          <a:xfrm>
            <a:off x="6717509" y="3676097"/>
            <a:ext cx="1339620" cy="353792"/>
          </a:xfrm>
          <a:prstGeom prst="roundRect">
            <a:avLst/>
          </a:prstGeom>
          <a:gradFill>
            <a:gsLst>
              <a:gs pos="0">
                <a:srgbClr val="FF0000"/>
              </a:gs>
              <a:gs pos="100000">
                <a:srgbClr val="F7545C"/>
              </a:gs>
            </a:gsLst>
          </a:gradFill>
        </p:spPr>
        <p:style>
          <a:lnRef idx="0">
            <a:schemeClr val="accent6"/>
          </a:lnRef>
          <a:fillRef idx="3">
            <a:schemeClr val="accent6"/>
          </a:fillRef>
          <a:effectRef idx="3">
            <a:schemeClr val="accent6"/>
          </a:effectRef>
          <a:fontRef idx="minor">
            <a:schemeClr val="lt1"/>
          </a:fontRef>
        </p:style>
        <p:txBody>
          <a:bodyPr anchor="ctr">
            <a:prstTxWarp prst="textNoShape">
              <a:avLst/>
            </a:prstTxWarp>
          </a:bodyPr>
          <a:lstStyle/>
          <a:p>
            <a:pPr algn="ctr" fontAlgn="auto">
              <a:spcBef>
                <a:spcPts val="0"/>
              </a:spcBef>
              <a:spcAft>
                <a:spcPts val="0"/>
              </a:spcAft>
              <a:defRPr/>
            </a:pPr>
            <a:r>
              <a:rPr lang="en-US" sz="900" dirty="0">
                <a:solidFill>
                  <a:srgbClr val="FFFFFF"/>
                </a:solidFill>
              </a:rPr>
              <a:t>Operating</a:t>
            </a:r>
          </a:p>
          <a:p>
            <a:pPr algn="ctr" fontAlgn="auto">
              <a:spcBef>
                <a:spcPts val="0"/>
              </a:spcBef>
              <a:spcAft>
                <a:spcPts val="0"/>
              </a:spcAft>
              <a:defRPr/>
            </a:pPr>
            <a:r>
              <a:rPr lang="en-US" sz="900" dirty="0">
                <a:solidFill>
                  <a:srgbClr val="FFFFFF"/>
                </a:solidFill>
              </a:rPr>
              <a:t>System</a:t>
            </a:r>
          </a:p>
        </p:txBody>
      </p:sp>
      <p:sp>
        <p:nvSpPr>
          <p:cNvPr id="30" name="Rounded Rectangle 29"/>
          <p:cNvSpPr/>
          <p:nvPr/>
        </p:nvSpPr>
        <p:spPr>
          <a:xfrm>
            <a:off x="2392598" y="5772655"/>
            <a:ext cx="1339620" cy="353792"/>
          </a:xfrm>
          <a:prstGeom prst="roundRect">
            <a:avLst/>
          </a:prstGeom>
          <a:gradFill>
            <a:gsLst>
              <a:gs pos="0">
                <a:srgbClr val="FF0000"/>
              </a:gs>
              <a:gs pos="100000">
                <a:srgbClr val="F7545C"/>
              </a:gs>
            </a:gsLst>
          </a:gradFill>
        </p:spPr>
        <p:style>
          <a:lnRef idx="0">
            <a:schemeClr val="accent6"/>
          </a:lnRef>
          <a:fillRef idx="3">
            <a:schemeClr val="accent6"/>
          </a:fillRef>
          <a:effectRef idx="3">
            <a:schemeClr val="accent6"/>
          </a:effectRef>
          <a:fontRef idx="minor">
            <a:schemeClr val="lt1"/>
          </a:fontRef>
        </p:style>
        <p:txBody>
          <a:bodyPr anchor="ctr">
            <a:prstTxWarp prst="textNoShape">
              <a:avLst/>
            </a:prstTxWarp>
          </a:bodyPr>
          <a:lstStyle/>
          <a:p>
            <a:pPr algn="ctr" fontAlgn="auto">
              <a:spcBef>
                <a:spcPts val="0"/>
              </a:spcBef>
              <a:spcAft>
                <a:spcPts val="0"/>
              </a:spcAft>
              <a:defRPr/>
            </a:pPr>
            <a:r>
              <a:rPr lang="en-US" sz="900" dirty="0">
                <a:solidFill>
                  <a:srgbClr val="FFFFFF"/>
                </a:solidFill>
              </a:rPr>
              <a:t>Operating</a:t>
            </a:r>
          </a:p>
          <a:p>
            <a:pPr algn="ctr" fontAlgn="auto">
              <a:spcBef>
                <a:spcPts val="0"/>
              </a:spcBef>
              <a:spcAft>
                <a:spcPts val="0"/>
              </a:spcAft>
              <a:defRPr/>
            </a:pPr>
            <a:r>
              <a:rPr lang="en-US" sz="900" dirty="0">
                <a:solidFill>
                  <a:srgbClr val="FFFFFF"/>
                </a:solidFill>
              </a:rPr>
              <a:t>System</a:t>
            </a:r>
          </a:p>
        </p:txBody>
      </p:sp>
      <p:sp>
        <p:nvSpPr>
          <p:cNvPr id="38" name="Rounded Rectangle 37"/>
          <p:cNvSpPr/>
          <p:nvPr/>
        </p:nvSpPr>
        <p:spPr>
          <a:xfrm>
            <a:off x="4521795" y="4896647"/>
            <a:ext cx="1339620" cy="353792"/>
          </a:xfrm>
          <a:prstGeom prst="roundRect">
            <a:avLst/>
          </a:prstGeom>
          <a:gradFill>
            <a:gsLst>
              <a:gs pos="0">
                <a:srgbClr val="FF0000"/>
              </a:gs>
              <a:gs pos="100000">
                <a:srgbClr val="F7545C"/>
              </a:gs>
            </a:gsLst>
          </a:gradFill>
        </p:spPr>
        <p:style>
          <a:lnRef idx="0">
            <a:schemeClr val="accent6"/>
          </a:lnRef>
          <a:fillRef idx="3">
            <a:schemeClr val="accent6"/>
          </a:fillRef>
          <a:effectRef idx="3">
            <a:schemeClr val="accent6"/>
          </a:effectRef>
          <a:fontRef idx="minor">
            <a:schemeClr val="lt1"/>
          </a:fontRef>
        </p:style>
        <p:txBody>
          <a:bodyPr anchor="ctr">
            <a:prstTxWarp prst="textNoShape">
              <a:avLst/>
            </a:prstTxWarp>
          </a:bodyPr>
          <a:lstStyle/>
          <a:p>
            <a:pPr algn="ctr" fontAlgn="auto">
              <a:spcBef>
                <a:spcPts val="0"/>
              </a:spcBef>
              <a:spcAft>
                <a:spcPts val="0"/>
              </a:spcAft>
              <a:defRPr/>
            </a:pPr>
            <a:r>
              <a:rPr lang="en-US" sz="900" dirty="0">
                <a:solidFill>
                  <a:srgbClr val="FFFFFF"/>
                </a:solidFill>
              </a:rPr>
              <a:t>Operating</a:t>
            </a:r>
          </a:p>
          <a:p>
            <a:pPr algn="ctr" fontAlgn="auto">
              <a:spcBef>
                <a:spcPts val="0"/>
              </a:spcBef>
              <a:spcAft>
                <a:spcPts val="0"/>
              </a:spcAft>
              <a:defRPr/>
            </a:pPr>
            <a:r>
              <a:rPr lang="en-US" sz="900" dirty="0">
                <a:solidFill>
                  <a:srgbClr val="FFFFFF"/>
                </a:solidFill>
              </a:rPr>
              <a:t>System</a:t>
            </a:r>
          </a:p>
        </p:txBody>
      </p:sp>
      <p:grpSp>
        <p:nvGrpSpPr>
          <p:cNvPr id="27" name="Group 56"/>
          <p:cNvGrpSpPr>
            <a:grpSpLocks/>
          </p:cNvGrpSpPr>
          <p:nvPr/>
        </p:nvGrpSpPr>
        <p:grpSpPr bwMode="auto">
          <a:xfrm>
            <a:off x="4521200" y="4552950"/>
            <a:ext cx="1339850" cy="344488"/>
            <a:chOff x="4521796" y="3828803"/>
            <a:chExt cx="1339620" cy="343744"/>
          </a:xfrm>
        </p:grpSpPr>
        <p:sp>
          <p:nvSpPr>
            <p:cNvPr id="39" name="Rounded Rectangle 38"/>
            <p:cNvSpPr/>
            <p:nvPr/>
          </p:nvSpPr>
          <p:spPr>
            <a:xfrm>
              <a:off x="4521796" y="3828803"/>
              <a:ext cx="334905" cy="343744"/>
            </a:xfrm>
            <a:prstGeom prst="roundRect">
              <a:avLst/>
            </a:prstGeom>
            <a:gradFill>
              <a:gsLst>
                <a:gs pos="0">
                  <a:schemeClr val="accent6">
                    <a:tint val="100000"/>
                    <a:shade val="100000"/>
                    <a:satMod val="130000"/>
                    <a:alpha val="60000"/>
                  </a:schemeClr>
                </a:gs>
                <a:gs pos="100000">
                  <a:schemeClr val="accent6">
                    <a:tint val="50000"/>
                    <a:shade val="100000"/>
                    <a:satMod val="350000"/>
                    <a:alpha val="45000"/>
                  </a:schemeClr>
                </a:gs>
              </a:gsLst>
            </a:gradFill>
          </p:spPr>
          <p:style>
            <a:lnRef idx="0">
              <a:schemeClr val="accent6"/>
            </a:lnRef>
            <a:fillRef idx="3">
              <a:schemeClr val="accent6"/>
            </a:fillRef>
            <a:effectRef idx="3">
              <a:schemeClr val="accent6"/>
            </a:effectRef>
            <a:fontRef idx="minor">
              <a:schemeClr val="lt1"/>
            </a:fontRef>
          </p:style>
          <p:txBody>
            <a:bodyPr anchor="ctr">
              <a:prstTxWarp prst="textNoShape">
                <a:avLst/>
              </a:prstTxWarp>
            </a:bodyPr>
            <a:lstStyle/>
            <a:p>
              <a:pPr fontAlgn="auto">
                <a:spcBef>
                  <a:spcPts val="0"/>
                </a:spcBef>
                <a:spcAft>
                  <a:spcPts val="0"/>
                </a:spcAft>
                <a:defRPr/>
              </a:pPr>
              <a:r>
                <a:rPr lang="en-US" sz="600">
                  <a:solidFill>
                    <a:srgbClr val="FFFFFF"/>
                  </a:solidFill>
                </a:rPr>
                <a:t>App</a:t>
              </a:r>
            </a:p>
          </p:txBody>
        </p:sp>
        <p:sp>
          <p:nvSpPr>
            <p:cNvPr id="40" name="Rounded Rectangle 39"/>
            <p:cNvSpPr/>
            <p:nvPr/>
          </p:nvSpPr>
          <p:spPr>
            <a:xfrm>
              <a:off x="4856701" y="3828803"/>
              <a:ext cx="334905" cy="343744"/>
            </a:xfrm>
            <a:prstGeom prst="roundRect">
              <a:avLst/>
            </a:prstGeom>
            <a:gradFill>
              <a:gsLst>
                <a:gs pos="0">
                  <a:schemeClr val="accent6">
                    <a:tint val="100000"/>
                    <a:shade val="100000"/>
                    <a:satMod val="130000"/>
                    <a:alpha val="60000"/>
                  </a:schemeClr>
                </a:gs>
                <a:gs pos="100000">
                  <a:schemeClr val="accent6">
                    <a:tint val="50000"/>
                    <a:shade val="100000"/>
                    <a:satMod val="350000"/>
                    <a:alpha val="45000"/>
                  </a:schemeClr>
                </a:gs>
              </a:gsLst>
            </a:gradFill>
          </p:spPr>
          <p:style>
            <a:lnRef idx="0">
              <a:schemeClr val="accent6"/>
            </a:lnRef>
            <a:fillRef idx="3">
              <a:schemeClr val="accent6"/>
            </a:fillRef>
            <a:effectRef idx="3">
              <a:schemeClr val="accent6"/>
            </a:effectRef>
            <a:fontRef idx="minor">
              <a:schemeClr val="lt1"/>
            </a:fontRef>
          </p:style>
          <p:txBody>
            <a:bodyPr anchor="ctr">
              <a:prstTxWarp prst="textNoShape">
                <a:avLst/>
              </a:prstTxWarp>
            </a:bodyPr>
            <a:lstStyle/>
            <a:p>
              <a:pPr fontAlgn="auto">
                <a:spcBef>
                  <a:spcPts val="0"/>
                </a:spcBef>
                <a:spcAft>
                  <a:spcPts val="0"/>
                </a:spcAft>
                <a:defRPr/>
              </a:pPr>
              <a:r>
                <a:rPr lang="en-US" sz="600">
                  <a:solidFill>
                    <a:srgbClr val="FFFFFF"/>
                  </a:solidFill>
                </a:rPr>
                <a:t>App</a:t>
              </a:r>
            </a:p>
          </p:txBody>
        </p:sp>
        <p:sp>
          <p:nvSpPr>
            <p:cNvPr id="41" name="Rounded Rectangle 40"/>
            <p:cNvSpPr/>
            <p:nvPr/>
          </p:nvSpPr>
          <p:spPr>
            <a:xfrm>
              <a:off x="5526511" y="3828803"/>
              <a:ext cx="334905" cy="343744"/>
            </a:xfrm>
            <a:prstGeom prst="roundRect">
              <a:avLst/>
            </a:prstGeom>
            <a:gradFill>
              <a:gsLst>
                <a:gs pos="0">
                  <a:schemeClr val="accent6">
                    <a:tint val="100000"/>
                    <a:shade val="100000"/>
                    <a:satMod val="130000"/>
                    <a:alpha val="60000"/>
                  </a:schemeClr>
                </a:gs>
                <a:gs pos="100000">
                  <a:schemeClr val="accent6">
                    <a:tint val="50000"/>
                    <a:shade val="100000"/>
                    <a:satMod val="350000"/>
                    <a:alpha val="45000"/>
                  </a:schemeClr>
                </a:gs>
              </a:gsLst>
            </a:gradFill>
          </p:spPr>
          <p:style>
            <a:lnRef idx="0">
              <a:schemeClr val="accent6"/>
            </a:lnRef>
            <a:fillRef idx="3">
              <a:schemeClr val="accent6"/>
            </a:fillRef>
            <a:effectRef idx="3">
              <a:schemeClr val="accent6"/>
            </a:effectRef>
            <a:fontRef idx="minor">
              <a:schemeClr val="lt1"/>
            </a:fontRef>
          </p:style>
          <p:txBody>
            <a:bodyPr anchor="ctr">
              <a:prstTxWarp prst="textNoShape">
                <a:avLst/>
              </a:prstTxWarp>
            </a:bodyPr>
            <a:lstStyle/>
            <a:p>
              <a:pPr fontAlgn="auto">
                <a:spcBef>
                  <a:spcPts val="0"/>
                </a:spcBef>
                <a:spcAft>
                  <a:spcPts val="0"/>
                </a:spcAft>
                <a:defRPr/>
              </a:pPr>
              <a:r>
                <a:rPr lang="en-US" sz="600">
                  <a:solidFill>
                    <a:srgbClr val="FFFFFF"/>
                  </a:solidFill>
                </a:rPr>
                <a:t>App</a:t>
              </a:r>
            </a:p>
          </p:txBody>
        </p:sp>
        <p:cxnSp>
          <p:nvCxnSpPr>
            <p:cNvPr id="42" name="Straight Connector 41"/>
            <p:cNvCxnSpPr>
              <a:cxnSpLocks noChangeShapeType="1"/>
              <a:stCxn id="0" idx="3"/>
              <a:endCxn id="0" idx="1"/>
            </p:cNvCxnSpPr>
            <p:nvPr/>
          </p:nvCxnSpPr>
          <p:spPr bwMode="auto">
            <a:xfrm>
              <a:off x="5191606" y="4000676"/>
              <a:ext cx="334905" cy="919"/>
            </a:xfrm>
            <a:prstGeom prst="line">
              <a:avLst/>
            </a:prstGeom>
            <a:noFill/>
            <a:ln w="25400">
              <a:solidFill>
                <a:schemeClr val="accent1"/>
              </a:solidFill>
              <a:prstDash val="dot"/>
              <a:round/>
              <a:headEnd/>
              <a:tailEnd/>
            </a:ln>
            <a:effectLst>
              <a:outerShdw blurRad="63500" dist="20000" dir="5400000" rotWithShape="0">
                <a:srgbClr val="000000">
                  <a:alpha val="37999"/>
                </a:srgbClr>
              </a:outerShdw>
            </a:effectLst>
          </p:spPr>
        </p:cxnSp>
      </p:grpSp>
      <p:cxnSp>
        <p:nvCxnSpPr>
          <p:cNvPr id="44" name="Straight Connector 43"/>
          <p:cNvCxnSpPr>
            <a:cxnSpLocks noChangeShapeType="1"/>
            <a:stCxn id="9" idx="3"/>
            <a:endCxn id="12" idx="2"/>
          </p:cNvCxnSpPr>
          <p:nvPr/>
        </p:nvCxnSpPr>
        <p:spPr bwMode="auto">
          <a:xfrm flipV="1">
            <a:off x="1990725" y="3956050"/>
            <a:ext cx="1658938" cy="620713"/>
          </a:xfrm>
          <a:prstGeom prst="line">
            <a:avLst/>
          </a:prstGeom>
          <a:noFill/>
          <a:ln w="25400">
            <a:solidFill>
              <a:schemeClr val="accent1"/>
            </a:solidFill>
            <a:round/>
            <a:headEnd/>
            <a:tailEnd/>
          </a:ln>
          <a:effectLst>
            <a:outerShdw blurRad="63500" dist="20000" dir="5400000" rotWithShape="0">
              <a:srgbClr val="000000">
                <a:alpha val="37999"/>
              </a:srgbClr>
            </a:outerShdw>
          </a:effectLst>
        </p:spPr>
      </p:cxnSp>
      <p:cxnSp>
        <p:nvCxnSpPr>
          <p:cNvPr id="46" name="Straight Connector 45"/>
          <p:cNvCxnSpPr>
            <a:cxnSpLocks noChangeShapeType="1"/>
            <a:stCxn id="12" idx="3"/>
            <a:endCxn id="36" idx="0"/>
          </p:cNvCxnSpPr>
          <p:nvPr/>
        </p:nvCxnSpPr>
        <p:spPr bwMode="auto">
          <a:xfrm>
            <a:off x="4413250" y="3302000"/>
            <a:ext cx="769938" cy="1162050"/>
          </a:xfrm>
          <a:prstGeom prst="line">
            <a:avLst/>
          </a:prstGeom>
          <a:noFill/>
          <a:ln w="25400">
            <a:solidFill>
              <a:schemeClr val="accent1"/>
            </a:solidFill>
            <a:round/>
            <a:headEnd/>
            <a:tailEnd/>
          </a:ln>
          <a:effectLst>
            <a:outerShdw blurRad="63500" dist="20000" dir="5400000" rotWithShape="0">
              <a:srgbClr val="000000">
                <a:alpha val="37999"/>
              </a:srgbClr>
            </a:outerShdw>
          </a:effectLst>
        </p:spPr>
      </p:cxnSp>
      <p:cxnSp>
        <p:nvCxnSpPr>
          <p:cNvPr id="48" name="Straight Connector 47"/>
          <p:cNvCxnSpPr>
            <a:cxnSpLocks noChangeShapeType="1"/>
            <a:stCxn id="28" idx="0"/>
            <a:endCxn id="36" idx="1"/>
          </p:cNvCxnSpPr>
          <p:nvPr/>
        </p:nvCxnSpPr>
        <p:spPr bwMode="auto">
          <a:xfrm rot="5400000" flipH="1" flipV="1">
            <a:off x="3627437" y="4545013"/>
            <a:ext cx="220663" cy="1366838"/>
          </a:xfrm>
          <a:prstGeom prst="line">
            <a:avLst/>
          </a:prstGeom>
          <a:noFill/>
          <a:ln w="25400">
            <a:solidFill>
              <a:schemeClr val="accent1"/>
            </a:solidFill>
            <a:round/>
            <a:headEnd/>
            <a:tailEnd/>
          </a:ln>
          <a:effectLst>
            <a:outerShdw blurRad="63500" dist="20000" dir="5400000" rotWithShape="0">
              <a:srgbClr val="000000">
                <a:alpha val="37999"/>
              </a:srgbClr>
            </a:outerShdw>
          </a:effectLst>
        </p:spPr>
      </p:cxnSp>
      <p:cxnSp>
        <p:nvCxnSpPr>
          <p:cNvPr id="50" name="Straight Connector 49"/>
          <p:cNvCxnSpPr>
            <a:cxnSpLocks noChangeShapeType="1"/>
            <a:stCxn id="9" idx="2"/>
            <a:endCxn id="28" idx="1"/>
          </p:cNvCxnSpPr>
          <p:nvPr/>
        </p:nvCxnSpPr>
        <p:spPr bwMode="auto">
          <a:xfrm rot="16200000" flipH="1">
            <a:off x="1378744" y="5080794"/>
            <a:ext cx="762000" cy="1065212"/>
          </a:xfrm>
          <a:prstGeom prst="line">
            <a:avLst/>
          </a:prstGeom>
          <a:noFill/>
          <a:ln w="25400">
            <a:solidFill>
              <a:schemeClr val="accent1"/>
            </a:solidFill>
            <a:round/>
            <a:headEnd/>
            <a:tailEnd/>
          </a:ln>
          <a:effectLst>
            <a:outerShdw blurRad="63500" dist="20000" dir="5400000" rotWithShape="0">
              <a:srgbClr val="000000">
                <a:alpha val="37999"/>
              </a:srgbClr>
            </a:outerShdw>
          </a:effectLst>
        </p:spPr>
      </p:cxnSp>
      <p:cxnSp>
        <p:nvCxnSpPr>
          <p:cNvPr id="52" name="Straight Connector 51"/>
          <p:cNvCxnSpPr>
            <a:cxnSpLocks noChangeShapeType="1"/>
            <a:stCxn id="36" idx="3"/>
            <a:endCxn id="20" idx="2"/>
          </p:cNvCxnSpPr>
          <p:nvPr/>
        </p:nvCxnSpPr>
        <p:spPr bwMode="auto">
          <a:xfrm flipV="1">
            <a:off x="5946775" y="4551363"/>
            <a:ext cx="1433513" cy="566737"/>
          </a:xfrm>
          <a:prstGeom prst="line">
            <a:avLst/>
          </a:prstGeom>
          <a:noFill/>
          <a:ln w="25400">
            <a:solidFill>
              <a:schemeClr val="accent1"/>
            </a:solidFill>
            <a:round/>
            <a:headEnd/>
            <a:tailEnd/>
          </a:ln>
          <a:effectLst>
            <a:outerShdw blurRad="63500" dist="20000" dir="5400000" rotWithShape="0">
              <a:srgbClr val="000000">
                <a:alpha val="37999"/>
              </a:srgbClr>
            </a:outerShdw>
          </a:effectLst>
        </p:spPr>
      </p:cxnSp>
      <p:sp>
        <p:nvSpPr>
          <p:cNvPr id="53" name="Slide Number Placeholder 52"/>
          <p:cNvSpPr txBox="1">
            <a:spLocks noGrp="1"/>
          </p:cNvSpPr>
          <p:nvPr/>
        </p:nvSpPr>
        <p:spPr>
          <a:xfrm>
            <a:off x="6553200" y="6356350"/>
            <a:ext cx="2133600" cy="365125"/>
          </a:xfrm>
          <a:prstGeom prst="rect">
            <a:avLst/>
          </a:prstGeom>
          <a:noFill/>
        </p:spPr>
        <p:txBody>
          <a:bodyPr anchor="ctr">
            <a:prstTxWarp prst="textNoShape">
              <a:avLst/>
            </a:prstTxWarp>
          </a:bodyPr>
          <a:lstStyle/>
          <a:p>
            <a:pPr algn="r"/>
            <a:fld id="{322C78BC-F21F-3A4D-9003-DFBD46B24565}" type="slidenum">
              <a:rPr lang="en-US" sz="1200">
                <a:solidFill>
                  <a:srgbClr val="898989"/>
                </a:solidFill>
                <a:latin typeface="Calibri" charset="0"/>
                <a:ea typeface="ＭＳ Ｐゴシック" charset="-128"/>
                <a:cs typeface="ＭＳ Ｐゴシック" charset="-128"/>
              </a:rPr>
              <a:pPr algn="r"/>
              <a:t>40</a:t>
            </a:fld>
            <a:endParaRPr lang="en-US" sz="1200">
              <a:solidFill>
                <a:srgbClr val="898989"/>
              </a:solidFill>
              <a:latin typeface="Calibri" charset="0"/>
              <a:ea typeface="ＭＳ Ｐゴシック" charset="-128"/>
              <a:cs typeface="ＭＳ Ｐゴシック" charset="-128"/>
            </a:endParaRPr>
          </a:p>
        </p:txBody>
      </p:sp>
      <p:sp>
        <p:nvSpPr>
          <p:cNvPr id="224354" name="TextBox 55"/>
          <p:cNvSpPr txBox="1">
            <a:spLocks noChangeArrowheads="1"/>
          </p:cNvSpPr>
          <p:nvPr/>
        </p:nvSpPr>
        <p:spPr bwMode="auto">
          <a:xfrm>
            <a:off x="465138" y="300038"/>
            <a:ext cx="8364537" cy="1200150"/>
          </a:xfrm>
          <a:prstGeom prst="rect">
            <a:avLst/>
          </a:prstGeom>
          <a:noFill/>
          <a:ln w="9525">
            <a:noFill/>
            <a:miter lim="800000"/>
            <a:headEnd/>
            <a:tailEnd/>
          </a:ln>
        </p:spPr>
        <p:txBody>
          <a:bodyPr>
            <a:prstTxWarp prst="textNoShape">
              <a:avLst/>
            </a:prstTxWarp>
            <a:spAutoFit/>
          </a:bodyPr>
          <a:lstStyle/>
          <a:p>
            <a:pPr algn="ctr"/>
            <a:r>
              <a:rPr lang="en-US" sz="4000" dirty="0" smtClean="0">
                <a:latin typeface="Calibri" charset="0"/>
                <a:ea typeface="ＭＳ Ｐゴシック" charset="-128"/>
                <a:cs typeface="ＭＳ Ｐゴシック" charset="-128"/>
              </a:rPr>
              <a:t>Today</a:t>
            </a:r>
          </a:p>
          <a:p>
            <a:pPr algn="ctr"/>
            <a:r>
              <a:rPr lang="en-US" sz="3200" dirty="0" smtClean="0">
                <a:latin typeface="Calibri" charset="0"/>
                <a:ea typeface="ＭＳ Ｐゴシック" charset="-128"/>
                <a:cs typeface="ＭＳ Ｐゴシック" charset="-128"/>
              </a:rPr>
              <a:t>Closed Boxes, Fully Distributed Protocols</a:t>
            </a:r>
            <a:endParaRPr lang="en-US" sz="3200" dirty="0">
              <a:latin typeface="Calibri" charset="0"/>
              <a:ea typeface="ＭＳ Ｐゴシック" charset="-128"/>
              <a:cs typeface="ＭＳ Ｐゴシック" charset="-128"/>
            </a:endParaRPr>
          </a:p>
        </p:txBody>
      </p:sp>
      <p:sp>
        <p:nvSpPr>
          <p:cNvPr id="58" name="Rectangle 57"/>
          <p:cNvSpPr>
            <a:spLocks noChangeArrowheads="1"/>
          </p:cNvSpPr>
          <p:nvPr/>
        </p:nvSpPr>
        <p:spPr bwMode="auto">
          <a:xfrm>
            <a:off x="2887663" y="2647950"/>
            <a:ext cx="1525587" cy="1308100"/>
          </a:xfrm>
          <a:prstGeom prst="rect">
            <a:avLst/>
          </a:prstGeom>
          <a:noFill/>
          <a:ln w="63500">
            <a:solidFill>
              <a:schemeClr val="tx1"/>
            </a:solidFill>
            <a:miter lim="800000"/>
            <a:headEnd/>
            <a:tailEnd/>
          </a:ln>
          <a:effectLst>
            <a:outerShdw blurRad="63500" dist="23000" dir="5400000" rotWithShape="0">
              <a:srgbClr val="000000">
                <a:alpha val="34999"/>
              </a:srgbClr>
            </a:outerShdw>
          </a:effectLst>
        </p:spPr>
        <p:txBody>
          <a:bodyPr anchor="ctr">
            <a:prstTxWarp prst="textNoShape">
              <a:avLst/>
            </a:prstTxWarp>
          </a:bodyPr>
          <a:lstStyle/>
          <a:p>
            <a:pPr algn="ctr" fontAlgn="auto">
              <a:spcBef>
                <a:spcPts val="0"/>
              </a:spcBef>
              <a:spcAft>
                <a:spcPts val="0"/>
              </a:spcAft>
              <a:defRPr/>
            </a:pPr>
            <a:endParaRPr lang="en-US">
              <a:solidFill>
                <a:schemeClr val="lt1"/>
              </a:solidFill>
              <a:latin typeface="+mn-lt"/>
            </a:endParaRPr>
          </a:p>
        </p:txBody>
      </p:sp>
      <p:sp>
        <p:nvSpPr>
          <p:cNvPr id="59" name="Rectangle 58"/>
          <p:cNvSpPr>
            <a:spLocks noChangeArrowheads="1"/>
          </p:cNvSpPr>
          <p:nvPr/>
        </p:nvSpPr>
        <p:spPr bwMode="auto">
          <a:xfrm>
            <a:off x="473075" y="3898900"/>
            <a:ext cx="1525588" cy="1308100"/>
          </a:xfrm>
          <a:prstGeom prst="rect">
            <a:avLst/>
          </a:prstGeom>
          <a:noFill/>
          <a:ln w="63500">
            <a:solidFill>
              <a:schemeClr val="tx1"/>
            </a:solidFill>
            <a:miter lim="800000"/>
            <a:headEnd/>
            <a:tailEnd/>
          </a:ln>
          <a:effectLst>
            <a:outerShdw blurRad="63500" dist="23000" dir="5400000" rotWithShape="0">
              <a:srgbClr val="000000">
                <a:alpha val="34999"/>
              </a:srgbClr>
            </a:outerShdw>
          </a:effectLst>
        </p:spPr>
        <p:txBody>
          <a:bodyPr anchor="ctr">
            <a:prstTxWarp prst="textNoShape">
              <a:avLst/>
            </a:prstTxWarp>
          </a:bodyPr>
          <a:lstStyle/>
          <a:p>
            <a:pPr algn="ctr" fontAlgn="auto">
              <a:spcBef>
                <a:spcPts val="0"/>
              </a:spcBef>
              <a:spcAft>
                <a:spcPts val="0"/>
              </a:spcAft>
              <a:defRPr/>
            </a:pPr>
            <a:endParaRPr lang="en-US">
              <a:solidFill>
                <a:schemeClr val="lt1"/>
              </a:solidFill>
              <a:latin typeface="+mn-lt"/>
            </a:endParaRPr>
          </a:p>
        </p:txBody>
      </p:sp>
      <p:sp>
        <p:nvSpPr>
          <p:cNvPr id="63" name="Rectangle 62"/>
          <p:cNvSpPr>
            <a:spLocks noChangeArrowheads="1"/>
          </p:cNvSpPr>
          <p:nvPr/>
        </p:nvSpPr>
        <p:spPr bwMode="auto">
          <a:xfrm>
            <a:off x="2292350" y="5359400"/>
            <a:ext cx="1525588" cy="1309688"/>
          </a:xfrm>
          <a:prstGeom prst="rect">
            <a:avLst/>
          </a:prstGeom>
          <a:noFill/>
          <a:ln w="63500">
            <a:solidFill>
              <a:schemeClr val="tx1"/>
            </a:solidFill>
            <a:miter lim="800000"/>
            <a:headEnd/>
            <a:tailEnd/>
          </a:ln>
          <a:effectLst>
            <a:outerShdw blurRad="63500" dist="23000" dir="5400000" rotWithShape="0">
              <a:srgbClr val="000000">
                <a:alpha val="34999"/>
              </a:srgbClr>
            </a:outerShdw>
          </a:effectLst>
        </p:spPr>
        <p:txBody>
          <a:bodyPr anchor="ctr">
            <a:prstTxWarp prst="textNoShape">
              <a:avLst/>
            </a:prstTxWarp>
          </a:bodyPr>
          <a:lstStyle/>
          <a:p>
            <a:pPr algn="ctr" fontAlgn="auto">
              <a:spcBef>
                <a:spcPts val="0"/>
              </a:spcBef>
              <a:spcAft>
                <a:spcPts val="0"/>
              </a:spcAft>
              <a:defRPr/>
            </a:pPr>
            <a:endParaRPr lang="en-US">
              <a:solidFill>
                <a:schemeClr val="lt1"/>
              </a:solidFill>
              <a:latin typeface="+mn-lt"/>
            </a:endParaRPr>
          </a:p>
        </p:txBody>
      </p:sp>
      <p:sp>
        <p:nvSpPr>
          <p:cNvPr id="64" name="Rectangle 63"/>
          <p:cNvSpPr>
            <a:spLocks noChangeArrowheads="1"/>
          </p:cNvSpPr>
          <p:nvPr/>
        </p:nvSpPr>
        <p:spPr bwMode="auto">
          <a:xfrm>
            <a:off x="4429125" y="4487863"/>
            <a:ext cx="1525588" cy="1309687"/>
          </a:xfrm>
          <a:prstGeom prst="rect">
            <a:avLst/>
          </a:prstGeom>
          <a:noFill/>
          <a:ln w="63500">
            <a:solidFill>
              <a:schemeClr val="tx1"/>
            </a:solidFill>
            <a:miter lim="800000"/>
            <a:headEnd/>
            <a:tailEnd/>
          </a:ln>
          <a:effectLst>
            <a:outerShdw blurRad="63500" dist="23000" dir="5400000" rotWithShape="0">
              <a:srgbClr val="000000">
                <a:alpha val="34999"/>
              </a:srgbClr>
            </a:outerShdw>
          </a:effectLst>
        </p:spPr>
        <p:txBody>
          <a:bodyPr anchor="ctr">
            <a:prstTxWarp prst="textNoShape">
              <a:avLst/>
            </a:prstTxWarp>
          </a:bodyPr>
          <a:lstStyle/>
          <a:p>
            <a:pPr algn="ctr" fontAlgn="auto">
              <a:spcBef>
                <a:spcPts val="0"/>
              </a:spcBef>
              <a:spcAft>
                <a:spcPts val="0"/>
              </a:spcAft>
              <a:defRPr/>
            </a:pPr>
            <a:endParaRPr lang="en-US">
              <a:solidFill>
                <a:schemeClr val="lt1"/>
              </a:solidFill>
              <a:latin typeface="+mn-lt"/>
            </a:endParaRPr>
          </a:p>
        </p:txBody>
      </p:sp>
      <p:sp>
        <p:nvSpPr>
          <p:cNvPr id="65" name="Rectangle 64"/>
          <p:cNvSpPr>
            <a:spLocks noChangeArrowheads="1"/>
          </p:cNvSpPr>
          <p:nvPr/>
        </p:nvSpPr>
        <p:spPr bwMode="auto">
          <a:xfrm>
            <a:off x="6616700" y="3243263"/>
            <a:ext cx="1525588" cy="1308100"/>
          </a:xfrm>
          <a:prstGeom prst="rect">
            <a:avLst/>
          </a:prstGeom>
          <a:noFill/>
          <a:ln w="63500">
            <a:solidFill>
              <a:schemeClr val="tx1"/>
            </a:solidFill>
            <a:miter lim="800000"/>
            <a:headEnd/>
            <a:tailEnd/>
          </a:ln>
          <a:effectLst>
            <a:outerShdw blurRad="63500" dist="23000" dir="5400000" rotWithShape="0">
              <a:srgbClr val="000000">
                <a:alpha val="34999"/>
              </a:srgbClr>
            </a:outerShdw>
          </a:effectLst>
        </p:spPr>
        <p:txBody>
          <a:bodyPr anchor="ctr">
            <a:prstTxWarp prst="textNoShape">
              <a:avLst/>
            </a:prstTxWarp>
          </a:bodyPr>
          <a:lstStyle/>
          <a:p>
            <a:pPr algn="ctr" fontAlgn="auto">
              <a:spcBef>
                <a:spcPts val="0"/>
              </a:spcBef>
              <a:spcAft>
                <a:spcPts val="0"/>
              </a:spcAft>
              <a:defRPr/>
            </a:pPr>
            <a:endParaRPr lang="en-US">
              <a:solidFill>
                <a:schemeClr val="lt1"/>
              </a:solidFill>
              <a:latin typeface="+mn-lt"/>
            </a:endParaRPr>
          </a:p>
        </p:txBody>
      </p:sp>
      <p:sp>
        <p:nvSpPr>
          <p:cNvPr id="224360" name="TextBox 65"/>
          <p:cNvSpPr txBox="1">
            <a:spLocks noChangeArrowheads="1"/>
          </p:cNvSpPr>
          <p:nvPr/>
        </p:nvSpPr>
        <p:spPr bwMode="auto">
          <a:xfrm>
            <a:off x="4429125" y="2460625"/>
            <a:ext cx="808038" cy="368300"/>
          </a:xfrm>
          <a:prstGeom prst="rect">
            <a:avLst/>
          </a:prstGeom>
          <a:noFill/>
          <a:ln w="9525">
            <a:noFill/>
            <a:miter lim="800000"/>
            <a:headEnd/>
            <a:tailEnd/>
          </a:ln>
        </p:spPr>
        <p:txBody>
          <a:bodyPr wrap="none">
            <a:prstTxWarp prst="textNoShape">
              <a:avLst/>
            </a:prstTxWarp>
            <a:spAutoFit/>
          </a:bodyPr>
          <a:lstStyle/>
          <a:p>
            <a:r>
              <a:rPr lang="en-US">
                <a:latin typeface="Calibri" charset="0"/>
                <a:ea typeface="ＭＳ Ｐゴシック" charset="-128"/>
                <a:cs typeface="ＭＳ Ｐゴシック" charset="-128"/>
              </a:rPr>
              <a:t>Closed</a:t>
            </a:r>
          </a:p>
        </p:txBody>
      </p:sp>
      <p:sp>
        <p:nvSpPr>
          <p:cNvPr id="224361" name="TextBox 54"/>
          <p:cNvSpPr txBox="1">
            <a:spLocks noChangeArrowheads="1"/>
          </p:cNvSpPr>
          <p:nvPr/>
        </p:nvSpPr>
        <p:spPr bwMode="auto">
          <a:xfrm>
            <a:off x="4060825" y="6110288"/>
            <a:ext cx="185738" cy="369887"/>
          </a:xfrm>
          <a:prstGeom prst="rect">
            <a:avLst/>
          </a:prstGeom>
          <a:noFill/>
          <a:ln w="9525">
            <a:noFill/>
            <a:miter lim="800000"/>
            <a:headEnd/>
            <a:tailEnd/>
          </a:ln>
        </p:spPr>
        <p:txBody>
          <a:bodyPr wrap="none">
            <a:prstTxWarp prst="textNoShape">
              <a:avLst/>
            </a:prstTxWarp>
            <a:spAutoFit/>
          </a:bodyPr>
          <a:lstStyle/>
          <a:p>
            <a:endParaRPr lang="en-US">
              <a:latin typeface="Calibri" charset="0"/>
              <a:ea typeface="ＭＳ Ｐゴシック" charset="-128"/>
              <a:cs typeface="ＭＳ Ｐゴシック" charset="-128"/>
            </a:endParaRP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Rectangle 8"/>
          <p:cNvSpPr/>
          <p:nvPr/>
        </p:nvSpPr>
        <p:spPr>
          <a:xfrm>
            <a:off x="465138" y="3922713"/>
            <a:ext cx="1525587" cy="1309687"/>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p>
        </p:txBody>
      </p:sp>
      <p:sp>
        <p:nvSpPr>
          <p:cNvPr id="3" name="Rounded Rectangle 2"/>
          <p:cNvSpPr/>
          <p:nvPr/>
        </p:nvSpPr>
        <p:spPr>
          <a:xfrm>
            <a:off x="565830" y="4723029"/>
            <a:ext cx="1339620" cy="420131"/>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prstTxWarp prst="textNoShape">
              <a:avLst/>
            </a:prstTxWarp>
          </a:bodyPr>
          <a:lstStyle/>
          <a:p>
            <a:pPr algn="ctr" fontAlgn="auto">
              <a:spcBef>
                <a:spcPts val="0"/>
              </a:spcBef>
              <a:spcAft>
                <a:spcPts val="0"/>
              </a:spcAft>
              <a:defRPr/>
            </a:pPr>
            <a:r>
              <a:rPr lang="en-US" sz="900" b="1" dirty="0">
                <a:solidFill>
                  <a:schemeClr val="bg1"/>
                </a:solidFill>
              </a:rPr>
              <a:t>Specialized Packet Forwarding Hardware</a:t>
            </a:r>
            <a:endParaRPr lang="en-US" sz="800" b="1" dirty="0">
              <a:solidFill>
                <a:schemeClr val="bg1"/>
              </a:solidFill>
            </a:endParaRPr>
          </a:p>
        </p:txBody>
      </p:sp>
      <p:grpSp>
        <p:nvGrpSpPr>
          <p:cNvPr id="2" name="Group 54"/>
          <p:cNvGrpSpPr>
            <a:grpSpLocks/>
          </p:cNvGrpSpPr>
          <p:nvPr/>
        </p:nvGrpSpPr>
        <p:grpSpPr bwMode="auto">
          <a:xfrm>
            <a:off x="565150" y="4011613"/>
            <a:ext cx="1339850" cy="344487"/>
            <a:chOff x="558086" y="3810293"/>
            <a:chExt cx="1339620" cy="343744"/>
          </a:xfrm>
        </p:grpSpPr>
        <p:sp>
          <p:nvSpPr>
            <p:cNvPr id="5" name="Rounded Rectangle 4"/>
            <p:cNvSpPr/>
            <p:nvPr/>
          </p:nvSpPr>
          <p:spPr>
            <a:xfrm>
              <a:off x="558086" y="3810293"/>
              <a:ext cx="334905" cy="343744"/>
            </a:xfrm>
            <a:prstGeom prst="roundRect">
              <a:avLst/>
            </a:prstGeom>
            <a:gradFill>
              <a:gsLst>
                <a:gs pos="0">
                  <a:schemeClr val="accent6">
                    <a:tint val="100000"/>
                    <a:shade val="100000"/>
                    <a:satMod val="130000"/>
                    <a:alpha val="60000"/>
                  </a:schemeClr>
                </a:gs>
                <a:gs pos="100000">
                  <a:schemeClr val="accent6">
                    <a:tint val="50000"/>
                    <a:shade val="100000"/>
                    <a:satMod val="350000"/>
                    <a:alpha val="45000"/>
                  </a:schemeClr>
                </a:gs>
              </a:gsLst>
            </a:gradFill>
          </p:spPr>
          <p:style>
            <a:lnRef idx="0">
              <a:schemeClr val="accent6"/>
            </a:lnRef>
            <a:fillRef idx="3">
              <a:schemeClr val="accent6"/>
            </a:fillRef>
            <a:effectRef idx="3">
              <a:schemeClr val="accent6"/>
            </a:effectRef>
            <a:fontRef idx="minor">
              <a:schemeClr val="lt1"/>
            </a:fontRef>
          </p:style>
          <p:txBody>
            <a:bodyPr anchor="ctr">
              <a:prstTxWarp prst="textNoShape">
                <a:avLst/>
              </a:prstTxWarp>
            </a:bodyPr>
            <a:lstStyle/>
            <a:p>
              <a:pPr fontAlgn="auto">
                <a:spcBef>
                  <a:spcPts val="0"/>
                </a:spcBef>
                <a:spcAft>
                  <a:spcPts val="0"/>
                </a:spcAft>
                <a:defRPr/>
              </a:pPr>
              <a:r>
                <a:rPr lang="en-US" sz="600">
                  <a:solidFill>
                    <a:srgbClr val="FFFFFF"/>
                  </a:solidFill>
                </a:rPr>
                <a:t>App</a:t>
              </a:r>
            </a:p>
          </p:txBody>
        </p:sp>
        <p:sp>
          <p:nvSpPr>
            <p:cNvPr id="6" name="Rounded Rectangle 5"/>
            <p:cNvSpPr/>
            <p:nvPr/>
          </p:nvSpPr>
          <p:spPr>
            <a:xfrm>
              <a:off x="892991" y="3810293"/>
              <a:ext cx="334905" cy="343744"/>
            </a:xfrm>
            <a:prstGeom prst="roundRect">
              <a:avLst/>
            </a:prstGeom>
            <a:gradFill>
              <a:gsLst>
                <a:gs pos="0">
                  <a:schemeClr val="accent6">
                    <a:tint val="100000"/>
                    <a:shade val="100000"/>
                    <a:satMod val="130000"/>
                    <a:alpha val="60000"/>
                  </a:schemeClr>
                </a:gs>
                <a:gs pos="100000">
                  <a:schemeClr val="accent6">
                    <a:tint val="50000"/>
                    <a:shade val="100000"/>
                    <a:satMod val="350000"/>
                    <a:alpha val="45000"/>
                  </a:schemeClr>
                </a:gs>
              </a:gsLst>
            </a:gradFill>
          </p:spPr>
          <p:style>
            <a:lnRef idx="0">
              <a:schemeClr val="accent6"/>
            </a:lnRef>
            <a:fillRef idx="3">
              <a:schemeClr val="accent6"/>
            </a:fillRef>
            <a:effectRef idx="3">
              <a:schemeClr val="accent6"/>
            </a:effectRef>
            <a:fontRef idx="minor">
              <a:schemeClr val="lt1"/>
            </a:fontRef>
          </p:style>
          <p:txBody>
            <a:bodyPr anchor="ctr">
              <a:prstTxWarp prst="textNoShape">
                <a:avLst/>
              </a:prstTxWarp>
            </a:bodyPr>
            <a:lstStyle/>
            <a:p>
              <a:pPr fontAlgn="auto">
                <a:spcBef>
                  <a:spcPts val="0"/>
                </a:spcBef>
                <a:spcAft>
                  <a:spcPts val="0"/>
                </a:spcAft>
                <a:defRPr/>
              </a:pPr>
              <a:r>
                <a:rPr lang="en-US" sz="600">
                  <a:solidFill>
                    <a:srgbClr val="FFFFFF"/>
                  </a:solidFill>
                </a:rPr>
                <a:t>App</a:t>
              </a:r>
            </a:p>
          </p:txBody>
        </p:sp>
        <p:sp>
          <p:nvSpPr>
            <p:cNvPr id="7" name="Rounded Rectangle 6"/>
            <p:cNvSpPr/>
            <p:nvPr/>
          </p:nvSpPr>
          <p:spPr>
            <a:xfrm>
              <a:off x="1562801" y="3810293"/>
              <a:ext cx="334905" cy="343744"/>
            </a:xfrm>
            <a:prstGeom prst="roundRect">
              <a:avLst/>
            </a:prstGeom>
            <a:gradFill>
              <a:gsLst>
                <a:gs pos="0">
                  <a:schemeClr val="accent6">
                    <a:tint val="100000"/>
                    <a:shade val="100000"/>
                    <a:satMod val="130000"/>
                    <a:alpha val="60000"/>
                  </a:schemeClr>
                </a:gs>
                <a:gs pos="100000">
                  <a:schemeClr val="accent6">
                    <a:tint val="50000"/>
                    <a:shade val="100000"/>
                    <a:satMod val="350000"/>
                    <a:alpha val="45000"/>
                  </a:schemeClr>
                </a:gs>
              </a:gsLst>
            </a:gradFill>
          </p:spPr>
          <p:style>
            <a:lnRef idx="0">
              <a:schemeClr val="accent6"/>
            </a:lnRef>
            <a:fillRef idx="3">
              <a:schemeClr val="accent6"/>
            </a:fillRef>
            <a:effectRef idx="3">
              <a:schemeClr val="accent6"/>
            </a:effectRef>
            <a:fontRef idx="minor">
              <a:schemeClr val="lt1"/>
            </a:fontRef>
          </p:style>
          <p:txBody>
            <a:bodyPr anchor="ctr">
              <a:prstTxWarp prst="textNoShape">
                <a:avLst/>
              </a:prstTxWarp>
            </a:bodyPr>
            <a:lstStyle/>
            <a:p>
              <a:pPr fontAlgn="auto">
                <a:spcBef>
                  <a:spcPts val="0"/>
                </a:spcBef>
                <a:spcAft>
                  <a:spcPts val="0"/>
                </a:spcAft>
                <a:defRPr/>
              </a:pPr>
              <a:r>
                <a:rPr lang="en-US" sz="600">
                  <a:solidFill>
                    <a:srgbClr val="FFFFFF"/>
                  </a:solidFill>
                </a:rPr>
                <a:t>App</a:t>
              </a:r>
            </a:p>
          </p:txBody>
        </p:sp>
        <p:cxnSp>
          <p:nvCxnSpPr>
            <p:cNvPr id="8" name="Straight Connector 7"/>
            <p:cNvCxnSpPr>
              <a:stCxn id="0" idx="3"/>
              <a:endCxn id="0" idx="1"/>
            </p:cNvCxnSpPr>
            <p:nvPr/>
          </p:nvCxnSpPr>
          <p:spPr>
            <a:xfrm>
              <a:off x="1227896" y="3982957"/>
              <a:ext cx="334905" cy="0"/>
            </a:xfrm>
            <a:prstGeom prst="line">
              <a:avLst/>
            </a:prstGeom>
            <a:ln w="25400" cap="flat" cmpd="sng" algn="ctr">
              <a:solidFill>
                <a:schemeClr val="accent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12" name="Rectangle 11"/>
          <p:cNvSpPr/>
          <p:nvPr/>
        </p:nvSpPr>
        <p:spPr>
          <a:xfrm>
            <a:off x="2887663" y="2647950"/>
            <a:ext cx="1525587" cy="13081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p>
        </p:txBody>
      </p:sp>
      <p:sp>
        <p:nvSpPr>
          <p:cNvPr id="13" name="Rounded Rectangle 12"/>
          <p:cNvSpPr/>
          <p:nvPr/>
        </p:nvSpPr>
        <p:spPr>
          <a:xfrm>
            <a:off x="2988148" y="3447646"/>
            <a:ext cx="1339620" cy="420131"/>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prstTxWarp prst="textNoShape">
              <a:avLst/>
            </a:prstTxWarp>
          </a:bodyPr>
          <a:lstStyle/>
          <a:p>
            <a:pPr algn="ctr" fontAlgn="auto">
              <a:spcBef>
                <a:spcPts val="0"/>
              </a:spcBef>
              <a:spcAft>
                <a:spcPts val="0"/>
              </a:spcAft>
              <a:defRPr/>
            </a:pPr>
            <a:r>
              <a:rPr lang="en-US" sz="900" b="1" dirty="0">
                <a:solidFill>
                  <a:schemeClr val="bg1"/>
                </a:solidFill>
              </a:rPr>
              <a:t>Specialized Packet Forwarding Hardware</a:t>
            </a:r>
            <a:endParaRPr lang="en-US" sz="800" b="1" dirty="0">
              <a:solidFill>
                <a:schemeClr val="bg1"/>
              </a:solidFill>
            </a:endParaRPr>
          </a:p>
        </p:txBody>
      </p:sp>
      <p:grpSp>
        <p:nvGrpSpPr>
          <p:cNvPr id="10" name="Group 58"/>
          <p:cNvGrpSpPr>
            <a:grpSpLocks/>
          </p:cNvGrpSpPr>
          <p:nvPr/>
        </p:nvGrpSpPr>
        <p:grpSpPr bwMode="auto">
          <a:xfrm>
            <a:off x="2987675" y="2736850"/>
            <a:ext cx="1339850" cy="342900"/>
            <a:chOff x="2988148" y="2012694"/>
            <a:chExt cx="1339620" cy="343744"/>
          </a:xfrm>
        </p:grpSpPr>
        <p:sp>
          <p:nvSpPr>
            <p:cNvPr id="15" name="Rounded Rectangle 14"/>
            <p:cNvSpPr/>
            <p:nvPr/>
          </p:nvSpPr>
          <p:spPr>
            <a:xfrm>
              <a:off x="2988148" y="2012694"/>
              <a:ext cx="334905" cy="343744"/>
            </a:xfrm>
            <a:prstGeom prst="roundRect">
              <a:avLst/>
            </a:prstGeom>
            <a:gradFill>
              <a:gsLst>
                <a:gs pos="0">
                  <a:schemeClr val="accent6">
                    <a:tint val="100000"/>
                    <a:shade val="100000"/>
                    <a:satMod val="130000"/>
                    <a:alpha val="60000"/>
                  </a:schemeClr>
                </a:gs>
                <a:gs pos="100000">
                  <a:schemeClr val="accent6">
                    <a:tint val="50000"/>
                    <a:shade val="100000"/>
                    <a:satMod val="350000"/>
                    <a:alpha val="45000"/>
                  </a:schemeClr>
                </a:gs>
              </a:gsLst>
            </a:gradFill>
          </p:spPr>
          <p:style>
            <a:lnRef idx="0">
              <a:schemeClr val="accent6"/>
            </a:lnRef>
            <a:fillRef idx="3">
              <a:schemeClr val="accent6"/>
            </a:fillRef>
            <a:effectRef idx="3">
              <a:schemeClr val="accent6"/>
            </a:effectRef>
            <a:fontRef idx="minor">
              <a:schemeClr val="lt1"/>
            </a:fontRef>
          </p:style>
          <p:txBody>
            <a:bodyPr anchor="ctr">
              <a:prstTxWarp prst="textNoShape">
                <a:avLst/>
              </a:prstTxWarp>
            </a:bodyPr>
            <a:lstStyle/>
            <a:p>
              <a:pPr fontAlgn="auto">
                <a:spcBef>
                  <a:spcPts val="0"/>
                </a:spcBef>
                <a:spcAft>
                  <a:spcPts val="0"/>
                </a:spcAft>
                <a:defRPr/>
              </a:pPr>
              <a:r>
                <a:rPr lang="en-US" sz="600">
                  <a:solidFill>
                    <a:srgbClr val="FFFFFF"/>
                  </a:solidFill>
                </a:rPr>
                <a:t>App</a:t>
              </a:r>
            </a:p>
          </p:txBody>
        </p:sp>
        <p:sp>
          <p:nvSpPr>
            <p:cNvPr id="16" name="Rounded Rectangle 15"/>
            <p:cNvSpPr/>
            <p:nvPr/>
          </p:nvSpPr>
          <p:spPr>
            <a:xfrm>
              <a:off x="3323053" y="2012694"/>
              <a:ext cx="334905" cy="343744"/>
            </a:xfrm>
            <a:prstGeom prst="roundRect">
              <a:avLst/>
            </a:prstGeom>
            <a:gradFill>
              <a:gsLst>
                <a:gs pos="0">
                  <a:schemeClr val="accent6">
                    <a:tint val="100000"/>
                    <a:shade val="100000"/>
                    <a:satMod val="130000"/>
                    <a:alpha val="60000"/>
                  </a:schemeClr>
                </a:gs>
                <a:gs pos="100000">
                  <a:schemeClr val="accent6">
                    <a:tint val="50000"/>
                    <a:shade val="100000"/>
                    <a:satMod val="350000"/>
                    <a:alpha val="45000"/>
                  </a:schemeClr>
                </a:gs>
              </a:gsLst>
            </a:gradFill>
          </p:spPr>
          <p:style>
            <a:lnRef idx="0">
              <a:schemeClr val="accent6"/>
            </a:lnRef>
            <a:fillRef idx="3">
              <a:schemeClr val="accent6"/>
            </a:fillRef>
            <a:effectRef idx="3">
              <a:schemeClr val="accent6"/>
            </a:effectRef>
            <a:fontRef idx="minor">
              <a:schemeClr val="lt1"/>
            </a:fontRef>
          </p:style>
          <p:txBody>
            <a:bodyPr anchor="ctr">
              <a:prstTxWarp prst="textNoShape">
                <a:avLst/>
              </a:prstTxWarp>
            </a:bodyPr>
            <a:lstStyle/>
            <a:p>
              <a:pPr fontAlgn="auto">
                <a:spcBef>
                  <a:spcPts val="0"/>
                </a:spcBef>
                <a:spcAft>
                  <a:spcPts val="0"/>
                </a:spcAft>
                <a:defRPr/>
              </a:pPr>
              <a:r>
                <a:rPr lang="en-US" sz="600">
                  <a:solidFill>
                    <a:srgbClr val="FFFFFF"/>
                  </a:solidFill>
                </a:rPr>
                <a:t>App</a:t>
              </a:r>
            </a:p>
          </p:txBody>
        </p:sp>
        <p:sp>
          <p:nvSpPr>
            <p:cNvPr id="17" name="Rounded Rectangle 16"/>
            <p:cNvSpPr/>
            <p:nvPr/>
          </p:nvSpPr>
          <p:spPr>
            <a:xfrm>
              <a:off x="3992863" y="2012694"/>
              <a:ext cx="334905" cy="343744"/>
            </a:xfrm>
            <a:prstGeom prst="roundRect">
              <a:avLst/>
            </a:prstGeom>
            <a:gradFill>
              <a:gsLst>
                <a:gs pos="0">
                  <a:schemeClr val="accent6">
                    <a:tint val="100000"/>
                    <a:shade val="100000"/>
                    <a:satMod val="130000"/>
                    <a:alpha val="60000"/>
                  </a:schemeClr>
                </a:gs>
                <a:gs pos="100000">
                  <a:schemeClr val="accent6">
                    <a:tint val="50000"/>
                    <a:shade val="100000"/>
                    <a:satMod val="350000"/>
                    <a:alpha val="45000"/>
                  </a:schemeClr>
                </a:gs>
              </a:gsLst>
            </a:gradFill>
          </p:spPr>
          <p:style>
            <a:lnRef idx="0">
              <a:schemeClr val="accent6"/>
            </a:lnRef>
            <a:fillRef idx="3">
              <a:schemeClr val="accent6"/>
            </a:fillRef>
            <a:effectRef idx="3">
              <a:schemeClr val="accent6"/>
            </a:effectRef>
            <a:fontRef idx="minor">
              <a:schemeClr val="lt1"/>
            </a:fontRef>
          </p:style>
          <p:txBody>
            <a:bodyPr anchor="ctr">
              <a:prstTxWarp prst="textNoShape">
                <a:avLst/>
              </a:prstTxWarp>
            </a:bodyPr>
            <a:lstStyle/>
            <a:p>
              <a:pPr fontAlgn="auto">
                <a:spcBef>
                  <a:spcPts val="0"/>
                </a:spcBef>
                <a:spcAft>
                  <a:spcPts val="0"/>
                </a:spcAft>
                <a:defRPr/>
              </a:pPr>
              <a:r>
                <a:rPr lang="en-US" sz="600">
                  <a:solidFill>
                    <a:srgbClr val="FFFFFF"/>
                  </a:solidFill>
                </a:rPr>
                <a:t>App</a:t>
              </a:r>
            </a:p>
          </p:txBody>
        </p:sp>
        <p:cxnSp>
          <p:nvCxnSpPr>
            <p:cNvPr id="18" name="Straight Connector 17"/>
            <p:cNvCxnSpPr>
              <a:stCxn id="0" idx="3"/>
              <a:endCxn id="0" idx="1"/>
            </p:cNvCxnSpPr>
            <p:nvPr/>
          </p:nvCxnSpPr>
          <p:spPr>
            <a:xfrm>
              <a:off x="3657958" y="2184566"/>
              <a:ext cx="334905" cy="1592"/>
            </a:xfrm>
            <a:prstGeom prst="line">
              <a:avLst/>
            </a:prstGeom>
            <a:ln w="25400" cap="flat" cmpd="sng" algn="ctr">
              <a:solidFill>
                <a:schemeClr val="accent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20" name="Rectangle 19"/>
          <p:cNvSpPr/>
          <p:nvPr/>
        </p:nvSpPr>
        <p:spPr>
          <a:xfrm>
            <a:off x="6616700" y="3243263"/>
            <a:ext cx="1525588" cy="13081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p>
        </p:txBody>
      </p:sp>
      <p:sp>
        <p:nvSpPr>
          <p:cNvPr id="21" name="Rounded Rectangle 20"/>
          <p:cNvSpPr/>
          <p:nvPr/>
        </p:nvSpPr>
        <p:spPr>
          <a:xfrm>
            <a:off x="6717510" y="4043205"/>
            <a:ext cx="1339620" cy="420131"/>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prstTxWarp prst="textNoShape">
              <a:avLst/>
            </a:prstTxWarp>
          </a:bodyPr>
          <a:lstStyle/>
          <a:p>
            <a:pPr algn="ctr" fontAlgn="auto">
              <a:spcBef>
                <a:spcPts val="0"/>
              </a:spcBef>
              <a:spcAft>
                <a:spcPts val="0"/>
              </a:spcAft>
              <a:defRPr/>
            </a:pPr>
            <a:r>
              <a:rPr lang="en-US" sz="900" b="1" dirty="0">
                <a:solidFill>
                  <a:schemeClr val="bg1"/>
                </a:solidFill>
              </a:rPr>
              <a:t>Specialized Packet Forwarding Hardware</a:t>
            </a:r>
            <a:endParaRPr lang="en-US" sz="800" b="1" dirty="0">
              <a:solidFill>
                <a:schemeClr val="bg1"/>
              </a:solidFill>
            </a:endParaRPr>
          </a:p>
        </p:txBody>
      </p:sp>
      <p:grpSp>
        <p:nvGrpSpPr>
          <p:cNvPr id="11" name="Group 57"/>
          <p:cNvGrpSpPr>
            <a:grpSpLocks/>
          </p:cNvGrpSpPr>
          <p:nvPr/>
        </p:nvGrpSpPr>
        <p:grpSpPr bwMode="auto">
          <a:xfrm>
            <a:off x="6718300" y="3332163"/>
            <a:ext cx="1338263" cy="344487"/>
            <a:chOff x="6717510" y="2608253"/>
            <a:chExt cx="1339620" cy="343744"/>
          </a:xfrm>
        </p:grpSpPr>
        <p:sp>
          <p:nvSpPr>
            <p:cNvPr id="23" name="Rounded Rectangle 22"/>
            <p:cNvSpPr/>
            <p:nvPr/>
          </p:nvSpPr>
          <p:spPr>
            <a:xfrm>
              <a:off x="6717510" y="2608253"/>
              <a:ext cx="334905" cy="343744"/>
            </a:xfrm>
            <a:prstGeom prst="roundRect">
              <a:avLst/>
            </a:prstGeom>
            <a:gradFill>
              <a:gsLst>
                <a:gs pos="0">
                  <a:schemeClr val="accent6">
                    <a:tint val="100000"/>
                    <a:shade val="100000"/>
                    <a:satMod val="130000"/>
                    <a:alpha val="60000"/>
                  </a:schemeClr>
                </a:gs>
                <a:gs pos="100000">
                  <a:schemeClr val="accent6">
                    <a:tint val="50000"/>
                    <a:shade val="100000"/>
                    <a:satMod val="350000"/>
                    <a:alpha val="45000"/>
                  </a:schemeClr>
                </a:gs>
              </a:gsLst>
            </a:gradFill>
          </p:spPr>
          <p:style>
            <a:lnRef idx="0">
              <a:schemeClr val="accent6"/>
            </a:lnRef>
            <a:fillRef idx="3">
              <a:schemeClr val="accent6"/>
            </a:fillRef>
            <a:effectRef idx="3">
              <a:schemeClr val="accent6"/>
            </a:effectRef>
            <a:fontRef idx="minor">
              <a:schemeClr val="lt1"/>
            </a:fontRef>
          </p:style>
          <p:txBody>
            <a:bodyPr anchor="ctr">
              <a:prstTxWarp prst="textNoShape">
                <a:avLst/>
              </a:prstTxWarp>
            </a:bodyPr>
            <a:lstStyle/>
            <a:p>
              <a:pPr fontAlgn="auto">
                <a:spcBef>
                  <a:spcPts val="0"/>
                </a:spcBef>
                <a:spcAft>
                  <a:spcPts val="0"/>
                </a:spcAft>
                <a:defRPr/>
              </a:pPr>
              <a:r>
                <a:rPr lang="en-US" sz="600">
                  <a:solidFill>
                    <a:srgbClr val="FFFFFF"/>
                  </a:solidFill>
                </a:rPr>
                <a:t>App</a:t>
              </a:r>
            </a:p>
          </p:txBody>
        </p:sp>
        <p:sp>
          <p:nvSpPr>
            <p:cNvPr id="24" name="Rounded Rectangle 23"/>
            <p:cNvSpPr/>
            <p:nvPr/>
          </p:nvSpPr>
          <p:spPr>
            <a:xfrm>
              <a:off x="7052415" y="2608253"/>
              <a:ext cx="334905" cy="343744"/>
            </a:xfrm>
            <a:prstGeom prst="roundRect">
              <a:avLst/>
            </a:prstGeom>
            <a:gradFill>
              <a:gsLst>
                <a:gs pos="0">
                  <a:schemeClr val="accent6">
                    <a:tint val="100000"/>
                    <a:shade val="100000"/>
                    <a:satMod val="130000"/>
                    <a:alpha val="60000"/>
                  </a:schemeClr>
                </a:gs>
                <a:gs pos="100000">
                  <a:schemeClr val="accent6">
                    <a:tint val="50000"/>
                    <a:shade val="100000"/>
                    <a:satMod val="350000"/>
                    <a:alpha val="45000"/>
                  </a:schemeClr>
                </a:gs>
              </a:gsLst>
            </a:gradFill>
          </p:spPr>
          <p:style>
            <a:lnRef idx="0">
              <a:schemeClr val="accent6"/>
            </a:lnRef>
            <a:fillRef idx="3">
              <a:schemeClr val="accent6"/>
            </a:fillRef>
            <a:effectRef idx="3">
              <a:schemeClr val="accent6"/>
            </a:effectRef>
            <a:fontRef idx="minor">
              <a:schemeClr val="lt1"/>
            </a:fontRef>
          </p:style>
          <p:txBody>
            <a:bodyPr anchor="ctr">
              <a:prstTxWarp prst="textNoShape">
                <a:avLst/>
              </a:prstTxWarp>
            </a:bodyPr>
            <a:lstStyle/>
            <a:p>
              <a:pPr fontAlgn="auto">
                <a:spcBef>
                  <a:spcPts val="0"/>
                </a:spcBef>
                <a:spcAft>
                  <a:spcPts val="0"/>
                </a:spcAft>
                <a:defRPr/>
              </a:pPr>
              <a:r>
                <a:rPr lang="en-US" sz="600">
                  <a:solidFill>
                    <a:srgbClr val="FFFFFF"/>
                  </a:solidFill>
                </a:rPr>
                <a:t>App</a:t>
              </a:r>
            </a:p>
          </p:txBody>
        </p:sp>
        <p:sp>
          <p:nvSpPr>
            <p:cNvPr id="25" name="Rounded Rectangle 24"/>
            <p:cNvSpPr/>
            <p:nvPr/>
          </p:nvSpPr>
          <p:spPr>
            <a:xfrm>
              <a:off x="7722225" y="2608253"/>
              <a:ext cx="334905" cy="343744"/>
            </a:xfrm>
            <a:prstGeom prst="roundRect">
              <a:avLst/>
            </a:prstGeom>
            <a:gradFill>
              <a:gsLst>
                <a:gs pos="0">
                  <a:schemeClr val="accent6">
                    <a:tint val="100000"/>
                    <a:shade val="100000"/>
                    <a:satMod val="130000"/>
                    <a:alpha val="60000"/>
                  </a:schemeClr>
                </a:gs>
                <a:gs pos="100000">
                  <a:schemeClr val="accent6">
                    <a:tint val="50000"/>
                    <a:shade val="100000"/>
                    <a:satMod val="350000"/>
                    <a:alpha val="45000"/>
                  </a:schemeClr>
                </a:gs>
              </a:gsLst>
            </a:gradFill>
          </p:spPr>
          <p:style>
            <a:lnRef idx="0">
              <a:schemeClr val="accent6"/>
            </a:lnRef>
            <a:fillRef idx="3">
              <a:schemeClr val="accent6"/>
            </a:fillRef>
            <a:effectRef idx="3">
              <a:schemeClr val="accent6"/>
            </a:effectRef>
            <a:fontRef idx="minor">
              <a:schemeClr val="lt1"/>
            </a:fontRef>
          </p:style>
          <p:txBody>
            <a:bodyPr anchor="ctr">
              <a:prstTxWarp prst="textNoShape">
                <a:avLst/>
              </a:prstTxWarp>
            </a:bodyPr>
            <a:lstStyle/>
            <a:p>
              <a:pPr fontAlgn="auto">
                <a:spcBef>
                  <a:spcPts val="0"/>
                </a:spcBef>
                <a:spcAft>
                  <a:spcPts val="0"/>
                </a:spcAft>
                <a:defRPr/>
              </a:pPr>
              <a:r>
                <a:rPr lang="en-US" sz="600">
                  <a:solidFill>
                    <a:srgbClr val="FFFFFF"/>
                  </a:solidFill>
                </a:rPr>
                <a:t>App</a:t>
              </a:r>
            </a:p>
          </p:txBody>
        </p:sp>
        <p:cxnSp>
          <p:nvCxnSpPr>
            <p:cNvPr id="26" name="Straight Connector 25"/>
            <p:cNvCxnSpPr>
              <a:stCxn id="0" idx="3"/>
              <a:endCxn id="0" idx="1"/>
            </p:cNvCxnSpPr>
            <p:nvPr/>
          </p:nvCxnSpPr>
          <p:spPr>
            <a:xfrm>
              <a:off x="7388114" y="2780917"/>
              <a:ext cx="333713" cy="0"/>
            </a:xfrm>
            <a:prstGeom prst="line">
              <a:avLst/>
            </a:prstGeom>
            <a:ln w="25400" cap="flat" cmpd="sng" algn="ctr">
              <a:solidFill>
                <a:schemeClr val="accent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28" name="Rectangle 27"/>
          <p:cNvSpPr/>
          <p:nvPr/>
        </p:nvSpPr>
        <p:spPr>
          <a:xfrm>
            <a:off x="2292350" y="5338763"/>
            <a:ext cx="1525588" cy="1309687"/>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p>
        </p:txBody>
      </p:sp>
      <p:sp>
        <p:nvSpPr>
          <p:cNvPr id="29" name="Rounded Rectangle 28"/>
          <p:cNvSpPr/>
          <p:nvPr/>
        </p:nvSpPr>
        <p:spPr>
          <a:xfrm>
            <a:off x="2392599" y="6139763"/>
            <a:ext cx="1339620" cy="420131"/>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prstTxWarp prst="textNoShape">
              <a:avLst/>
            </a:prstTxWarp>
          </a:bodyPr>
          <a:lstStyle/>
          <a:p>
            <a:pPr algn="ctr" fontAlgn="auto">
              <a:spcBef>
                <a:spcPts val="0"/>
              </a:spcBef>
              <a:spcAft>
                <a:spcPts val="0"/>
              </a:spcAft>
              <a:defRPr/>
            </a:pPr>
            <a:r>
              <a:rPr lang="en-US" sz="900" b="1" dirty="0">
                <a:solidFill>
                  <a:schemeClr val="bg1"/>
                </a:solidFill>
              </a:rPr>
              <a:t>Specialized Packet Forwarding Hardware</a:t>
            </a:r>
            <a:endParaRPr lang="en-US" sz="800" b="1" dirty="0">
              <a:solidFill>
                <a:schemeClr val="bg1"/>
              </a:solidFill>
            </a:endParaRPr>
          </a:p>
        </p:txBody>
      </p:sp>
      <p:grpSp>
        <p:nvGrpSpPr>
          <p:cNvPr id="19" name="Group 55"/>
          <p:cNvGrpSpPr>
            <a:grpSpLocks/>
          </p:cNvGrpSpPr>
          <p:nvPr/>
        </p:nvGrpSpPr>
        <p:grpSpPr bwMode="auto">
          <a:xfrm>
            <a:off x="2392363" y="5429250"/>
            <a:ext cx="1339850" cy="342900"/>
            <a:chOff x="2995893" y="5485693"/>
            <a:chExt cx="1339620" cy="343744"/>
          </a:xfrm>
        </p:grpSpPr>
        <p:sp>
          <p:nvSpPr>
            <p:cNvPr id="31" name="Rounded Rectangle 30"/>
            <p:cNvSpPr/>
            <p:nvPr/>
          </p:nvSpPr>
          <p:spPr>
            <a:xfrm>
              <a:off x="2995893" y="5485693"/>
              <a:ext cx="334905" cy="343744"/>
            </a:xfrm>
            <a:prstGeom prst="roundRect">
              <a:avLst/>
            </a:prstGeom>
            <a:gradFill>
              <a:gsLst>
                <a:gs pos="0">
                  <a:schemeClr val="accent6">
                    <a:tint val="100000"/>
                    <a:shade val="100000"/>
                    <a:satMod val="130000"/>
                    <a:alpha val="60000"/>
                  </a:schemeClr>
                </a:gs>
                <a:gs pos="100000">
                  <a:schemeClr val="accent6">
                    <a:tint val="50000"/>
                    <a:shade val="100000"/>
                    <a:satMod val="350000"/>
                    <a:alpha val="45000"/>
                  </a:schemeClr>
                </a:gs>
              </a:gsLst>
            </a:gradFill>
          </p:spPr>
          <p:style>
            <a:lnRef idx="0">
              <a:schemeClr val="accent6"/>
            </a:lnRef>
            <a:fillRef idx="3">
              <a:schemeClr val="accent6"/>
            </a:fillRef>
            <a:effectRef idx="3">
              <a:schemeClr val="accent6"/>
            </a:effectRef>
            <a:fontRef idx="minor">
              <a:schemeClr val="lt1"/>
            </a:fontRef>
          </p:style>
          <p:txBody>
            <a:bodyPr anchor="ctr">
              <a:prstTxWarp prst="textNoShape">
                <a:avLst/>
              </a:prstTxWarp>
            </a:bodyPr>
            <a:lstStyle/>
            <a:p>
              <a:pPr fontAlgn="auto">
                <a:spcBef>
                  <a:spcPts val="0"/>
                </a:spcBef>
                <a:spcAft>
                  <a:spcPts val="0"/>
                </a:spcAft>
                <a:defRPr/>
              </a:pPr>
              <a:r>
                <a:rPr lang="en-US" sz="600">
                  <a:solidFill>
                    <a:srgbClr val="FFFFFF"/>
                  </a:solidFill>
                </a:rPr>
                <a:t>App</a:t>
              </a:r>
            </a:p>
          </p:txBody>
        </p:sp>
        <p:sp>
          <p:nvSpPr>
            <p:cNvPr id="32" name="Rounded Rectangle 31"/>
            <p:cNvSpPr/>
            <p:nvPr/>
          </p:nvSpPr>
          <p:spPr>
            <a:xfrm>
              <a:off x="3330798" y="5485693"/>
              <a:ext cx="334905" cy="343744"/>
            </a:xfrm>
            <a:prstGeom prst="roundRect">
              <a:avLst/>
            </a:prstGeom>
            <a:gradFill>
              <a:gsLst>
                <a:gs pos="0">
                  <a:schemeClr val="accent6">
                    <a:tint val="100000"/>
                    <a:shade val="100000"/>
                    <a:satMod val="130000"/>
                    <a:alpha val="60000"/>
                  </a:schemeClr>
                </a:gs>
                <a:gs pos="100000">
                  <a:schemeClr val="accent6">
                    <a:tint val="50000"/>
                    <a:shade val="100000"/>
                    <a:satMod val="350000"/>
                    <a:alpha val="45000"/>
                  </a:schemeClr>
                </a:gs>
              </a:gsLst>
            </a:gradFill>
          </p:spPr>
          <p:style>
            <a:lnRef idx="0">
              <a:schemeClr val="accent6"/>
            </a:lnRef>
            <a:fillRef idx="3">
              <a:schemeClr val="accent6"/>
            </a:fillRef>
            <a:effectRef idx="3">
              <a:schemeClr val="accent6"/>
            </a:effectRef>
            <a:fontRef idx="minor">
              <a:schemeClr val="lt1"/>
            </a:fontRef>
          </p:style>
          <p:txBody>
            <a:bodyPr anchor="ctr">
              <a:prstTxWarp prst="textNoShape">
                <a:avLst/>
              </a:prstTxWarp>
            </a:bodyPr>
            <a:lstStyle/>
            <a:p>
              <a:pPr fontAlgn="auto">
                <a:spcBef>
                  <a:spcPts val="0"/>
                </a:spcBef>
                <a:spcAft>
                  <a:spcPts val="0"/>
                </a:spcAft>
                <a:defRPr/>
              </a:pPr>
              <a:r>
                <a:rPr lang="en-US" sz="600">
                  <a:solidFill>
                    <a:srgbClr val="FFFFFF"/>
                  </a:solidFill>
                </a:rPr>
                <a:t>App</a:t>
              </a:r>
            </a:p>
          </p:txBody>
        </p:sp>
        <p:sp>
          <p:nvSpPr>
            <p:cNvPr id="33" name="Rounded Rectangle 32"/>
            <p:cNvSpPr/>
            <p:nvPr/>
          </p:nvSpPr>
          <p:spPr>
            <a:xfrm>
              <a:off x="4000608" y="5485693"/>
              <a:ext cx="334905" cy="343744"/>
            </a:xfrm>
            <a:prstGeom prst="roundRect">
              <a:avLst/>
            </a:prstGeom>
            <a:gradFill>
              <a:gsLst>
                <a:gs pos="0">
                  <a:schemeClr val="accent6">
                    <a:tint val="100000"/>
                    <a:shade val="100000"/>
                    <a:satMod val="130000"/>
                    <a:alpha val="60000"/>
                  </a:schemeClr>
                </a:gs>
                <a:gs pos="100000">
                  <a:schemeClr val="accent6">
                    <a:tint val="50000"/>
                    <a:shade val="100000"/>
                    <a:satMod val="350000"/>
                    <a:alpha val="45000"/>
                  </a:schemeClr>
                </a:gs>
              </a:gsLst>
            </a:gradFill>
          </p:spPr>
          <p:style>
            <a:lnRef idx="0">
              <a:schemeClr val="accent6"/>
            </a:lnRef>
            <a:fillRef idx="3">
              <a:schemeClr val="accent6"/>
            </a:fillRef>
            <a:effectRef idx="3">
              <a:schemeClr val="accent6"/>
            </a:effectRef>
            <a:fontRef idx="minor">
              <a:schemeClr val="lt1"/>
            </a:fontRef>
          </p:style>
          <p:txBody>
            <a:bodyPr anchor="ctr">
              <a:prstTxWarp prst="textNoShape">
                <a:avLst/>
              </a:prstTxWarp>
            </a:bodyPr>
            <a:lstStyle/>
            <a:p>
              <a:pPr fontAlgn="auto">
                <a:spcBef>
                  <a:spcPts val="0"/>
                </a:spcBef>
                <a:spcAft>
                  <a:spcPts val="0"/>
                </a:spcAft>
                <a:defRPr/>
              </a:pPr>
              <a:r>
                <a:rPr lang="en-US" sz="600">
                  <a:solidFill>
                    <a:srgbClr val="FFFFFF"/>
                  </a:solidFill>
                </a:rPr>
                <a:t>App</a:t>
              </a:r>
            </a:p>
          </p:txBody>
        </p:sp>
        <p:cxnSp>
          <p:nvCxnSpPr>
            <p:cNvPr id="34" name="Straight Connector 33"/>
            <p:cNvCxnSpPr>
              <a:stCxn id="0" idx="3"/>
              <a:endCxn id="0" idx="1"/>
            </p:cNvCxnSpPr>
            <p:nvPr/>
          </p:nvCxnSpPr>
          <p:spPr>
            <a:xfrm>
              <a:off x="3665703" y="5657565"/>
              <a:ext cx="334905" cy="1592"/>
            </a:xfrm>
            <a:prstGeom prst="line">
              <a:avLst/>
            </a:prstGeom>
            <a:ln w="25400" cap="flat" cmpd="sng" algn="ctr">
              <a:solidFill>
                <a:schemeClr val="accent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36" name="Rectangle 35"/>
          <p:cNvSpPr/>
          <p:nvPr/>
        </p:nvSpPr>
        <p:spPr>
          <a:xfrm>
            <a:off x="4421188" y="4464050"/>
            <a:ext cx="1525587" cy="13081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p>
        </p:txBody>
      </p:sp>
      <p:sp>
        <p:nvSpPr>
          <p:cNvPr id="37" name="Rounded Rectangle 36"/>
          <p:cNvSpPr/>
          <p:nvPr/>
        </p:nvSpPr>
        <p:spPr>
          <a:xfrm>
            <a:off x="4521796" y="5263755"/>
            <a:ext cx="1339620" cy="420131"/>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prstTxWarp prst="textNoShape">
              <a:avLst/>
            </a:prstTxWarp>
          </a:bodyPr>
          <a:lstStyle/>
          <a:p>
            <a:pPr algn="ctr" fontAlgn="auto">
              <a:spcBef>
                <a:spcPts val="0"/>
              </a:spcBef>
              <a:spcAft>
                <a:spcPts val="0"/>
              </a:spcAft>
              <a:defRPr/>
            </a:pPr>
            <a:r>
              <a:rPr lang="en-US" sz="900" b="1" dirty="0">
                <a:solidFill>
                  <a:schemeClr val="bg1"/>
                </a:solidFill>
              </a:rPr>
              <a:t>Specialized Packet Forwarding Hardware</a:t>
            </a:r>
            <a:endParaRPr lang="en-US" sz="800" b="1" dirty="0">
              <a:solidFill>
                <a:schemeClr val="bg1"/>
              </a:solidFill>
            </a:endParaRPr>
          </a:p>
        </p:txBody>
      </p:sp>
      <p:sp>
        <p:nvSpPr>
          <p:cNvPr id="4" name="Rounded Rectangle 3"/>
          <p:cNvSpPr/>
          <p:nvPr/>
        </p:nvSpPr>
        <p:spPr>
          <a:xfrm>
            <a:off x="565829" y="4355921"/>
            <a:ext cx="1339620" cy="353792"/>
          </a:xfrm>
          <a:prstGeom prst="roundRect">
            <a:avLst/>
          </a:prstGeom>
          <a:gradFill>
            <a:gsLst>
              <a:gs pos="0">
                <a:srgbClr val="FF0000"/>
              </a:gs>
              <a:gs pos="100000">
                <a:srgbClr val="F7545C"/>
              </a:gs>
            </a:gsLst>
          </a:gradFill>
        </p:spPr>
        <p:style>
          <a:lnRef idx="0">
            <a:schemeClr val="accent6"/>
          </a:lnRef>
          <a:fillRef idx="3">
            <a:schemeClr val="accent6"/>
          </a:fillRef>
          <a:effectRef idx="3">
            <a:schemeClr val="accent6"/>
          </a:effectRef>
          <a:fontRef idx="minor">
            <a:schemeClr val="lt1"/>
          </a:fontRef>
        </p:style>
        <p:txBody>
          <a:bodyPr anchor="ctr">
            <a:prstTxWarp prst="textNoShape">
              <a:avLst/>
            </a:prstTxWarp>
          </a:bodyPr>
          <a:lstStyle/>
          <a:p>
            <a:pPr algn="ctr" fontAlgn="auto">
              <a:spcBef>
                <a:spcPts val="0"/>
              </a:spcBef>
              <a:spcAft>
                <a:spcPts val="0"/>
              </a:spcAft>
              <a:defRPr/>
            </a:pPr>
            <a:r>
              <a:rPr lang="en-US" sz="900" dirty="0">
                <a:solidFill>
                  <a:srgbClr val="FFFFFF"/>
                </a:solidFill>
              </a:rPr>
              <a:t>Operating</a:t>
            </a:r>
          </a:p>
          <a:p>
            <a:pPr algn="ctr" fontAlgn="auto">
              <a:spcBef>
                <a:spcPts val="0"/>
              </a:spcBef>
              <a:spcAft>
                <a:spcPts val="0"/>
              </a:spcAft>
              <a:defRPr/>
            </a:pPr>
            <a:r>
              <a:rPr lang="en-US" sz="900" dirty="0">
                <a:solidFill>
                  <a:srgbClr val="FFFFFF"/>
                </a:solidFill>
              </a:rPr>
              <a:t>System</a:t>
            </a:r>
          </a:p>
        </p:txBody>
      </p:sp>
      <p:sp>
        <p:nvSpPr>
          <p:cNvPr id="14" name="Rounded Rectangle 13"/>
          <p:cNvSpPr/>
          <p:nvPr/>
        </p:nvSpPr>
        <p:spPr>
          <a:xfrm>
            <a:off x="2988147" y="3080538"/>
            <a:ext cx="1339620" cy="353792"/>
          </a:xfrm>
          <a:prstGeom prst="roundRect">
            <a:avLst/>
          </a:prstGeom>
          <a:gradFill>
            <a:gsLst>
              <a:gs pos="0">
                <a:srgbClr val="FF0000"/>
              </a:gs>
              <a:gs pos="100000">
                <a:srgbClr val="F7545C"/>
              </a:gs>
            </a:gsLst>
          </a:gradFill>
        </p:spPr>
        <p:style>
          <a:lnRef idx="0">
            <a:schemeClr val="accent6"/>
          </a:lnRef>
          <a:fillRef idx="3">
            <a:schemeClr val="accent6"/>
          </a:fillRef>
          <a:effectRef idx="3">
            <a:schemeClr val="accent6"/>
          </a:effectRef>
          <a:fontRef idx="minor">
            <a:schemeClr val="lt1"/>
          </a:fontRef>
        </p:style>
        <p:txBody>
          <a:bodyPr anchor="ctr">
            <a:prstTxWarp prst="textNoShape">
              <a:avLst/>
            </a:prstTxWarp>
          </a:bodyPr>
          <a:lstStyle/>
          <a:p>
            <a:pPr algn="ctr" fontAlgn="auto">
              <a:spcBef>
                <a:spcPts val="0"/>
              </a:spcBef>
              <a:spcAft>
                <a:spcPts val="0"/>
              </a:spcAft>
              <a:defRPr/>
            </a:pPr>
            <a:r>
              <a:rPr lang="en-US" sz="900" dirty="0">
                <a:solidFill>
                  <a:srgbClr val="FFFFFF"/>
                </a:solidFill>
              </a:rPr>
              <a:t>Operating</a:t>
            </a:r>
          </a:p>
          <a:p>
            <a:pPr algn="ctr" fontAlgn="auto">
              <a:spcBef>
                <a:spcPts val="0"/>
              </a:spcBef>
              <a:spcAft>
                <a:spcPts val="0"/>
              </a:spcAft>
              <a:defRPr/>
            </a:pPr>
            <a:r>
              <a:rPr lang="en-US" sz="900" dirty="0">
                <a:solidFill>
                  <a:srgbClr val="FFFFFF"/>
                </a:solidFill>
              </a:rPr>
              <a:t>System</a:t>
            </a:r>
          </a:p>
        </p:txBody>
      </p:sp>
      <p:sp>
        <p:nvSpPr>
          <p:cNvPr id="22" name="Rounded Rectangle 21"/>
          <p:cNvSpPr/>
          <p:nvPr/>
        </p:nvSpPr>
        <p:spPr>
          <a:xfrm>
            <a:off x="6717509" y="3676097"/>
            <a:ext cx="1339620" cy="353792"/>
          </a:xfrm>
          <a:prstGeom prst="roundRect">
            <a:avLst/>
          </a:prstGeom>
          <a:gradFill>
            <a:gsLst>
              <a:gs pos="0">
                <a:srgbClr val="FF0000"/>
              </a:gs>
              <a:gs pos="100000">
                <a:srgbClr val="F7545C"/>
              </a:gs>
            </a:gsLst>
          </a:gradFill>
        </p:spPr>
        <p:style>
          <a:lnRef idx="0">
            <a:schemeClr val="accent6"/>
          </a:lnRef>
          <a:fillRef idx="3">
            <a:schemeClr val="accent6"/>
          </a:fillRef>
          <a:effectRef idx="3">
            <a:schemeClr val="accent6"/>
          </a:effectRef>
          <a:fontRef idx="minor">
            <a:schemeClr val="lt1"/>
          </a:fontRef>
        </p:style>
        <p:txBody>
          <a:bodyPr anchor="ctr">
            <a:prstTxWarp prst="textNoShape">
              <a:avLst/>
            </a:prstTxWarp>
          </a:bodyPr>
          <a:lstStyle/>
          <a:p>
            <a:pPr algn="ctr" fontAlgn="auto">
              <a:spcBef>
                <a:spcPts val="0"/>
              </a:spcBef>
              <a:spcAft>
                <a:spcPts val="0"/>
              </a:spcAft>
              <a:defRPr/>
            </a:pPr>
            <a:r>
              <a:rPr lang="en-US" sz="900" dirty="0">
                <a:solidFill>
                  <a:srgbClr val="FFFFFF"/>
                </a:solidFill>
              </a:rPr>
              <a:t>Operating</a:t>
            </a:r>
          </a:p>
          <a:p>
            <a:pPr algn="ctr" fontAlgn="auto">
              <a:spcBef>
                <a:spcPts val="0"/>
              </a:spcBef>
              <a:spcAft>
                <a:spcPts val="0"/>
              </a:spcAft>
              <a:defRPr/>
            </a:pPr>
            <a:r>
              <a:rPr lang="en-US" sz="900" dirty="0">
                <a:solidFill>
                  <a:srgbClr val="FFFFFF"/>
                </a:solidFill>
              </a:rPr>
              <a:t>System</a:t>
            </a:r>
          </a:p>
        </p:txBody>
      </p:sp>
      <p:sp>
        <p:nvSpPr>
          <p:cNvPr id="30" name="Rounded Rectangle 29"/>
          <p:cNvSpPr/>
          <p:nvPr/>
        </p:nvSpPr>
        <p:spPr>
          <a:xfrm>
            <a:off x="2392598" y="5772655"/>
            <a:ext cx="1339620" cy="353792"/>
          </a:xfrm>
          <a:prstGeom prst="roundRect">
            <a:avLst/>
          </a:prstGeom>
          <a:gradFill>
            <a:gsLst>
              <a:gs pos="0">
                <a:srgbClr val="FF0000"/>
              </a:gs>
              <a:gs pos="100000">
                <a:srgbClr val="F7545C"/>
              </a:gs>
            </a:gsLst>
          </a:gradFill>
        </p:spPr>
        <p:style>
          <a:lnRef idx="0">
            <a:schemeClr val="accent6"/>
          </a:lnRef>
          <a:fillRef idx="3">
            <a:schemeClr val="accent6"/>
          </a:fillRef>
          <a:effectRef idx="3">
            <a:schemeClr val="accent6"/>
          </a:effectRef>
          <a:fontRef idx="minor">
            <a:schemeClr val="lt1"/>
          </a:fontRef>
        </p:style>
        <p:txBody>
          <a:bodyPr anchor="ctr">
            <a:prstTxWarp prst="textNoShape">
              <a:avLst/>
            </a:prstTxWarp>
          </a:bodyPr>
          <a:lstStyle/>
          <a:p>
            <a:pPr algn="ctr" fontAlgn="auto">
              <a:spcBef>
                <a:spcPts val="0"/>
              </a:spcBef>
              <a:spcAft>
                <a:spcPts val="0"/>
              </a:spcAft>
              <a:defRPr/>
            </a:pPr>
            <a:r>
              <a:rPr lang="en-US" sz="900" dirty="0">
                <a:solidFill>
                  <a:srgbClr val="FFFFFF"/>
                </a:solidFill>
              </a:rPr>
              <a:t>Operating</a:t>
            </a:r>
          </a:p>
          <a:p>
            <a:pPr algn="ctr" fontAlgn="auto">
              <a:spcBef>
                <a:spcPts val="0"/>
              </a:spcBef>
              <a:spcAft>
                <a:spcPts val="0"/>
              </a:spcAft>
              <a:defRPr/>
            </a:pPr>
            <a:r>
              <a:rPr lang="en-US" sz="900" dirty="0">
                <a:solidFill>
                  <a:srgbClr val="FFFFFF"/>
                </a:solidFill>
              </a:rPr>
              <a:t>System</a:t>
            </a:r>
          </a:p>
        </p:txBody>
      </p:sp>
      <p:sp>
        <p:nvSpPr>
          <p:cNvPr id="38" name="Rounded Rectangle 37"/>
          <p:cNvSpPr/>
          <p:nvPr/>
        </p:nvSpPr>
        <p:spPr>
          <a:xfrm>
            <a:off x="4521795" y="4896647"/>
            <a:ext cx="1339620" cy="353792"/>
          </a:xfrm>
          <a:prstGeom prst="roundRect">
            <a:avLst/>
          </a:prstGeom>
          <a:gradFill>
            <a:gsLst>
              <a:gs pos="0">
                <a:srgbClr val="FF0000"/>
              </a:gs>
              <a:gs pos="100000">
                <a:srgbClr val="F7545C"/>
              </a:gs>
            </a:gsLst>
          </a:gradFill>
        </p:spPr>
        <p:style>
          <a:lnRef idx="0">
            <a:schemeClr val="accent6"/>
          </a:lnRef>
          <a:fillRef idx="3">
            <a:schemeClr val="accent6"/>
          </a:fillRef>
          <a:effectRef idx="3">
            <a:schemeClr val="accent6"/>
          </a:effectRef>
          <a:fontRef idx="minor">
            <a:schemeClr val="lt1"/>
          </a:fontRef>
        </p:style>
        <p:txBody>
          <a:bodyPr anchor="ctr">
            <a:prstTxWarp prst="textNoShape">
              <a:avLst/>
            </a:prstTxWarp>
          </a:bodyPr>
          <a:lstStyle/>
          <a:p>
            <a:pPr algn="ctr" fontAlgn="auto">
              <a:spcBef>
                <a:spcPts val="0"/>
              </a:spcBef>
              <a:spcAft>
                <a:spcPts val="0"/>
              </a:spcAft>
              <a:defRPr/>
            </a:pPr>
            <a:r>
              <a:rPr lang="en-US" sz="900" dirty="0">
                <a:solidFill>
                  <a:srgbClr val="FFFFFF"/>
                </a:solidFill>
              </a:rPr>
              <a:t>Operating</a:t>
            </a:r>
          </a:p>
          <a:p>
            <a:pPr algn="ctr" fontAlgn="auto">
              <a:spcBef>
                <a:spcPts val="0"/>
              </a:spcBef>
              <a:spcAft>
                <a:spcPts val="0"/>
              </a:spcAft>
              <a:defRPr/>
            </a:pPr>
            <a:r>
              <a:rPr lang="en-US" sz="900" dirty="0">
                <a:solidFill>
                  <a:srgbClr val="FFFFFF"/>
                </a:solidFill>
              </a:rPr>
              <a:t>System</a:t>
            </a:r>
          </a:p>
        </p:txBody>
      </p:sp>
      <p:grpSp>
        <p:nvGrpSpPr>
          <p:cNvPr id="27" name="Group 56"/>
          <p:cNvGrpSpPr>
            <a:grpSpLocks/>
          </p:cNvGrpSpPr>
          <p:nvPr/>
        </p:nvGrpSpPr>
        <p:grpSpPr bwMode="auto">
          <a:xfrm>
            <a:off x="4521200" y="4552950"/>
            <a:ext cx="1339850" cy="344488"/>
            <a:chOff x="4521796" y="3828803"/>
            <a:chExt cx="1339620" cy="343744"/>
          </a:xfrm>
        </p:grpSpPr>
        <p:sp>
          <p:nvSpPr>
            <p:cNvPr id="39" name="Rounded Rectangle 38"/>
            <p:cNvSpPr/>
            <p:nvPr/>
          </p:nvSpPr>
          <p:spPr>
            <a:xfrm>
              <a:off x="4521796" y="3828803"/>
              <a:ext cx="334905" cy="343744"/>
            </a:xfrm>
            <a:prstGeom prst="roundRect">
              <a:avLst/>
            </a:prstGeom>
            <a:gradFill>
              <a:gsLst>
                <a:gs pos="0">
                  <a:schemeClr val="accent6">
                    <a:tint val="100000"/>
                    <a:shade val="100000"/>
                    <a:satMod val="130000"/>
                    <a:alpha val="60000"/>
                  </a:schemeClr>
                </a:gs>
                <a:gs pos="100000">
                  <a:schemeClr val="accent6">
                    <a:tint val="50000"/>
                    <a:shade val="100000"/>
                    <a:satMod val="350000"/>
                    <a:alpha val="45000"/>
                  </a:schemeClr>
                </a:gs>
              </a:gsLst>
            </a:gradFill>
          </p:spPr>
          <p:style>
            <a:lnRef idx="0">
              <a:schemeClr val="accent6"/>
            </a:lnRef>
            <a:fillRef idx="3">
              <a:schemeClr val="accent6"/>
            </a:fillRef>
            <a:effectRef idx="3">
              <a:schemeClr val="accent6"/>
            </a:effectRef>
            <a:fontRef idx="minor">
              <a:schemeClr val="lt1"/>
            </a:fontRef>
          </p:style>
          <p:txBody>
            <a:bodyPr anchor="ctr">
              <a:prstTxWarp prst="textNoShape">
                <a:avLst/>
              </a:prstTxWarp>
            </a:bodyPr>
            <a:lstStyle/>
            <a:p>
              <a:pPr fontAlgn="auto">
                <a:spcBef>
                  <a:spcPts val="0"/>
                </a:spcBef>
                <a:spcAft>
                  <a:spcPts val="0"/>
                </a:spcAft>
                <a:defRPr/>
              </a:pPr>
              <a:r>
                <a:rPr lang="en-US" sz="600">
                  <a:solidFill>
                    <a:srgbClr val="FFFFFF"/>
                  </a:solidFill>
                </a:rPr>
                <a:t>App</a:t>
              </a:r>
            </a:p>
          </p:txBody>
        </p:sp>
        <p:sp>
          <p:nvSpPr>
            <p:cNvPr id="40" name="Rounded Rectangle 39"/>
            <p:cNvSpPr/>
            <p:nvPr/>
          </p:nvSpPr>
          <p:spPr>
            <a:xfrm>
              <a:off x="4856701" y="3828803"/>
              <a:ext cx="334905" cy="343744"/>
            </a:xfrm>
            <a:prstGeom prst="roundRect">
              <a:avLst/>
            </a:prstGeom>
            <a:gradFill>
              <a:gsLst>
                <a:gs pos="0">
                  <a:schemeClr val="accent6">
                    <a:tint val="100000"/>
                    <a:shade val="100000"/>
                    <a:satMod val="130000"/>
                    <a:alpha val="60000"/>
                  </a:schemeClr>
                </a:gs>
                <a:gs pos="100000">
                  <a:schemeClr val="accent6">
                    <a:tint val="50000"/>
                    <a:shade val="100000"/>
                    <a:satMod val="350000"/>
                    <a:alpha val="45000"/>
                  </a:schemeClr>
                </a:gs>
              </a:gsLst>
            </a:gradFill>
          </p:spPr>
          <p:style>
            <a:lnRef idx="0">
              <a:schemeClr val="accent6"/>
            </a:lnRef>
            <a:fillRef idx="3">
              <a:schemeClr val="accent6"/>
            </a:fillRef>
            <a:effectRef idx="3">
              <a:schemeClr val="accent6"/>
            </a:effectRef>
            <a:fontRef idx="minor">
              <a:schemeClr val="lt1"/>
            </a:fontRef>
          </p:style>
          <p:txBody>
            <a:bodyPr anchor="ctr">
              <a:prstTxWarp prst="textNoShape">
                <a:avLst/>
              </a:prstTxWarp>
            </a:bodyPr>
            <a:lstStyle/>
            <a:p>
              <a:pPr fontAlgn="auto">
                <a:spcBef>
                  <a:spcPts val="0"/>
                </a:spcBef>
                <a:spcAft>
                  <a:spcPts val="0"/>
                </a:spcAft>
                <a:defRPr/>
              </a:pPr>
              <a:r>
                <a:rPr lang="en-US" sz="600">
                  <a:solidFill>
                    <a:srgbClr val="FFFFFF"/>
                  </a:solidFill>
                </a:rPr>
                <a:t>App</a:t>
              </a:r>
            </a:p>
          </p:txBody>
        </p:sp>
        <p:sp>
          <p:nvSpPr>
            <p:cNvPr id="41" name="Rounded Rectangle 40"/>
            <p:cNvSpPr/>
            <p:nvPr/>
          </p:nvSpPr>
          <p:spPr>
            <a:xfrm>
              <a:off x="5526511" y="3828803"/>
              <a:ext cx="334905" cy="343744"/>
            </a:xfrm>
            <a:prstGeom prst="roundRect">
              <a:avLst/>
            </a:prstGeom>
            <a:gradFill>
              <a:gsLst>
                <a:gs pos="0">
                  <a:schemeClr val="accent6">
                    <a:tint val="100000"/>
                    <a:shade val="100000"/>
                    <a:satMod val="130000"/>
                    <a:alpha val="60000"/>
                  </a:schemeClr>
                </a:gs>
                <a:gs pos="100000">
                  <a:schemeClr val="accent6">
                    <a:tint val="50000"/>
                    <a:shade val="100000"/>
                    <a:satMod val="350000"/>
                    <a:alpha val="45000"/>
                  </a:schemeClr>
                </a:gs>
              </a:gsLst>
            </a:gradFill>
          </p:spPr>
          <p:style>
            <a:lnRef idx="0">
              <a:schemeClr val="accent6"/>
            </a:lnRef>
            <a:fillRef idx="3">
              <a:schemeClr val="accent6"/>
            </a:fillRef>
            <a:effectRef idx="3">
              <a:schemeClr val="accent6"/>
            </a:effectRef>
            <a:fontRef idx="minor">
              <a:schemeClr val="lt1"/>
            </a:fontRef>
          </p:style>
          <p:txBody>
            <a:bodyPr anchor="ctr">
              <a:prstTxWarp prst="textNoShape">
                <a:avLst/>
              </a:prstTxWarp>
            </a:bodyPr>
            <a:lstStyle/>
            <a:p>
              <a:pPr fontAlgn="auto">
                <a:spcBef>
                  <a:spcPts val="0"/>
                </a:spcBef>
                <a:spcAft>
                  <a:spcPts val="0"/>
                </a:spcAft>
                <a:defRPr/>
              </a:pPr>
              <a:r>
                <a:rPr lang="en-US" sz="600">
                  <a:solidFill>
                    <a:srgbClr val="FFFFFF"/>
                  </a:solidFill>
                </a:rPr>
                <a:t>App</a:t>
              </a:r>
            </a:p>
          </p:txBody>
        </p:sp>
        <p:cxnSp>
          <p:nvCxnSpPr>
            <p:cNvPr id="42" name="Straight Connector 41"/>
            <p:cNvCxnSpPr>
              <a:stCxn id="0" idx="3"/>
              <a:endCxn id="0" idx="1"/>
            </p:cNvCxnSpPr>
            <p:nvPr/>
          </p:nvCxnSpPr>
          <p:spPr>
            <a:xfrm>
              <a:off x="5191606" y="4001467"/>
              <a:ext cx="334905" cy="0"/>
            </a:xfrm>
            <a:prstGeom prst="line">
              <a:avLst/>
            </a:prstGeom>
            <a:ln w="25400" cap="flat" cmpd="sng" algn="ctr">
              <a:solidFill>
                <a:schemeClr val="accent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cxnSp>
        <p:nvCxnSpPr>
          <p:cNvPr id="44" name="Straight Connector 43"/>
          <p:cNvCxnSpPr>
            <a:stCxn id="9" idx="3"/>
            <a:endCxn id="12" idx="2"/>
          </p:cNvCxnSpPr>
          <p:nvPr/>
        </p:nvCxnSpPr>
        <p:spPr>
          <a:xfrm flipV="1">
            <a:off x="1990725" y="3956050"/>
            <a:ext cx="1658938" cy="620713"/>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12" idx="3"/>
            <a:endCxn id="36" idx="0"/>
          </p:cNvCxnSpPr>
          <p:nvPr/>
        </p:nvCxnSpPr>
        <p:spPr>
          <a:xfrm>
            <a:off x="4413250" y="3302000"/>
            <a:ext cx="769938" cy="1162050"/>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a:stCxn id="28" idx="0"/>
            <a:endCxn id="36" idx="1"/>
          </p:cNvCxnSpPr>
          <p:nvPr/>
        </p:nvCxnSpPr>
        <p:spPr>
          <a:xfrm rot="5400000" flipH="1" flipV="1">
            <a:off x="3627437" y="4545013"/>
            <a:ext cx="220663" cy="1366838"/>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9" idx="2"/>
            <a:endCxn id="28" idx="1"/>
          </p:cNvCxnSpPr>
          <p:nvPr/>
        </p:nvCxnSpPr>
        <p:spPr>
          <a:xfrm rot="16200000" flipH="1">
            <a:off x="1378744" y="5080794"/>
            <a:ext cx="762000" cy="1065212"/>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p:cNvCxnSpPr>
            <a:stCxn id="36" idx="3"/>
            <a:endCxn id="20" idx="2"/>
          </p:cNvCxnSpPr>
          <p:nvPr/>
        </p:nvCxnSpPr>
        <p:spPr>
          <a:xfrm flipV="1">
            <a:off x="5946775" y="4551363"/>
            <a:ext cx="1433513" cy="566737"/>
          </a:xfrm>
          <a:prstGeom prst="line">
            <a:avLst/>
          </a:prstGeom>
        </p:spPr>
        <p:style>
          <a:lnRef idx="2">
            <a:schemeClr val="accent1"/>
          </a:lnRef>
          <a:fillRef idx="0">
            <a:schemeClr val="accent1"/>
          </a:fillRef>
          <a:effectRef idx="1">
            <a:schemeClr val="accent1"/>
          </a:effectRef>
          <a:fontRef idx="minor">
            <a:schemeClr val="tx1"/>
          </a:fontRef>
        </p:style>
      </p:cxnSp>
      <p:sp>
        <p:nvSpPr>
          <p:cNvPr id="54" name="Rounded Rectangle 53"/>
          <p:cNvSpPr/>
          <p:nvPr/>
        </p:nvSpPr>
        <p:spPr>
          <a:xfrm>
            <a:off x="821267" y="1991874"/>
            <a:ext cx="6663266" cy="416311"/>
          </a:xfrm>
          <a:prstGeom prst="roundRect">
            <a:avLst/>
          </a:prstGeom>
          <a:gradFill>
            <a:gsLst>
              <a:gs pos="0">
                <a:srgbClr val="FF0000"/>
              </a:gs>
              <a:gs pos="100000">
                <a:srgbClr val="F7545C"/>
              </a:gs>
            </a:gsLst>
          </a:gradFill>
        </p:spPr>
        <p:style>
          <a:lnRef idx="0">
            <a:schemeClr val="accent6"/>
          </a:lnRef>
          <a:fillRef idx="3">
            <a:schemeClr val="accent6"/>
          </a:fillRef>
          <a:effectRef idx="3">
            <a:schemeClr val="accent6"/>
          </a:effectRef>
          <a:fontRef idx="minor">
            <a:schemeClr val="lt1"/>
          </a:fontRef>
        </p:style>
        <p:txBody>
          <a:bodyPr anchor="ctr">
            <a:prstTxWarp prst="textNoShape">
              <a:avLst/>
            </a:prstTxWarp>
          </a:bodyPr>
          <a:lstStyle/>
          <a:p>
            <a:pPr algn="ctr" fontAlgn="auto">
              <a:spcBef>
                <a:spcPts val="0"/>
              </a:spcBef>
              <a:spcAft>
                <a:spcPts val="0"/>
              </a:spcAft>
              <a:defRPr/>
            </a:pPr>
            <a:r>
              <a:rPr lang="en-US" sz="1600" dirty="0">
                <a:solidFill>
                  <a:srgbClr val="FFFFFF"/>
                </a:solidFill>
              </a:rPr>
              <a:t>Network Operating  System</a:t>
            </a:r>
          </a:p>
        </p:txBody>
      </p:sp>
      <p:grpSp>
        <p:nvGrpSpPr>
          <p:cNvPr id="35" name="Group 62"/>
          <p:cNvGrpSpPr>
            <a:grpSpLocks/>
          </p:cNvGrpSpPr>
          <p:nvPr/>
        </p:nvGrpSpPr>
        <p:grpSpPr bwMode="auto">
          <a:xfrm>
            <a:off x="2682875" y="1387475"/>
            <a:ext cx="2941638" cy="495300"/>
            <a:chOff x="2682096" y="715997"/>
            <a:chExt cx="2942976" cy="495228"/>
          </a:xfrm>
        </p:grpSpPr>
        <p:sp>
          <p:nvSpPr>
            <p:cNvPr id="60" name="Rounded Rectangle 59"/>
            <p:cNvSpPr/>
            <p:nvPr/>
          </p:nvSpPr>
          <p:spPr>
            <a:xfrm>
              <a:off x="2682096" y="719194"/>
              <a:ext cx="882421" cy="492031"/>
            </a:xfrm>
            <a:prstGeom prst="roundRect">
              <a:avLst/>
            </a:prstGeom>
            <a:gradFill>
              <a:gsLst>
                <a:gs pos="0">
                  <a:schemeClr val="accent6">
                    <a:tint val="100000"/>
                    <a:shade val="100000"/>
                    <a:satMod val="130000"/>
                    <a:alpha val="60000"/>
                  </a:schemeClr>
                </a:gs>
                <a:gs pos="100000">
                  <a:schemeClr val="accent6">
                    <a:tint val="50000"/>
                    <a:shade val="100000"/>
                    <a:satMod val="350000"/>
                    <a:alpha val="45000"/>
                  </a:schemeClr>
                </a:gs>
              </a:gsLst>
            </a:gradFill>
          </p:spPr>
          <p:style>
            <a:lnRef idx="0">
              <a:schemeClr val="accent6"/>
            </a:lnRef>
            <a:fillRef idx="3">
              <a:schemeClr val="accent6"/>
            </a:fillRef>
            <a:effectRef idx="3">
              <a:schemeClr val="accent6"/>
            </a:effectRef>
            <a:fontRef idx="minor">
              <a:schemeClr val="lt1"/>
            </a:fontRef>
          </p:style>
          <p:txBody>
            <a:bodyPr anchor="ctr">
              <a:prstTxWarp prst="textNoShape">
                <a:avLst/>
              </a:prstTxWarp>
            </a:bodyPr>
            <a:lstStyle/>
            <a:p>
              <a:pPr fontAlgn="auto">
                <a:spcBef>
                  <a:spcPts val="0"/>
                </a:spcBef>
                <a:spcAft>
                  <a:spcPts val="0"/>
                </a:spcAft>
                <a:defRPr/>
              </a:pPr>
              <a:r>
                <a:rPr lang="en-US" sz="2000">
                  <a:solidFill>
                    <a:srgbClr val="FFFFFF"/>
                  </a:solidFill>
                </a:rPr>
                <a:t>App</a:t>
              </a:r>
            </a:p>
          </p:txBody>
        </p:sp>
        <p:sp>
          <p:nvSpPr>
            <p:cNvPr id="61" name="Rounded Rectangle 60"/>
            <p:cNvSpPr/>
            <p:nvPr/>
          </p:nvSpPr>
          <p:spPr>
            <a:xfrm>
              <a:off x="3732218" y="719194"/>
              <a:ext cx="882421" cy="492031"/>
            </a:xfrm>
            <a:prstGeom prst="roundRect">
              <a:avLst/>
            </a:prstGeom>
            <a:gradFill>
              <a:gsLst>
                <a:gs pos="0">
                  <a:schemeClr val="accent6">
                    <a:tint val="100000"/>
                    <a:shade val="100000"/>
                    <a:satMod val="130000"/>
                    <a:alpha val="60000"/>
                  </a:schemeClr>
                </a:gs>
                <a:gs pos="100000">
                  <a:schemeClr val="accent6">
                    <a:tint val="50000"/>
                    <a:shade val="100000"/>
                    <a:satMod val="350000"/>
                    <a:alpha val="45000"/>
                  </a:schemeClr>
                </a:gs>
              </a:gsLst>
            </a:gradFill>
          </p:spPr>
          <p:style>
            <a:lnRef idx="0">
              <a:schemeClr val="accent6"/>
            </a:lnRef>
            <a:fillRef idx="3">
              <a:schemeClr val="accent6"/>
            </a:fillRef>
            <a:effectRef idx="3">
              <a:schemeClr val="accent6"/>
            </a:effectRef>
            <a:fontRef idx="minor">
              <a:schemeClr val="lt1"/>
            </a:fontRef>
          </p:style>
          <p:txBody>
            <a:bodyPr anchor="ctr">
              <a:prstTxWarp prst="textNoShape">
                <a:avLst/>
              </a:prstTxWarp>
            </a:bodyPr>
            <a:lstStyle/>
            <a:p>
              <a:pPr fontAlgn="auto">
                <a:spcBef>
                  <a:spcPts val="0"/>
                </a:spcBef>
                <a:spcAft>
                  <a:spcPts val="0"/>
                </a:spcAft>
                <a:defRPr/>
              </a:pPr>
              <a:r>
                <a:rPr lang="en-US" sz="2000" dirty="0">
                  <a:solidFill>
                    <a:srgbClr val="FFFFFF"/>
                  </a:solidFill>
                </a:rPr>
                <a:t>App</a:t>
              </a:r>
            </a:p>
          </p:txBody>
        </p:sp>
        <p:sp>
          <p:nvSpPr>
            <p:cNvPr id="62" name="Rounded Rectangle 61"/>
            <p:cNvSpPr/>
            <p:nvPr/>
          </p:nvSpPr>
          <p:spPr>
            <a:xfrm>
              <a:off x="4742651" y="715997"/>
              <a:ext cx="882421" cy="492031"/>
            </a:xfrm>
            <a:prstGeom prst="roundRect">
              <a:avLst/>
            </a:prstGeom>
            <a:gradFill>
              <a:gsLst>
                <a:gs pos="0">
                  <a:schemeClr val="accent6">
                    <a:tint val="100000"/>
                    <a:shade val="100000"/>
                    <a:satMod val="130000"/>
                    <a:alpha val="60000"/>
                  </a:schemeClr>
                </a:gs>
                <a:gs pos="100000">
                  <a:schemeClr val="accent6">
                    <a:tint val="50000"/>
                    <a:shade val="100000"/>
                    <a:satMod val="350000"/>
                    <a:alpha val="45000"/>
                  </a:schemeClr>
                </a:gs>
              </a:gsLst>
            </a:gradFill>
          </p:spPr>
          <p:style>
            <a:lnRef idx="0">
              <a:schemeClr val="accent6"/>
            </a:lnRef>
            <a:fillRef idx="3">
              <a:schemeClr val="accent6"/>
            </a:fillRef>
            <a:effectRef idx="3">
              <a:schemeClr val="accent6"/>
            </a:effectRef>
            <a:fontRef idx="minor">
              <a:schemeClr val="lt1"/>
            </a:fontRef>
          </p:style>
          <p:txBody>
            <a:bodyPr anchor="ctr">
              <a:prstTxWarp prst="textNoShape">
                <a:avLst/>
              </a:prstTxWarp>
            </a:bodyPr>
            <a:lstStyle/>
            <a:p>
              <a:pPr fontAlgn="auto">
                <a:spcBef>
                  <a:spcPts val="0"/>
                </a:spcBef>
                <a:spcAft>
                  <a:spcPts val="0"/>
                </a:spcAft>
                <a:defRPr/>
              </a:pPr>
              <a:r>
                <a:rPr lang="en-US" sz="2000" dirty="0">
                  <a:solidFill>
                    <a:srgbClr val="FFFFFF"/>
                  </a:solidFill>
                </a:rPr>
                <a:t>App</a:t>
              </a:r>
            </a:p>
          </p:txBody>
        </p:sp>
      </p:grpSp>
      <p:sp>
        <p:nvSpPr>
          <p:cNvPr id="226414" name="Title 71"/>
          <p:cNvSpPr>
            <a:spLocks noGrp="1"/>
          </p:cNvSpPr>
          <p:nvPr>
            <p:ph type="title" idx="4294967295"/>
          </p:nvPr>
        </p:nvSpPr>
        <p:spPr>
          <a:xfrm>
            <a:off x="284163" y="215168"/>
            <a:ext cx="9144000" cy="1143000"/>
          </a:xfrm>
        </p:spPr>
        <p:txBody>
          <a:bodyPr/>
          <a:lstStyle/>
          <a:p>
            <a:r>
              <a:rPr lang="en-US" sz="3600" dirty="0">
                <a:latin typeface="Calibri" charset="0"/>
              </a:rPr>
              <a:t>“Software Defined Networking” approach</a:t>
            </a:r>
            <a:br>
              <a:rPr lang="en-US" sz="3600" dirty="0">
                <a:latin typeface="Calibri" charset="0"/>
              </a:rPr>
            </a:br>
            <a:r>
              <a:rPr lang="en-US" sz="3600" dirty="0">
                <a:latin typeface="Calibri" charset="0"/>
              </a:rPr>
              <a:t>to open it</a:t>
            </a:r>
          </a:p>
        </p:txBody>
      </p:sp>
      <p:sp>
        <p:nvSpPr>
          <p:cNvPr id="43" name="Slide Number Placeholder 3"/>
          <p:cNvSpPr txBox="1">
            <a:spLocks noGrp="1"/>
          </p:cNvSpPr>
          <p:nvPr/>
        </p:nvSpPr>
        <p:spPr>
          <a:xfrm>
            <a:off x="6553200" y="6356350"/>
            <a:ext cx="2133600" cy="365125"/>
          </a:xfrm>
          <a:prstGeom prst="rect">
            <a:avLst/>
          </a:prstGeom>
          <a:noFill/>
        </p:spPr>
        <p:txBody>
          <a:bodyPr anchor="ctr">
            <a:prstTxWarp prst="textNoShape">
              <a:avLst/>
            </a:prstTxWarp>
          </a:bodyPr>
          <a:lstStyle/>
          <a:p>
            <a:pPr algn="r"/>
            <a:fld id="{1E5FBDC0-1FB7-9543-96D1-E8F00BD3FEC4}" type="slidenum">
              <a:rPr lang="en-US" sz="1200">
                <a:solidFill>
                  <a:srgbClr val="898989"/>
                </a:solidFill>
                <a:latin typeface="Calibri" charset="0"/>
              </a:rPr>
              <a:pPr algn="r"/>
              <a:t>41</a:t>
            </a:fld>
            <a:endParaRPr lang="en-US" sz="1200">
              <a:solidFill>
                <a:srgbClr val="898989"/>
              </a:solidFill>
              <a:latin typeface="Calibri"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499"/>
                                          </p:stCondLst>
                                        </p:cTn>
                                        <p:tgtEl>
                                          <p:spTgt spid="4"/>
                                        </p:tgtEl>
                                        <p:attrNameLst>
                                          <p:attrName>style.visibility</p:attrName>
                                        </p:attrNameLst>
                                      </p:cBhvr>
                                      <p:to>
                                        <p:strVal val="hidden"/>
                                      </p:to>
                                    </p:set>
                                  </p:childTnLst>
                                </p:cTn>
                              </p:par>
                            </p:childTnLst>
                          </p:cTn>
                        </p:par>
                        <p:par>
                          <p:cTn id="7" fill="hold">
                            <p:stCondLst>
                              <p:cond delay="500"/>
                            </p:stCondLst>
                            <p:childTnLst>
                              <p:par>
                                <p:cTn id="8" presetID="1" presetClass="exit" presetSubtype="0" fill="hold" nodeType="afterEffect">
                                  <p:stCondLst>
                                    <p:cond delay="0"/>
                                  </p:stCondLst>
                                  <p:childTnLst>
                                    <p:set>
                                      <p:cBhvr>
                                        <p:cTn id="9" dur="1" fill="hold">
                                          <p:stCondLst>
                                            <p:cond delay="499"/>
                                          </p:stCondLst>
                                        </p:cTn>
                                        <p:tgtEl>
                                          <p:spTgt spid="38"/>
                                        </p:tgtEl>
                                        <p:attrNameLst>
                                          <p:attrName>style.visibility</p:attrName>
                                        </p:attrNameLst>
                                      </p:cBhvr>
                                      <p:to>
                                        <p:strVal val="hidden"/>
                                      </p:to>
                                    </p:set>
                                  </p:childTnLst>
                                </p:cTn>
                              </p:par>
                            </p:childTnLst>
                          </p:cTn>
                        </p:par>
                        <p:par>
                          <p:cTn id="10" fill="hold">
                            <p:stCondLst>
                              <p:cond delay="1000"/>
                            </p:stCondLst>
                            <p:childTnLst>
                              <p:par>
                                <p:cTn id="11" presetID="1" presetClass="exit" presetSubtype="0" fill="hold" nodeType="afterEffect">
                                  <p:stCondLst>
                                    <p:cond delay="0"/>
                                  </p:stCondLst>
                                  <p:childTnLst>
                                    <p:set>
                                      <p:cBhvr>
                                        <p:cTn id="12" dur="1" fill="hold">
                                          <p:stCondLst>
                                            <p:cond delay="499"/>
                                          </p:stCondLst>
                                        </p:cTn>
                                        <p:tgtEl>
                                          <p:spTgt spid="30"/>
                                        </p:tgtEl>
                                        <p:attrNameLst>
                                          <p:attrName>style.visibility</p:attrName>
                                        </p:attrNameLst>
                                      </p:cBhvr>
                                      <p:to>
                                        <p:strVal val="hidden"/>
                                      </p:to>
                                    </p:set>
                                  </p:childTnLst>
                                </p:cTn>
                              </p:par>
                            </p:childTnLst>
                          </p:cTn>
                        </p:par>
                        <p:par>
                          <p:cTn id="13" fill="hold">
                            <p:stCondLst>
                              <p:cond delay="1500"/>
                            </p:stCondLst>
                            <p:childTnLst>
                              <p:par>
                                <p:cTn id="14" presetID="1" presetClass="exit" presetSubtype="0" fill="hold" nodeType="afterEffect">
                                  <p:stCondLst>
                                    <p:cond delay="0"/>
                                  </p:stCondLst>
                                  <p:childTnLst>
                                    <p:set>
                                      <p:cBhvr>
                                        <p:cTn id="15" dur="1" fill="hold">
                                          <p:stCondLst>
                                            <p:cond delay="499"/>
                                          </p:stCondLst>
                                        </p:cTn>
                                        <p:tgtEl>
                                          <p:spTgt spid="14"/>
                                        </p:tgtEl>
                                        <p:attrNameLst>
                                          <p:attrName>style.visibility</p:attrName>
                                        </p:attrNameLst>
                                      </p:cBhvr>
                                      <p:to>
                                        <p:strVal val="hidden"/>
                                      </p:to>
                                    </p:set>
                                  </p:childTnLst>
                                </p:cTn>
                              </p:par>
                            </p:childTnLst>
                          </p:cTn>
                        </p:par>
                        <p:par>
                          <p:cTn id="16" fill="hold">
                            <p:stCondLst>
                              <p:cond delay="2000"/>
                            </p:stCondLst>
                            <p:childTnLst>
                              <p:par>
                                <p:cTn id="17" presetID="1" presetClass="exit" presetSubtype="0" fill="hold" nodeType="afterEffect">
                                  <p:stCondLst>
                                    <p:cond delay="0"/>
                                  </p:stCondLst>
                                  <p:childTnLst>
                                    <p:set>
                                      <p:cBhvr>
                                        <p:cTn id="18" dur="1" fill="hold">
                                          <p:stCondLst>
                                            <p:cond delay="499"/>
                                          </p:stCondLst>
                                        </p:cTn>
                                        <p:tgtEl>
                                          <p:spTgt spid="22"/>
                                        </p:tgtEl>
                                        <p:attrNameLst>
                                          <p:attrName>style.visibility</p:attrName>
                                        </p:attrNameLst>
                                      </p:cBhvr>
                                      <p:to>
                                        <p:strVal val="hidden"/>
                                      </p:to>
                                    </p:set>
                                  </p:childTnLst>
                                </p:cTn>
                              </p:par>
                            </p:childTnLst>
                          </p:cTn>
                        </p:par>
                        <p:par>
                          <p:cTn id="19" fill="hold">
                            <p:stCondLst>
                              <p:cond delay="2500"/>
                            </p:stCondLst>
                            <p:childTnLst>
                              <p:par>
                                <p:cTn id="20" presetID="1" presetClass="entr" presetSubtype="0" fill="hold" nodeType="afterEffect">
                                  <p:stCondLst>
                                    <p:cond delay="0"/>
                                  </p:stCondLst>
                                  <p:childTnLst>
                                    <p:set>
                                      <p:cBhvr>
                                        <p:cTn id="21" dur="1" fill="hold">
                                          <p:stCondLst>
                                            <p:cond delay="499"/>
                                          </p:stCondLst>
                                        </p:cTn>
                                        <p:tgtEl>
                                          <p:spTgt spid="54"/>
                                        </p:tgtEl>
                                        <p:attrNameLst>
                                          <p:attrName>style.visibility</p:attrName>
                                        </p:attrNameLst>
                                      </p:cBhvr>
                                      <p:to>
                                        <p:strVal val="visible"/>
                                      </p:to>
                                    </p:set>
                                  </p:childTnLst>
                                </p:cTn>
                              </p:par>
                            </p:childTnLst>
                          </p:cTn>
                        </p:par>
                        <p:par>
                          <p:cTn id="22" fill="hold">
                            <p:stCondLst>
                              <p:cond delay="3000"/>
                            </p:stCondLst>
                            <p:childTnLst>
                              <p:par>
                                <p:cTn id="23" presetID="1" presetClass="exit" presetSubtype="0" fill="hold" nodeType="afterEffect">
                                  <p:stCondLst>
                                    <p:cond delay="0"/>
                                  </p:stCondLst>
                                  <p:childTnLst>
                                    <p:set>
                                      <p:cBhvr>
                                        <p:cTn id="24" dur="1" fill="hold">
                                          <p:stCondLst>
                                            <p:cond delay="499"/>
                                          </p:stCondLst>
                                        </p:cTn>
                                        <p:tgtEl>
                                          <p:spTgt spid="11"/>
                                        </p:tgtEl>
                                        <p:attrNameLst>
                                          <p:attrName>style.visibility</p:attrName>
                                        </p:attrNameLst>
                                      </p:cBhvr>
                                      <p:to>
                                        <p:strVal val="hidden"/>
                                      </p:to>
                                    </p:set>
                                  </p:childTnLst>
                                </p:cTn>
                              </p:par>
                            </p:childTnLst>
                          </p:cTn>
                        </p:par>
                        <p:par>
                          <p:cTn id="25" fill="hold">
                            <p:stCondLst>
                              <p:cond delay="3500"/>
                            </p:stCondLst>
                            <p:childTnLst>
                              <p:par>
                                <p:cTn id="26" presetID="1" presetClass="exit" presetSubtype="0" fill="hold" nodeType="afterEffect">
                                  <p:stCondLst>
                                    <p:cond delay="0"/>
                                  </p:stCondLst>
                                  <p:childTnLst>
                                    <p:set>
                                      <p:cBhvr>
                                        <p:cTn id="27" dur="1" fill="hold">
                                          <p:stCondLst>
                                            <p:cond delay="499"/>
                                          </p:stCondLst>
                                        </p:cTn>
                                        <p:tgtEl>
                                          <p:spTgt spid="27"/>
                                        </p:tgtEl>
                                        <p:attrNameLst>
                                          <p:attrName>style.visibility</p:attrName>
                                        </p:attrNameLst>
                                      </p:cBhvr>
                                      <p:to>
                                        <p:strVal val="hidden"/>
                                      </p:to>
                                    </p:set>
                                  </p:childTnLst>
                                </p:cTn>
                              </p:par>
                            </p:childTnLst>
                          </p:cTn>
                        </p:par>
                        <p:par>
                          <p:cTn id="28" fill="hold">
                            <p:stCondLst>
                              <p:cond delay="4000"/>
                            </p:stCondLst>
                            <p:childTnLst>
                              <p:par>
                                <p:cTn id="29" presetID="1" presetClass="exit" presetSubtype="0" fill="hold" nodeType="afterEffect">
                                  <p:stCondLst>
                                    <p:cond delay="0"/>
                                  </p:stCondLst>
                                  <p:childTnLst>
                                    <p:set>
                                      <p:cBhvr>
                                        <p:cTn id="30" dur="1" fill="hold">
                                          <p:stCondLst>
                                            <p:cond delay="499"/>
                                          </p:stCondLst>
                                        </p:cTn>
                                        <p:tgtEl>
                                          <p:spTgt spid="10"/>
                                        </p:tgtEl>
                                        <p:attrNameLst>
                                          <p:attrName>style.visibility</p:attrName>
                                        </p:attrNameLst>
                                      </p:cBhvr>
                                      <p:to>
                                        <p:strVal val="hidden"/>
                                      </p:to>
                                    </p:set>
                                  </p:childTnLst>
                                </p:cTn>
                              </p:par>
                            </p:childTnLst>
                          </p:cTn>
                        </p:par>
                        <p:par>
                          <p:cTn id="31" fill="hold">
                            <p:stCondLst>
                              <p:cond delay="4500"/>
                            </p:stCondLst>
                            <p:childTnLst>
                              <p:par>
                                <p:cTn id="32" presetID="1" presetClass="exit" presetSubtype="0" fill="hold" nodeType="afterEffect">
                                  <p:stCondLst>
                                    <p:cond delay="0"/>
                                  </p:stCondLst>
                                  <p:childTnLst>
                                    <p:set>
                                      <p:cBhvr>
                                        <p:cTn id="33" dur="1" fill="hold">
                                          <p:stCondLst>
                                            <p:cond delay="499"/>
                                          </p:stCondLst>
                                        </p:cTn>
                                        <p:tgtEl>
                                          <p:spTgt spid="2"/>
                                        </p:tgtEl>
                                        <p:attrNameLst>
                                          <p:attrName>style.visibility</p:attrName>
                                        </p:attrNameLst>
                                      </p:cBhvr>
                                      <p:to>
                                        <p:strVal val="hidden"/>
                                      </p:to>
                                    </p:set>
                                  </p:childTnLst>
                                </p:cTn>
                              </p:par>
                            </p:childTnLst>
                          </p:cTn>
                        </p:par>
                        <p:par>
                          <p:cTn id="34" fill="hold">
                            <p:stCondLst>
                              <p:cond delay="5000"/>
                            </p:stCondLst>
                            <p:childTnLst>
                              <p:par>
                                <p:cTn id="35" presetID="1" presetClass="exit" presetSubtype="0" fill="hold" nodeType="afterEffect">
                                  <p:stCondLst>
                                    <p:cond delay="0"/>
                                  </p:stCondLst>
                                  <p:childTnLst>
                                    <p:set>
                                      <p:cBhvr>
                                        <p:cTn id="36" dur="1" fill="hold">
                                          <p:stCondLst>
                                            <p:cond delay="499"/>
                                          </p:stCondLst>
                                        </p:cTn>
                                        <p:tgtEl>
                                          <p:spTgt spid="19"/>
                                        </p:tgtEl>
                                        <p:attrNameLst>
                                          <p:attrName>style.visibility</p:attrName>
                                        </p:attrNameLst>
                                      </p:cBhvr>
                                      <p:to>
                                        <p:strVal val="hidden"/>
                                      </p:to>
                                    </p:set>
                                  </p:childTnLst>
                                </p:cTn>
                              </p:par>
                            </p:childTnLst>
                          </p:cTn>
                        </p:par>
                        <p:par>
                          <p:cTn id="37" fill="hold">
                            <p:stCondLst>
                              <p:cond delay="5500"/>
                            </p:stCondLst>
                            <p:childTnLst>
                              <p:par>
                                <p:cTn id="38" presetID="1" presetClass="entr" presetSubtype="0" fill="hold" nodeType="afterEffect">
                                  <p:stCondLst>
                                    <p:cond delay="0"/>
                                  </p:stCondLst>
                                  <p:childTnLst>
                                    <p:set>
                                      <p:cBhvr>
                                        <p:cTn id="39" dur="1" fill="hold">
                                          <p:stCondLst>
                                            <p:cond delay="499"/>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Rounded Rectangle 4"/>
          <p:cNvSpPr/>
          <p:nvPr/>
        </p:nvSpPr>
        <p:spPr>
          <a:xfrm>
            <a:off x="2682096" y="1396370"/>
            <a:ext cx="882421" cy="492031"/>
          </a:xfrm>
          <a:prstGeom prst="roundRect">
            <a:avLst/>
          </a:prstGeom>
          <a:gradFill>
            <a:gsLst>
              <a:gs pos="0">
                <a:schemeClr val="accent6">
                  <a:tint val="100000"/>
                  <a:shade val="100000"/>
                  <a:satMod val="130000"/>
                  <a:alpha val="60000"/>
                </a:schemeClr>
              </a:gs>
              <a:gs pos="100000">
                <a:schemeClr val="accent6">
                  <a:tint val="50000"/>
                  <a:shade val="100000"/>
                  <a:satMod val="350000"/>
                  <a:alpha val="45000"/>
                </a:schemeClr>
              </a:gs>
            </a:gsLst>
          </a:gradFill>
        </p:spPr>
        <p:style>
          <a:lnRef idx="0">
            <a:schemeClr val="accent6"/>
          </a:lnRef>
          <a:fillRef idx="3">
            <a:schemeClr val="accent6"/>
          </a:fillRef>
          <a:effectRef idx="3">
            <a:schemeClr val="accent6"/>
          </a:effectRef>
          <a:fontRef idx="minor">
            <a:schemeClr val="lt1"/>
          </a:fontRef>
        </p:style>
        <p:txBody>
          <a:bodyPr anchor="ctr">
            <a:prstTxWarp prst="textNoShape">
              <a:avLst/>
            </a:prstTxWarp>
          </a:bodyPr>
          <a:lstStyle/>
          <a:p>
            <a:pPr fontAlgn="auto">
              <a:spcBef>
                <a:spcPts val="0"/>
              </a:spcBef>
              <a:spcAft>
                <a:spcPts val="0"/>
              </a:spcAft>
              <a:defRPr/>
            </a:pPr>
            <a:r>
              <a:rPr lang="en-US" sz="2000">
                <a:solidFill>
                  <a:srgbClr val="FFFFFF"/>
                </a:solidFill>
              </a:rPr>
              <a:t>App</a:t>
            </a:r>
          </a:p>
        </p:txBody>
      </p:sp>
      <p:cxnSp>
        <p:nvCxnSpPr>
          <p:cNvPr id="44" name="Straight Connector 43"/>
          <p:cNvCxnSpPr/>
          <p:nvPr/>
        </p:nvCxnSpPr>
        <p:spPr>
          <a:xfrm flipV="1">
            <a:off x="1982788" y="3965575"/>
            <a:ext cx="1666875" cy="127635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4413250" y="3511550"/>
            <a:ext cx="769938" cy="1162050"/>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a:stCxn id="0" idx="0"/>
            <a:endCxn id="0" idx="1"/>
          </p:cNvCxnSpPr>
          <p:nvPr/>
        </p:nvCxnSpPr>
        <p:spPr>
          <a:xfrm rot="5400000" flipH="1" flipV="1">
            <a:off x="3675063" y="5222875"/>
            <a:ext cx="1154112" cy="5730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0" idx="2"/>
            <a:endCxn id="0" idx="1"/>
          </p:cNvCxnSpPr>
          <p:nvPr/>
        </p:nvCxnSpPr>
        <p:spPr>
          <a:xfrm rot="16200000" flipH="1">
            <a:off x="1967707" y="5168106"/>
            <a:ext cx="603250" cy="1836737"/>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5946775" y="4394200"/>
            <a:ext cx="1433513" cy="566738"/>
          </a:xfrm>
          <a:prstGeom prst="line">
            <a:avLst/>
          </a:prstGeom>
        </p:spPr>
        <p:style>
          <a:lnRef idx="2">
            <a:schemeClr val="accent1"/>
          </a:lnRef>
          <a:fillRef idx="0">
            <a:schemeClr val="accent1"/>
          </a:fillRef>
          <a:effectRef idx="1">
            <a:schemeClr val="accent1"/>
          </a:effectRef>
          <a:fontRef idx="minor">
            <a:schemeClr val="tx1"/>
          </a:fontRef>
        </p:style>
      </p:cxnSp>
      <p:sp>
        <p:nvSpPr>
          <p:cNvPr id="3" name="Rounded Rectangle 2"/>
          <p:cNvSpPr/>
          <p:nvPr/>
        </p:nvSpPr>
        <p:spPr>
          <a:xfrm>
            <a:off x="574291" y="5180909"/>
            <a:ext cx="1554801" cy="603688"/>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prstTxWarp prst="textNoShape">
              <a:avLst/>
            </a:prstTxWarp>
          </a:bodyPr>
          <a:lstStyle/>
          <a:p>
            <a:pPr algn="ctr" fontAlgn="auto">
              <a:spcBef>
                <a:spcPts val="0"/>
              </a:spcBef>
              <a:spcAft>
                <a:spcPts val="0"/>
              </a:spcAft>
              <a:defRPr/>
            </a:pPr>
            <a:r>
              <a:rPr lang="en-US" sz="1200" b="1" dirty="0">
                <a:solidFill>
                  <a:schemeClr val="bg1"/>
                </a:solidFill>
              </a:rPr>
              <a:t>Simple Packet Forwarding Hardware</a:t>
            </a:r>
            <a:endParaRPr lang="en-US" sz="1100" b="1" dirty="0">
              <a:solidFill>
                <a:schemeClr val="bg1"/>
              </a:solidFill>
            </a:endParaRPr>
          </a:p>
        </p:txBody>
      </p:sp>
      <p:sp>
        <p:nvSpPr>
          <p:cNvPr id="59" name="Rounded Rectangle 58"/>
          <p:cNvSpPr/>
          <p:nvPr/>
        </p:nvSpPr>
        <p:spPr>
          <a:xfrm>
            <a:off x="4538001" y="4631283"/>
            <a:ext cx="1554801" cy="603688"/>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prstTxWarp prst="textNoShape">
              <a:avLst/>
            </a:prstTxWarp>
          </a:bodyPr>
          <a:lstStyle/>
          <a:p>
            <a:pPr algn="ctr" fontAlgn="auto">
              <a:spcBef>
                <a:spcPts val="0"/>
              </a:spcBef>
              <a:spcAft>
                <a:spcPts val="0"/>
              </a:spcAft>
              <a:defRPr/>
            </a:pPr>
            <a:r>
              <a:rPr lang="en-US" sz="1200" b="1" dirty="0">
                <a:solidFill>
                  <a:schemeClr val="bg1"/>
                </a:solidFill>
              </a:rPr>
              <a:t>Simple Packet Forwarding Hardware</a:t>
            </a:r>
            <a:endParaRPr lang="en-US" sz="1100" b="1" dirty="0">
              <a:solidFill>
                <a:schemeClr val="bg1"/>
              </a:solidFill>
            </a:endParaRPr>
          </a:p>
        </p:txBody>
      </p:sp>
      <p:sp>
        <p:nvSpPr>
          <p:cNvPr id="62" name="Rounded Rectangle 61"/>
          <p:cNvSpPr/>
          <p:nvPr/>
        </p:nvSpPr>
        <p:spPr>
          <a:xfrm>
            <a:off x="3187850" y="6086441"/>
            <a:ext cx="1554801" cy="603688"/>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prstTxWarp prst="textNoShape">
              <a:avLst/>
            </a:prstTxWarp>
          </a:bodyPr>
          <a:lstStyle/>
          <a:p>
            <a:pPr algn="ctr" fontAlgn="auto">
              <a:spcBef>
                <a:spcPts val="0"/>
              </a:spcBef>
              <a:spcAft>
                <a:spcPts val="0"/>
              </a:spcAft>
              <a:defRPr/>
            </a:pPr>
            <a:r>
              <a:rPr lang="en-US" sz="1200" b="1" dirty="0">
                <a:solidFill>
                  <a:schemeClr val="bg1"/>
                </a:solidFill>
              </a:rPr>
              <a:t>Simple Packet Forwarding Hardware</a:t>
            </a:r>
            <a:endParaRPr lang="en-US" sz="1100" b="1" dirty="0">
              <a:solidFill>
                <a:schemeClr val="bg1"/>
              </a:solidFill>
            </a:endParaRPr>
          </a:p>
        </p:txBody>
      </p:sp>
      <p:sp>
        <p:nvSpPr>
          <p:cNvPr id="66" name="Rounded Rectangle 65"/>
          <p:cNvSpPr/>
          <p:nvPr/>
        </p:nvSpPr>
        <p:spPr>
          <a:xfrm>
            <a:off x="3732218" y="1396370"/>
            <a:ext cx="882421" cy="492031"/>
          </a:xfrm>
          <a:prstGeom prst="roundRect">
            <a:avLst/>
          </a:prstGeom>
          <a:gradFill>
            <a:gsLst>
              <a:gs pos="0">
                <a:schemeClr val="accent6">
                  <a:tint val="100000"/>
                  <a:shade val="100000"/>
                  <a:satMod val="130000"/>
                  <a:alpha val="60000"/>
                </a:schemeClr>
              </a:gs>
              <a:gs pos="100000">
                <a:schemeClr val="accent6">
                  <a:tint val="50000"/>
                  <a:shade val="100000"/>
                  <a:satMod val="350000"/>
                  <a:alpha val="45000"/>
                </a:schemeClr>
              </a:gs>
            </a:gsLst>
          </a:gradFill>
        </p:spPr>
        <p:style>
          <a:lnRef idx="0">
            <a:schemeClr val="accent6"/>
          </a:lnRef>
          <a:fillRef idx="3">
            <a:schemeClr val="accent6"/>
          </a:fillRef>
          <a:effectRef idx="3">
            <a:schemeClr val="accent6"/>
          </a:effectRef>
          <a:fontRef idx="minor">
            <a:schemeClr val="lt1"/>
          </a:fontRef>
        </p:style>
        <p:txBody>
          <a:bodyPr anchor="ctr">
            <a:prstTxWarp prst="textNoShape">
              <a:avLst/>
            </a:prstTxWarp>
          </a:bodyPr>
          <a:lstStyle/>
          <a:p>
            <a:pPr fontAlgn="auto">
              <a:spcBef>
                <a:spcPts val="0"/>
              </a:spcBef>
              <a:spcAft>
                <a:spcPts val="0"/>
              </a:spcAft>
              <a:defRPr/>
            </a:pPr>
            <a:r>
              <a:rPr lang="en-US" sz="2000" dirty="0">
                <a:solidFill>
                  <a:srgbClr val="FFFFFF"/>
                </a:solidFill>
              </a:rPr>
              <a:t>App</a:t>
            </a:r>
          </a:p>
        </p:txBody>
      </p:sp>
      <p:sp>
        <p:nvSpPr>
          <p:cNvPr id="67" name="Rounded Rectangle 66"/>
          <p:cNvSpPr/>
          <p:nvPr/>
        </p:nvSpPr>
        <p:spPr>
          <a:xfrm>
            <a:off x="4742651" y="1393173"/>
            <a:ext cx="882421" cy="492031"/>
          </a:xfrm>
          <a:prstGeom prst="roundRect">
            <a:avLst/>
          </a:prstGeom>
          <a:gradFill>
            <a:gsLst>
              <a:gs pos="0">
                <a:schemeClr val="accent6">
                  <a:tint val="100000"/>
                  <a:shade val="100000"/>
                  <a:satMod val="130000"/>
                  <a:alpha val="60000"/>
                </a:schemeClr>
              </a:gs>
              <a:gs pos="100000">
                <a:schemeClr val="accent6">
                  <a:tint val="50000"/>
                  <a:shade val="100000"/>
                  <a:satMod val="350000"/>
                  <a:alpha val="45000"/>
                </a:schemeClr>
              </a:gs>
            </a:gsLst>
          </a:gradFill>
        </p:spPr>
        <p:style>
          <a:lnRef idx="0">
            <a:schemeClr val="accent6"/>
          </a:lnRef>
          <a:fillRef idx="3">
            <a:schemeClr val="accent6"/>
          </a:fillRef>
          <a:effectRef idx="3">
            <a:schemeClr val="accent6"/>
          </a:effectRef>
          <a:fontRef idx="minor">
            <a:schemeClr val="lt1"/>
          </a:fontRef>
        </p:style>
        <p:txBody>
          <a:bodyPr anchor="ctr">
            <a:prstTxWarp prst="textNoShape">
              <a:avLst/>
            </a:prstTxWarp>
          </a:bodyPr>
          <a:lstStyle/>
          <a:p>
            <a:pPr fontAlgn="auto">
              <a:spcBef>
                <a:spcPts val="0"/>
              </a:spcBef>
              <a:spcAft>
                <a:spcPts val="0"/>
              </a:spcAft>
              <a:defRPr/>
            </a:pPr>
            <a:r>
              <a:rPr lang="en-US" sz="2000" dirty="0">
                <a:solidFill>
                  <a:srgbClr val="FFFFFF"/>
                </a:solidFill>
              </a:rPr>
              <a:t>App</a:t>
            </a:r>
          </a:p>
        </p:txBody>
      </p:sp>
      <p:cxnSp>
        <p:nvCxnSpPr>
          <p:cNvPr id="70" name="Straight Connector 69"/>
          <p:cNvCxnSpPr/>
          <p:nvPr/>
        </p:nvCxnSpPr>
        <p:spPr>
          <a:xfrm rot="16200000" flipH="1">
            <a:off x="-453231" y="3793332"/>
            <a:ext cx="2776537" cy="0"/>
          </a:xfrm>
          <a:prstGeom prst="line">
            <a:avLst/>
          </a:prstGeom>
          <a:ln w="25400" cap="flat" cmpd="sng" algn="ctr">
            <a:solidFill>
              <a:schemeClr val="accent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rot="5400000">
            <a:off x="2836863" y="2898775"/>
            <a:ext cx="989012" cy="1588"/>
          </a:xfrm>
          <a:prstGeom prst="line">
            <a:avLst/>
          </a:prstGeom>
          <a:ln w="25400" cap="flat" cmpd="sng" algn="ctr">
            <a:solidFill>
              <a:schemeClr val="accent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rot="5400000">
            <a:off x="4368800" y="3538538"/>
            <a:ext cx="2268537" cy="1588"/>
          </a:xfrm>
          <a:prstGeom prst="line">
            <a:avLst/>
          </a:prstGeom>
          <a:ln w="25400" cap="flat" cmpd="sng" algn="ctr">
            <a:solidFill>
              <a:schemeClr val="accent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rot="5400000">
            <a:off x="6665912" y="3119438"/>
            <a:ext cx="1427163" cy="1588"/>
          </a:xfrm>
          <a:prstGeom prst="line">
            <a:avLst/>
          </a:prstGeom>
          <a:ln w="25400" cap="flat" cmpd="sng" algn="ctr">
            <a:solidFill>
              <a:schemeClr val="accent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56" name="Rounded Rectangle 55"/>
          <p:cNvSpPr/>
          <p:nvPr/>
        </p:nvSpPr>
        <p:spPr>
          <a:xfrm>
            <a:off x="3037775" y="3394450"/>
            <a:ext cx="1554801" cy="603688"/>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prstTxWarp prst="textNoShape">
              <a:avLst/>
            </a:prstTxWarp>
          </a:bodyPr>
          <a:lstStyle/>
          <a:p>
            <a:pPr algn="ctr" fontAlgn="auto">
              <a:spcBef>
                <a:spcPts val="0"/>
              </a:spcBef>
              <a:spcAft>
                <a:spcPts val="0"/>
              </a:spcAft>
              <a:defRPr/>
            </a:pPr>
            <a:r>
              <a:rPr lang="en-US" sz="1200" b="1" dirty="0">
                <a:solidFill>
                  <a:schemeClr val="bg1"/>
                </a:solidFill>
              </a:rPr>
              <a:t>Simple Packet Forwarding Hardware</a:t>
            </a:r>
            <a:endParaRPr lang="en-US" sz="1100" b="1" dirty="0">
              <a:solidFill>
                <a:schemeClr val="bg1"/>
              </a:solidFill>
            </a:endParaRPr>
          </a:p>
        </p:txBody>
      </p:sp>
      <p:sp>
        <p:nvSpPr>
          <p:cNvPr id="65" name="Rounded Rectangle 64"/>
          <p:cNvSpPr/>
          <p:nvPr/>
        </p:nvSpPr>
        <p:spPr>
          <a:xfrm>
            <a:off x="6611164" y="3834049"/>
            <a:ext cx="1554801" cy="603688"/>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prstTxWarp prst="textNoShape">
              <a:avLst/>
            </a:prstTxWarp>
          </a:bodyPr>
          <a:lstStyle/>
          <a:p>
            <a:pPr algn="ctr" fontAlgn="auto">
              <a:spcBef>
                <a:spcPts val="0"/>
              </a:spcBef>
              <a:spcAft>
                <a:spcPts val="0"/>
              </a:spcAft>
              <a:defRPr/>
            </a:pPr>
            <a:r>
              <a:rPr lang="en-US" sz="1200" b="1" dirty="0">
                <a:solidFill>
                  <a:schemeClr val="bg1"/>
                </a:solidFill>
              </a:rPr>
              <a:t>Simple Packet Forwarding Hardware</a:t>
            </a:r>
            <a:endParaRPr lang="en-US" sz="1100" b="1" dirty="0">
              <a:solidFill>
                <a:schemeClr val="bg1"/>
              </a:solidFill>
            </a:endParaRPr>
          </a:p>
        </p:txBody>
      </p:sp>
      <p:sp>
        <p:nvSpPr>
          <p:cNvPr id="79" name="Rounded Rectangle 78"/>
          <p:cNvSpPr/>
          <p:nvPr/>
        </p:nvSpPr>
        <p:spPr>
          <a:xfrm>
            <a:off x="821267" y="1988440"/>
            <a:ext cx="6663266" cy="416311"/>
          </a:xfrm>
          <a:prstGeom prst="roundRect">
            <a:avLst/>
          </a:prstGeom>
          <a:gradFill>
            <a:gsLst>
              <a:gs pos="0">
                <a:srgbClr val="FF0000"/>
              </a:gs>
              <a:gs pos="100000">
                <a:srgbClr val="F7545C"/>
              </a:gs>
            </a:gsLst>
          </a:gradFill>
        </p:spPr>
        <p:style>
          <a:lnRef idx="0">
            <a:schemeClr val="accent6"/>
          </a:lnRef>
          <a:fillRef idx="3">
            <a:schemeClr val="accent6"/>
          </a:fillRef>
          <a:effectRef idx="3">
            <a:schemeClr val="accent6"/>
          </a:effectRef>
          <a:fontRef idx="minor">
            <a:schemeClr val="lt1"/>
          </a:fontRef>
        </p:style>
        <p:txBody>
          <a:bodyPr anchor="ctr">
            <a:prstTxWarp prst="textNoShape">
              <a:avLst/>
            </a:prstTxWarp>
          </a:bodyPr>
          <a:lstStyle/>
          <a:p>
            <a:pPr algn="ctr" fontAlgn="auto">
              <a:spcBef>
                <a:spcPts val="0"/>
              </a:spcBef>
              <a:spcAft>
                <a:spcPts val="0"/>
              </a:spcAft>
              <a:defRPr/>
            </a:pPr>
            <a:r>
              <a:rPr lang="en-US" sz="1600" dirty="0">
                <a:solidFill>
                  <a:srgbClr val="FFFFFF"/>
                </a:solidFill>
              </a:rPr>
              <a:t>Network Operating  System</a:t>
            </a:r>
          </a:p>
        </p:txBody>
      </p:sp>
      <p:grpSp>
        <p:nvGrpSpPr>
          <p:cNvPr id="2" name="Group 119"/>
          <p:cNvGrpSpPr>
            <a:grpSpLocks/>
          </p:cNvGrpSpPr>
          <p:nvPr/>
        </p:nvGrpSpPr>
        <p:grpSpPr bwMode="auto">
          <a:xfrm>
            <a:off x="3649663" y="2406650"/>
            <a:ext cx="3213100" cy="987425"/>
            <a:chOff x="3650213" y="1672972"/>
            <a:chExt cx="3213252" cy="673471"/>
          </a:xfrm>
        </p:grpSpPr>
        <p:sp>
          <p:nvSpPr>
            <p:cNvPr id="101" name="Right Brace 100"/>
            <p:cNvSpPr/>
            <p:nvPr/>
          </p:nvSpPr>
          <p:spPr>
            <a:xfrm>
              <a:off x="3650213" y="1672972"/>
              <a:ext cx="219085" cy="673471"/>
            </a:xfrm>
            <a:prstGeom prst="rightBrace">
              <a:avLst>
                <a:gd name="adj1" fmla="val 31524"/>
                <a:gd name="adj2" fmla="val 50000"/>
              </a:avLst>
            </a:prstGeom>
            <a:ln>
              <a:solidFill>
                <a:schemeClr val="tx1"/>
              </a:solidFill>
            </a:ln>
            <a:effectLst>
              <a:outerShdw blurRad="40000" dist="20000" dir="5400000" rotWithShape="0">
                <a:srgbClr val="000000">
                  <a:alpha val="69000"/>
                </a:srgbClr>
              </a:outerShdw>
            </a:effectLst>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a:p>
          </p:txBody>
        </p:sp>
        <p:sp>
          <p:nvSpPr>
            <p:cNvPr id="228392" name="TextBox 101"/>
            <p:cNvSpPr txBox="1">
              <a:spLocks noChangeArrowheads="1"/>
            </p:cNvSpPr>
            <p:nvPr/>
          </p:nvSpPr>
          <p:spPr bwMode="auto">
            <a:xfrm>
              <a:off x="3860795" y="1810253"/>
              <a:ext cx="3002670" cy="251727"/>
            </a:xfrm>
            <a:prstGeom prst="rect">
              <a:avLst/>
            </a:prstGeom>
            <a:solidFill>
              <a:srgbClr val="FFFFFF"/>
            </a:solidFill>
            <a:ln w="9525">
              <a:noFill/>
              <a:miter lim="800000"/>
              <a:headEnd/>
              <a:tailEnd/>
            </a:ln>
          </p:spPr>
          <p:txBody>
            <a:bodyPr>
              <a:prstTxWarp prst="textNoShape">
                <a:avLst/>
              </a:prstTxWarp>
              <a:spAutoFit/>
            </a:bodyPr>
            <a:lstStyle/>
            <a:p>
              <a:r>
                <a:rPr lang="en-US">
                  <a:latin typeface="Calibri" charset="0"/>
                  <a:ea typeface="ＭＳ Ｐゴシック" charset="-128"/>
                  <a:cs typeface="ＭＳ Ｐゴシック" charset="-128"/>
                </a:rPr>
                <a:t>1. Open interface to hardware</a:t>
              </a:r>
            </a:p>
          </p:txBody>
        </p:sp>
      </p:grpSp>
      <p:grpSp>
        <p:nvGrpSpPr>
          <p:cNvPr id="4" name="Group 121"/>
          <p:cNvGrpSpPr>
            <a:grpSpLocks/>
          </p:cNvGrpSpPr>
          <p:nvPr/>
        </p:nvGrpSpPr>
        <p:grpSpPr bwMode="auto">
          <a:xfrm>
            <a:off x="360363" y="965200"/>
            <a:ext cx="5475287" cy="977900"/>
            <a:chOff x="360953" y="231801"/>
            <a:chExt cx="5475244" cy="977815"/>
          </a:xfrm>
        </p:grpSpPr>
        <p:cxnSp>
          <p:nvCxnSpPr>
            <p:cNvPr id="109" name="Straight Connector 108"/>
            <p:cNvCxnSpPr/>
            <p:nvPr/>
          </p:nvCxnSpPr>
          <p:spPr>
            <a:xfrm>
              <a:off x="2227838" y="1208029"/>
              <a:ext cx="3608359" cy="1587"/>
            </a:xfrm>
            <a:prstGeom prst="line">
              <a:avLst/>
            </a:prstGeom>
            <a:ln w="25400" cap="flat" cmpd="sng" algn="ctr">
              <a:solidFill>
                <a:srgbClr val="000000"/>
              </a:solidFill>
              <a:prstDash val="sys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28395" name="TextBox 109"/>
            <p:cNvSpPr txBox="1">
              <a:spLocks noChangeArrowheads="1"/>
            </p:cNvSpPr>
            <p:nvPr/>
          </p:nvSpPr>
          <p:spPr bwMode="auto">
            <a:xfrm>
              <a:off x="360953" y="231801"/>
              <a:ext cx="2508657" cy="369332"/>
            </a:xfrm>
            <a:prstGeom prst="rect">
              <a:avLst/>
            </a:prstGeom>
            <a:noFill/>
            <a:ln w="9525">
              <a:noFill/>
              <a:miter lim="800000"/>
              <a:headEnd/>
              <a:tailEnd/>
            </a:ln>
          </p:spPr>
          <p:txBody>
            <a:bodyPr wrap="none">
              <a:prstTxWarp prst="textNoShape">
                <a:avLst/>
              </a:prstTxWarp>
              <a:spAutoFit/>
            </a:bodyPr>
            <a:lstStyle/>
            <a:p>
              <a:r>
                <a:rPr lang="en-US">
                  <a:latin typeface="Calibri" charset="0"/>
                  <a:ea typeface="ＭＳ Ｐゴシック" charset="-128"/>
                  <a:cs typeface="ＭＳ Ｐゴシック" charset="-128"/>
                </a:rPr>
                <a:t>3. Well-defined open API</a:t>
              </a:r>
            </a:p>
          </p:txBody>
        </p:sp>
        <p:cxnSp>
          <p:nvCxnSpPr>
            <p:cNvPr id="113" name="Straight Connector 112"/>
            <p:cNvCxnSpPr>
              <a:endCxn id="228395" idx="2"/>
            </p:cNvCxnSpPr>
            <p:nvPr/>
          </p:nvCxnSpPr>
          <p:spPr>
            <a:xfrm rot="10800000">
              <a:off x="1615068" y="601657"/>
              <a:ext cx="612770" cy="606372"/>
            </a:xfrm>
            <a:prstGeom prst="line">
              <a:avLst/>
            </a:prstGeom>
            <a:ln w="25400" cap="flat" cmpd="sng" algn="ctr">
              <a:solidFill>
                <a:srgbClr val="000000"/>
              </a:solidFill>
              <a:prstDash val="sys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grpSp>
        <p:nvGrpSpPr>
          <p:cNvPr id="6" name="Group 120"/>
          <p:cNvGrpSpPr>
            <a:grpSpLocks/>
          </p:cNvGrpSpPr>
          <p:nvPr/>
        </p:nvGrpSpPr>
        <p:grpSpPr bwMode="auto">
          <a:xfrm>
            <a:off x="5437188" y="774700"/>
            <a:ext cx="3705225" cy="1416050"/>
            <a:chOff x="5538906" y="277967"/>
            <a:chExt cx="3704071" cy="1416079"/>
          </a:xfrm>
        </p:grpSpPr>
        <p:sp>
          <p:nvSpPr>
            <p:cNvPr id="228398" name="TextBox 103"/>
            <p:cNvSpPr txBox="1">
              <a:spLocks noChangeArrowheads="1"/>
            </p:cNvSpPr>
            <p:nvPr/>
          </p:nvSpPr>
          <p:spPr bwMode="auto">
            <a:xfrm>
              <a:off x="5538906" y="277967"/>
              <a:ext cx="3704071" cy="646331"/>
            </a:xfrm>
            <a:prstGeom prst="rect">
              <a:avLst/>
            </a:prstGeom>
            <a:noFill/>
            <a:ln w="9525">
              <a:noFill/>
              <a:miter lim="800000"/>
              <a:headEnd/>
              <a:tailEnd/>
            </a:ln>
          </p:spPr>
          <p:txBody>
            <a:bodyPr wrap="none">
              <a:prstTxWarp prst="textNoShape">
                <a:avLst/>
              </a:prstTxWarp>
              <a:spAutoFit/>
            </a:bodyPr>
            <a:lstStyle/>
            <a:p>
              <a:pPr algn="ctr"/>
              <a:r>
                <a:rPr lang="en-US">
                  <a:latin typeface="Calibri" charset="0"/>
                  <a:ea typeface="ＭＳ Ｐゴシック" charset="-128"/>
                  <a:cs typeface="ＭＳ Ｐゴシック" charset="-128"/>
                </a:rPr>
                <a:t>2. At least one good operating system</a:t>
              </a:r>
            </a:p>
            <a:p>
              <a:pPr algn="ctr"/>
              <a:r>
                <a:rPr lang="en-US">
                  <a:latin typeface="Calibri" charset="0"/>
                  <a:ea typeface="ＭＳ Ｐゴシック" charset="-128"/>
                  <a:cs typeface="ＭＳ Ｐゴシック" charset="-128"/>
                </a:rPr>
                <a:t>Extensible, possibly open-source</a:t>
              </a:r>
            </a:p>
          </p:txBody>
        </p:sp>
        <p:cxnSp>
          <p:nvCxnSpPr>
            <p:cNvPr id="119" name="Straight Arrow Connector 118"/>
            <p:cNvCxnSpPr/>
            <p:nvPr/>
          </p:nvCxnSpPr>
          <p:spPr>
            <a:xfrm rot="5400000">
              <a:off x="6029956" y="1088476"/>
              <a:ext cx="769953" cy="44118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32" name="Title 31"/>
          <p:cNvSpPr>
            <a:spLocks noGrp="1"/>
          </p:cNvSpPr>
          <p:nvPr>
            <p:ph type="title" idx="4294967295"/>
          </p:nvPr>
        </p:nvSpPr>
        <p:spPr/>
        <p:txBody>
          <a:bodyPr>
            <a:normAutofit fontScale="90000"/>
          </a:bodyPr>
          <a:lstStyle/>
          <a:p>
            <a:r>
              <a:rPr lang="en-US" sz="4000">
                <a:latin typeface="Calibri" charset="0"/>
              </a:rPr>
              <a:t>The “Software-defined Network”</a:t>
            </a:r>
            <a:br>
              <a:rPr lang="en-US" sz="4000">
                <a:latin typeface="Calibri" charset="0"/>
              </a:rPr>
            </a:br>
            <a:endParaRPr lang="en-US" sz="4000">
              <a:latin typeface="Calibri" charset="0"/>
            </a:endParaRPr>
          </a:p>
        </p:txBody>
      </p:sp>
      <p:sp>
        <p:nvSpPr>
          <p:cNvPr id="7" name="Slide Number Placeholder 3"/>
          <p:cNvSpPr txBox="1">
            <a:spLocks noGrp="1"/>
          </p:cNvSpPr>
          <p:nvPr/>
        </p:nvSpPr>
        <p:spPr>
          <a:xfrm>
            <a:off x="6553200" y="6356350"/>
            <a:ext cx="2133600" cy="365125"/>
          </a:xfrm>
          <a:prstGeom prst="rect">
            <a:avLst/>
          </a:prstGeom>
          <a:noFill/>
        </p:spPr>
        <p:txBody>
          <a:bodyPr anchor="ctr">
            <a:prstTxWarp prst="textNoShape">
              <a:avLst/>
            </a:prstTxWarp>
          </a:bodyPr>
          <a:lstStyle/>
          <a:p>
            <a:pPr algn="r"/>
            <a:fld id="{2EC61CCE-A202-5040-BF94-4BC19614E48F}" type="slidenum">
              <a:rPr lang="en-US" sz="1200">
                <a:solidFill>
                  <a:srgbClr val="898989"/>
                </a:solidFill>
                <a:latin typeface="Calibri" charset="0"/>
              </a:rPr>
              <a:pPr algn="r"/>
              <a:t>42</a:t>
            </a:fld>
            <a:endParaRPr lang="en-US" sz="1200">
              <a:solidFill>
                <a:srgbClr val="898989"/>
              </a:solidFill>
              <a:latin typeface="Calibri"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cxnSp>
        <p:nvCxnSpPr>
          <p:cNvPr id="44" name="Straight Connector 43"/>
          <p:cNvCxnSpPr/>
          <p:nvPr/>
        </p:nvCxnSpPr>
        <p:spPr>
          <a:xfrm flipV="1">
            <a:off x="2582863" y="4724400"/>
            <a:ext cx="1366837" cy="836613"/>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a:endCxn id="36" idx="0"/>
          </p:cNvCxnSpPr>
          <p:nvPr/>
        </p:nvCxnSpPr>
        <p:spPr>
          <a:xfrm>
            <a:off x="4576763" y="4295775"/>
            <a:ext cx="631825" cy="76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a:stCxn id="28" idx="0"/>
            <a:endCxn id="36" idx="1"/>
          </p:cNvCxnSpPr>
          <p:nvPr/>
        </p:nvCxnSpPr>
        <p:spPr>
          <a:xfrm rot="5400000" flipH="1" flipV="1">
            <a:off x="3941763" y="5500687"/>
            <a:ext cx="655638" cy="627063"/>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p:cNvCxnSpPr>
            <a:endCxn id="28" idx="1"/>
          </p:cNvCxnSpPr>
          <p:nvPr/>
        </p:nvCxnSpPr>
        <p:spPr>
          <a:xfrm rot="16200000" flipH="1">
            <a:off x="2359819" y="5599906"/>
            <a:ext cx="668338" cy="1273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p:cNvCxnSpPr>
            <a:stCxn id="36" idx="3"/>
            <a:endCxn id="20" idx="2"/>
          </p:cNvCxnSpPr>
          <p:nvPr/>
        </p:nvCxnSpPr>
        <p:spPr>
          <a:xfrm flipV="1">
            <a:off x="5834063" y="5114925"/>
            <a:ext cx="1176337" cy="371475"/>
          </a:xfrm>
          <a:prstGeom prst="line">
            <a:avLst/>
          </a:prstGeom>
        </p:spPr>
        <p:style>
          <a:lnRef idx="2">
            <a:schemeClr val="accent1"/>
          </a:lnRef>
          <a:fillRef idx="0">
            <a:schemeClr val="accent1"/>
          </a:fillRef>
          <a:effectRef idx="1">
            <a:schemeClr val="accent1"/>
          </a:effectRef>
          <a:fontRef idx="minor">
            <a:schemeClr val="tx1"/>
          </a:fontRef>
        </p:style>
      </p:cxnSp>
      <p:sp>
        <p:nvSpPr>
          <p:cNvPr id="65" name="Rounded Rectangle 64"/>
          <p:cNvSpPr/>
          <p:nvPr/>
        </p:nvSpPr>
        <p:spPr>
          <a:xfrm>
            <a:off x="6379433" y="4589639"/>
            <a:ext cx="1806352" cy="589420"/>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lstStyle/>
          <a:p>
            <a:pPr algn="ctr" fontAlgn="auto">
              <a:spcBef>
                <a:spcPts val="0"/>
              </a:spcBef>
              <a:spcAft>
                <a:spcPts val="0"/>
              </a:spcAft>
              <a:defRPr/>
            </a:pPr>
            <a:r>
              <a:rPr lang="en-US" sz="1200" b="1" dirty="0">
                <a:solidFill>
                  <a:schemeClr val="bg1"/>
                </a:solidFill>
              </a:rPr>
              <a:t>Simple Packet </a:t>
            </a:r>
            <a:br>
              <a:rPr lang="en-US" sz="1200" b="1" dirty="0">
                <a:solidFill>
                  <a:schemeClr val="bg1"/>
                </a:solidFill>
              </a:rPr>
            </a:br>
            <a:r>
              <a:rPr lang="en-US" sz="1200" b="1" dirty="0">
                <a:solidFill>
                  <a:schemeClr val="bg1"/>
                </a:solidFill>
              </a:rPr>
              <a:t>Forwarding Hardware</a:t>
            </a:r>
            <a:endParaRPr lang="en-US" sz="1100" b="1" dirty="0">
              <a:solidFill>
                <a:schemeClr val="bg1"/>
              </a:solidFill>
            </a:endParaRPr>
          </a:p>
        </p:txBody>
      </p:sp>
      <p:sp>
        <p:nvSpPr>
          <p:cNvPr id="79" name="Rounded Rectangle 78"/>
          <p:cNvSpPr/>
          <p:nvPr/>
        </p:nvSpPr>
        <p:spPr>
          <a:xfrm>
            <a:off x="1211367" y="1540530"/>
            <a:ext cx="1406945" cy="809988"/>
          </a:xfrm>
          <a:prstGeom prst="roundRect">
            <a:avLst/>
          </a:prstGeom>
          <a:gradFill>
            <a:gsLst>
              <a:gs pos="0">
                <a:srgbClr val="FF0000"/>
              </a:gs>
              <a:gs pos="100000">
                <a:srgbClr val="F7545C"/>
              </a:gs>
            </a:gsLst>
          </a:gra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1600" dirty="0">
                <a:solidFill>
                  <a:srgbClr val="FFFFFF"/>
                </a:solidFill>
              </a:rPr>
              <a:t>Network Operating  System 1</a:t>
            </a:r>
          </a:p>
        </p:txBody>
      </p:sp>
      <p:grpSp>
        <p:nvGrpSpPr>
          <p:cNvPr id="2" name="Group 119"/>
          <p:cNvGrpSpPr>
            <a:grpSpLocks/>
          </p:cNvGrpSpPr>
          <p:nvPr/>
        </p:nvGrpSpPr>
        <p:grpSpPr bwMode="auto">
          <a:xfrm>
            <a:off x="4429125" y="3471863"/>
            <a:ext cx="2986088" cy="673100"/>
            <a:chOff x="3650213" y="1672972"/>
            <a:chExt cx="2985801" cy="673471"/>
          </a:xfrm>
        </p:grpSpPr>
        <p:sp>
          <p:nvSpPr>
            <p:cNvPr id="101" name="Right Brace 100"/>
            <p:cNvSpPr/>
            <p:nvPr/>
          </p:nvSpPr>
          <p:spPr>
            <a:xfrm>
              <a:off x="3650213" y="1672972"/>
              <a:ext cx="219054" cy="673471"/>
            </a:xfrm>
            <a:prstGeom prst="rightBrace">
              <a:avLst>
                <a:gd name="adj1" fmla="val 31524"/>
                <a:gd name="adj2" fmla="val 50000"/>
              </a:avLst>
            </a:prstGeom>
            <a:ln>
              <a:solidFill>
                <a:schemeClr val="tx1"/>
              </a:solidFill>
            </a:ln>
            <a:effectLst>
              <a:outerShdw blurRad="40000" dist="20000" dir="5400000" rotWithShape="0">
                <a:srgbClr val="000000">
                  <a:alpha val="69000"/>
                </a:srgbClr>
              </a:outerShdw>
            </a:effectLst>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a:p>
          </p:txBody>
        </p:sp>
        <p:sp>
          <p:nvSpPr>
            <p:cNvPr id="93261" name="TextBox 101"/>
            <p:cNvSpPr txBox="1">
              <a:spLocks noChangeArrowheads="1"/>
            </p:cNvSpPr>
            <p:nvPr/>
          </p:nvSpPr>
          <p:spPr bwMode="auto">
            <a:xfrm>
              <a:off x="3860795" y="1810253"/>
              <a:ext cx="2775219" cy="369332"/>
            </a:xfrm>
            <a:prstGeom prst="rect">
              <a:avLst/>
            </a:prstGeom>
            <a:noFill/>
            <a:ln w="9525">
              <a:noFill/>
              <a:miter lim="800000"/>
              <a:headEnd/>
              <a:tailEnd/>
            </a:ln>
          </p:spPr>
          <p:txBody>
            <a:bodyPr wrap="none">
              <a:spAutoFit/>
            </a:bodyPr>
            <a:lstStyle/>
            <a:p>
              <a:r>
                <a:rPr lang="en-US">
                  <a:latin typeface="Calibri" pitchFamily="34" charset="0"/>
                </a:rPr>
                <a:t>Open interface to hardware</a:t>
              </a:r>
            </a:p>
          </p:txBody>
        </p:sp>
      </p:grpSp>
      <p:sp>
        <p:nvSpPr>
          <p:cNvPr id="41" name="Rounded Rectangle 40"/>
          <p:cNvSpPr/>
          <p:nvPr/>
        </p:nvSpPr>
        <p:spPr bwMode="auto">
          <a:xfrm>
            <a:off x="821267" y="2943632"/>
            <a:ext cx="6915182" cy="527732"/>
          </a:xfrm>
          <a:prstGeom prst="roundRect">
            <a:avLst/>
          </a:prstGeom>
          <a:solidFill>
            <a:schemeClr val="accent1"/>
          </a:solidFill>
        </p:spPr>
        <p:style>
          <a:lnRef idx="0">
            <a:schemeClr val="accent5"/>
          </a:lnRef>
          <a:fillRef idx="3">
            <a:schemeClr val="accent5"/>
          </a:fillRef>
          <a:effectRef idx="3">
            <a:schemeClr val="accent5"/>
          </a:effectRef>
          <a:fontRef idx="minor">
            <a:schemeClr val="lt1"/>
          </a:fontRef>
        </p:style>
        <p:txBody>
          <a:bodyPr anchor="ctr"/>
          <a:lstStyle/>
          <a:p>
            <a:pPr algn="ctr" fontAlgn="auto">
              <a:spcBef>
                <a:spcPts val="0"/>
              </a:spcBef>
              <a:spcAft>
                <a:spcPts val="0"/>
              </a:spcAft>
              <a:defRPr/>
            </a:pPr>
            <a:r>
              <a:rPr lang="en-US" sz="2400" dirty="0">
                <a:solidFill>
                  <a:schemeClr val="bg1"/>
                </a:solidFill>
              </a:rPr>
              <a:t>Virtualization or “Slicing” Layer</a:t>
            </a:r>
          </a:p>
        </p:txBody>
      </p:sp>
      <p:sp>
        <p:nvSpPr>
          <p:cNvPr id="42" name="Rounded Rectangle 41"/>
          <p:cNvSpPr/>
          <p:nvPr/>
        </p:nvSpPr>
        <p:spPr>
          <a:xfrm>
            <a:off x="2804501" y="1551670"/>
            <a:ext cx="1406945" cy="809988"/>
          </a:xfrm>
          <a:prstGeom prst="roundRect">
            <a:avLst/>
          </a:prstGeom>
          <a:gradFill>
            <a:gsLst>
              <a:gs pos="0">
                <a:srgbClr val="FF0000"/>
              </a:gs>
              <a:gs pos="100000">
                <a:srgbClr val="F7545C"/>
              </a:gs>
            </a:gsLst>
          </a:gra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1600" dirty="0">
                <a:solidFill>
                  <a:srgbClr val="FFFFFF"/>
                </a:solidFill>
              </a:rPr>
              <a:t>Network Operating  System 2</a:t>
            </a:r>
          </a:p>
        </p:txBody>
      </p:sp>
      <p:sp>
        <p:nvSpPr>
          <p:cNvPr id="43" name="Rounded Rectangle 42"/>
          <p:cNvSpPr/>
          <p:nvPr/>
        </p:nvSpPr>
        <p:spPr>
          <a:xfrm>
            <a:off x="4397635" y="1562810"/>
            <a:ext cx="1406945" cy="809988"/>
          </a:xfrm>
          <a:prstGeom prst="roundRect">
            <a:avLst/>
          </a:prstGeom>
          <a:gradFill>
            <a:gsLst>
              <a:gs pos="0">
                <a:srgbClr val="FF0000"/>
              </a:gs>
              <a:gs pos="100000">
                <a:srgbClr val="F7545C"/>
              </a:gs>
            </a:gsLst>
          </a:gra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1600" dirty="0">
                <a:solidFill>
                  <a:srgbClr val="FFFFFF"/>
                </a:solidFill>
              </a:rPr>
              <a:t>Network Operating  System 3</a:t>
            </a:r>
          </a:p>
        </p:txBody>
      </p:sp>
      <p:sp>
        <p:nvSpPr>
          <p:cNvPr id="45" name="Rounded Rectangle 44"/>
          <p:cNvSpPr/>
          <p:nvPr/>
        </p:nvSpPr>
        <p:spPr>
          <a:xfrm>
            <a:off x="5990769" y="1573950"/>
            <a:ext cx="1406945" cy="809988"/>
          </a:xfrm>
          <a:prstGeom prst="roundRect">
            <a:avLst/>
          </a:prstGeom>
          <a:gradFill>
            <a:gsLst>
              <a:gs pos="0">
                <a:srgbClr val="FF0000"/>
              </a:gs>
              <a:gs pos="100000">
                <a:srgbClr val="F7545C"/>
              </a:gs>
            </a:gsLst>
          </a:gra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1600" dirty="0">
                <a:solidFill>
                  <a:srgbClr val="FFFFFF"/>
                </a:solidFill>
              </a:rPr>
              <a:t>Network Operating  System 4</a:t>
            </a:r>
          </a:p>
        </p:txBody>
      </p:sp>
      <p:grpSp>
        <p:nvGrpSpPr>
          <p:cNvPr id="3" name="Group 85"/>
          <p:cNvGrpSpPr>
            <a:grpSpLocks/>
          </p:cNvGrpSpPr>
          <p:nvPr/>
        </p:nvGrpSpPr>
        <p:grpSpPr bwMode="auto">
          <a:xfrm>
            <a:off x="1257300" y="1030288"/>
            <a:ext cx="6096000" cy="492125"/>
            <a:chOff x="1256791" y="1030784"/>
            <a:chExt cx="6096247" cy="492031"/>
          </a:xfrm>
        </p:grpSpPr>
        <p:sp>
          <p:nvSpPr>
            <p:cNvPr id="5" name="Rounded Rectangle 4"/>
            <p:cNvSpPr/>
            <p:nvPr/>
          </p:nvSpPr>
          <p:spPr>
            <a:xfrm>
              <a:off x="1256791" y="1030784"/>
              <a:ext cx="537283" cy="492031"/>
            </a:xfrm>
            <a:prstGeom prst="roundRect">
              <a:avLst/>
            </a:prstGeom>
            <a:gradFill>
              <a:gsLst>
                <a:gs pos="0">
                  <a:schemeClr val="accent6">
                    <a:tint val="100000"/>
                    <a:shade val="100000"/>
                    <a:satMod val="130000"/>
                    <a:alpha val="60000"/>
                  </a:schemeClr>
                </a:gs>
                <a:gs pos="100000">
                  <a:schemeClr val="accent6">
                    <a:tint val="50000"/>
                    <a:shade val="100000"/>
                    <a:satMod val="350000"/>
                    <a:alpha val="45000"/>
                  </a:schemeClr>
                </a:gs>
              </a:gsLst>
            </a:gra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lang="en-US" sz="1400">
                  <a:solidFill>
                    <a:srgbClr val="FFFFFF"/>
                  </a:solidFill>
                </a:rPr>
                <a:t>App</a:t>
              </a:r>
            </a:p>
          </p:txBody>
        </p:sp>
        <p:sp>
          <p:nvSpPr>
            <p:cNvPr id="47" name="Rounded Rectangle 46"/>
            <p:cNvSpPr/>
            <p:nvPr/>
          </p:nvSpPr>
          <p:spPr>
            <a:xfrm>
              <a:off x="2005753" y="1030784"/>
              <a:ext cx="537283" cy="492031"/>
            </a:xfrm>
            <a:prstGeom prst="roundRect">
              <a:avLst/>
            </a:prstGeom>
            <a:gradFill>
              <a:gsLst>
                <a:gs pos="0">
                  <a:schemeClr val="accent6">
                    <a:tint val="100000"/>
                    <a:shade val="100000"/>
                    <a:satMod val="130000"/>
                    <a:alpha val="60000"/>
                  </a:schemeClr>
                </a:gs>
                <a:gs pos="100000">
                  <a:schemeClr val="accent6">
                    <a:tint val="50000"/>
                    <a:shade val="100000"/>
                    <a:satMod val="350000"/>
                    <a:alpha val="45000"/>
                  </a:schemeClr>
                </a:gs>
              </a:gsLst>
            </a:gra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lang="en-US" sz="1400">
                  <a:solidFill>
                    <a:srgbClr val="FFFFFF"/>
                  </a:solidFill>
                </a:rPr>
                <a:t>App</a:t>
              </a:r>
            </a:p>
          </p:txBody>
        </p:sp>
        <p:sp>
          <p:nvSpPr>
            <p:cNvPr id="49" name="Rounded Rectangle 48"/>
            <p:cNvSpPr/>
            <p:nvPr/>
          </p:nvSpPr>
          <p:spPr>
            <a:xfrm>
              <a:off x="2860125" y="1030784"/>
              <a:ext cx="537283" cy="492031"/>
            </a:xfrm>
            <a:prstGeom prst="roundRect">
              <a:avLst/>
            </a:prstGeom>
            <a:gradFill>
              <a:gsLst>
                <a:gs pos="0">
                  <a:schemeClr val="accent6">
                    <a:tint val="100000"/>
                    <a:shade val="100000"/>
                    <a:satMod val="130000"/>
                    <a:alpha val="60000"/>
                  </a:schemeClr>
                </a:gs>
                <a:gs pos="100000">
                  <a:schemeClr val="accent6">
                    <a:tint val="50000"/>
                    <a:shade val="100000"/>
                    <a:satMod val="350000"/>
                    <a:alpha val="45000"/>
                  </a:schemeClr>
                </a:gs>
              </a:gsLst>
            </a:gra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lang="en-US" sz="1400">
                  <a:solidFill>
                    <a:srgbClr val="FFFFFF"/>
                  </a:solidFill>
                </a:rPr>
                <a:t>App</a:t>
              </a:r>
            </a:p>
          </p:txBody>
        </p:sp>
        <p:sp>
          <p:nvSpPr>
            <p:cNvPr id="51" name="Rounded Rectangle 50"/>
            <p:cNvSpPr/>
            <p:nvPr/>
          </p:nvSpPr>
          <p:spPr>
            <a:xfrm>
              <a:off x="3609087" y="1030784"/>
              <a:ext cx="537283" cy="492031"/>
            </a:xfrm>
            <a:prstGeom prst="roundRect">
              <a:avLst/>
            </a:prstGeom>
            <a:gradFill>
              <a:gsLst>
                <a:gs pos="0">
                  <a:schemeClr val="accent6">
                    <a:tint val="100000"/>
                    <a:shade val="100000"/>
                    <a:satMod val="130000"/>
                    <a:alpha val="60000"/>
                  </a:schemeClr>
                </a:gs>
                <a:gs pos="100000">
                  <a:schemeClr val="accent6">
                    <a:tint val="50000"/>
                    <a:shade val="100000"/>
                    <a:satMod val="350000"/>
                    <a:alpha val="45000"/>
                  </a:schemeClr>
                </a:gs>
              </a:gsLst>
            </a:gra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lang="en-US" sz="1400">
                  <a:solidFill>
                    <a:srgbClr val="FFFFFF"/>
                  </a:solidFill>
                </a:rPr>
                <a:t>App</a:t>
              </a:r>
            </a:p>
          </p:txBody>
        </p:sp>
        <p:sp>
          <p:nvSpPr>
            <p:cNvPr id="53" name="Rounded Rectangle 52"/>
            <p:cNvSpPr/>
            <p:nvPr/>
          </p:nvSpPr>
          <p:spPr>
            <a:xfrm>
              <a:off x="4463459" y="1030784"/>
              <a:ext cx="537283" cy="492031"/>
            </a:xfrm>
            <a:prstGeom prst="roundRect">
              <a:avLst/>
            </a:prstGeom>
            <a:gradFill>
              <a:gsLst>
                <a:gs pos="0">
                  <a:schemeClr val="accent6">
                    <a:tint val="100000"/>
                    <a:shade val="100000"/>
                    <a:satMod val="130000"/>
                    <a:alpha val="60000"/>
                  </a:schemeClr>
                </a:gs>
                <a:gs pos="100000">
                  <a:schemeClr val="accent6">
                    <a:tint val="50000"/>
                    <a:shade val="100000"/>
                    <a:satMod val="350000"/>
                    <a:alpha val="45000"/>
                  </a:schemeClr>
                </a:gs>
              </a:gsLst>
            </a:gra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lang="en-US" sz="1400">
                  <a:solidFill>
                    <a:srgbClr val="FFFFFF"/>
                  </a:solidFill>
                </a:rPr>
                <a:t>App</a:t>
              </a:r>
            </a:p>
          </p:txBody>
        </p:sp>
        <p:sp>
          <p:nvSpPr>
            <p:cNvPr id="54" name="Rounded Rectangle 53"/>
            <p:cNvSpPr/>
            <p:nvPr/>
          </p:nvSpPr>
          <p:spPr>
            <a:xfrm>
              <a:off x="5212421" y="1030784"/>
              <a:ext cx="537283" cy="492031"/>
            </a:xfrm>
            <a:prstGeom prst="roundRect">
              <a:avLst/>
            </a:prstGeom>
            <a:gradFill>
              <a:gsLst>
                <a:gs pos="0">
                  <a:schemeClr val="accent6">
                    <a:tint val="100000"/>
                    <a:shade val="100000"/>
                    <a:satMod val="130000"/>
                    <a:alpha val="60000"/>
                  </a:schemeClr>
                </a:gs>
                <a:gs pos="100000">
                  <a:schemeClr val="accent6">
                    <a:tint val="50000"/>
                    <a:shade val="100000"/>
                    <a:satMod val="350000"/>
                    <a:alpha val="45000"/>
                  </a:schemeClr>
                </a:gs>
              </a:gsLst>
            </a:gra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lang="en-US" sz="1400">
                  <a:solidFill>
                    <a:srgbClr val="FFFFFF"/>
                  </a:solidFill>
                </a:rPr>
                <a:t>App</a:t>
              </a:r>
            </a:p>
          </p:txBody>
        </p:sp>
        <p:sp>
          <p:nvSpPr>
            <p:cNvPr id="57" name="Rounded Rectangle 56"/>
            <p:cNvSpPr/>
            <p:nvPr/>
          </p:nvSpPr>
          <p:spPr>
            <a:xfrm>
              <a:off x="6066793" y="1030784"/>
              <a:ext cx="537283" cy="492031"/>
            </a:xfrm>
            <a:prstGeom prst="roundRect">
              <a:avLst/>
            </a:prstGeom>
            <a:gradFill>
              <a:gsLst>
                <a:gs pos="0">
                  <a:schemeClr val="accent6">
                    <a:tint val="100000"/>
                    <a:shade val="100000"/>
                    <a:satMod val="130000"/>
                    <a:alpha val="60000"/>
                  </a:schemeClr>
                </a:gs>
                <a:gs pos="100000">
                  <a:schemeClr val="accent6">
                    <a:tint val="50000"/>
                    <a:shade val="100000"/>
                    <a:satMod val="350000"/>
                    <a:alpha val="45000"/>
                  </a:schemeClr>
                </a:gs>
              </a:gsLst>
            </a:gra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lang="en-US" sz="1400">
                  <a:solidFill>
                    <a:srgbClr val="FFFFFF"/>
                  </a:solidFill>
                </a:rPr>
                <a:t>App</a:t>
              </a:r>
            </a:p>
          </p:txBody>
        </p:sp>
        <p:sp>
          <p:nvSpPr>
            <p:cNvPr id="60" name="Rounded Rectangle 59"/>
            <p:cNvSpPr/>
            <p:nvPr/>
          </p:nvSpPr>
          <p:spPr>
            <a:xfrm>
              <a:off x="6815755" y="1030784"/>
              <a:ext cx="537283" cy="492031"/>
            </a:xfrm>
            <a:prstGeom prst="roundRect">
              <a:avLst/>
            </a:prstGeom>
            <a:gradFill>
              <a:gsLst>
                <a:gs pos="0">
                  <a:schemeClr val="accent6">
                    <a:tint val="100000"/>
                    <a:shade val="100000"/>
                    <a:satMod val="130000"/>
                    <a:alpha val="60000"/>
                  </a:schemeClr>
                </a:gs>
                <a:gs pos="100000">
                  <a:schemeClr val="accent6">
                    <a:tint val="50000"/>
                    <a:shade val="100000"/>
                    <a:satMod val="350000"/>
                    <a:alpha val="45000"/>
                  </a:schemeClr>
                </a:gs>
              </a:gsLst>
            </a:gradFill>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lang="en-US" sz="1400">
                  <a:solidFill>
                    <a:srgbClr val="FFFFFF"/>
                  </a:solidFill>
                </a:rPr>
                <a:t>App</a:t>
              </a:r>
            </a:p>
          </p:txBody>
        </p:sp>
      </p:grpSp>
      <p:grpSp>
        <p:nvGrpSpPr>
          <p:cNvPr id="4" name="Group 87"/>
          <p:cNvGrpSpPr>
            <a:grpSpLocks/>
          </p:cNvGrpSpPr>
          <p:nvPr/>
        </p:nvGrpSpPr>
        <p:grpSpPr bwMode="auto">
          <a:xfrm>
            <a:off x="5410200" y="57150"/>
            <a:ext cx="2774950" cy="1658938"/>
            <a:chOff x="5410666" y="56921"/>
            <a:chExt cx="2775119" cy="1658623"/>
          </a:xfrm>
        </p:grpSpPr>
        <p:sp>
          <p:nvSpPr>
            <p:cNvPr id="93234" name="TextBox 103"/>
            <p:cNvSpPr txBox="1">
              <a:spLocks noChangeArrowheads="1"/>
            </p:cNvSpPr>
            <p:nvPr/>
          </p:nvSpPr>
          <p:spPr bwMode="auto">
            <a:xfrm>
              <a:off x="5410666" y="56921"/>
              <a:ext cx="2775119" cy="646331"/>
            </a:xfrm>
            <a:prstGeom prst="rect">
              <a:avLst/>
            </a:prstGeom>
            <a:noFill/>
            <a:ln w="9525">
              <a:noFill/>
              <a:miter lim="800000"/>
              <a:headEnd/>
              <a:tailEnd/>
            </a:ln>
          </p:spPr>
          <p:txBody>
            <a:bodyPr wrap="none">
              <a:spAutoFit/>
            </a:bodyPr>
            <a:lstStyle/>
            <a:p>
              <a:pPr algn="ctr"/>
              <a:r>
                <a:rPr lang="en-US">
                  <a:latin typeface="Calibri" pitchFamily="34" charset="0"/>
                </a:rPr>
                <a:t>Many operating systems, or</a:t>
              </a:r>
            </a:p>
            <a:p>
              <a:pPr algn="ctr"/>
              <a:r>
                <a:rPr lang="en-US">
                  <a:latin typeface="Calibri" pitchFamily="34" charset="0"/>
                </a:rPr>
                <a:t>Many versions</a:t>
              </a:r>
            </a:p>
          </p:txBody>
        </p:sp>
        <p:cxnSp>
          <p:nvCxnSpPr>
            <p:cNvPr id="119" name="Straight Arrow Connector 118"/>
            <p:cNvCxnSpPr/>
            <p:nvPr/>
          </p:nvCxnSpPr>
          <p:spPr>
            <a:xfrm rot="16200000" flipH="1">
              <a:off x="6196651" y="1220338"/>
              <a:ext cx="990412"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6" name="Group 75"/>
          <p:cNvGrpSpPr>
            <a:grpSpLocks/>
          </p:cNvGrpSpPr>
          <p:nvPr/>
        </p:nvGrpSpPr>
        <p:grpSpPr bwMode="auto">
          <a:xfrm>
            <a:off x="2701925" y="735013"/>
            <a:ext cx="3176588" cy="2224087"/>
            <a:chOff x="2701157" y="278760"/>
            <a:chExt cx="3178140" cy="2680825"/>
          </a:xfrm>
        </p:grpSpPr>
        <p:cxnSp>
          <p:nvCxnSpPr>
            <p:cNvPr id="69" name="Straight Connector 68"/>
            <p:cNvCxnSpPr/>
            <p:nvPr/>
          </p:nvCxnSpPr>
          <p:spPr>
            <a:xfrm rot="5400000">
              <a:off x="1369192" y="1610725"/>
              <a:ext cx="2665517" cy="1589"/>
            </a:xfrm>
            <a:prstGeom prst="line">
              <a:avLst/>
            </a:prstGeom>
            <a:ln w="25400" cap="flat" cmpd="sng" algn="ctr">
              <a:solidFill>
                <a:srgbClr val="000000"/>
              </a:solidFill>
              <a:prstDash val="sys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rot="5400000">
              <a:off x="2957468" y="1618379"/>
              <a:ext cx="2665517" cy="1589"/>
            </a:xfrm>
            <a:prstGeom prst="line">
              <a:avLst/>
            </a:prstGeom>
            <a:ln w="25400" cap="flat" cmpd="sng" algn="ctr">
              <a:solidFill>
                <a:srgbClr val="000000"/>
              </a:solidFill>
              <a:prstDash val="sys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rot="5400000">
              <a:off x="4545744" y="1626033"/>
              <a:ext cx="2665517" cy="1589"/>
            </a:xfrm>
            <a:prstGeom prst="line">
              <a:avLst/>
            </a:prstGeom>
            <a:ln w="25400" cap="flat" cmpd="sng" algn="ctr">
              <a:solidFill>
                <a:srgbClr val="000000"/>
              </a:solidFill>
              <a:prstDash val="sys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grpSp>
        <p:nvGrpSpPr>
          <p:cNvPr id="7" name="Group 119"/>
          <p:cNvGrpSpPr>
            <a:grpSpLocks/>
          </p:cNvGrpSpPr>
          <p:nvPr/>
        </p:nvGrpSpPr>
        <p:grpSpPr bwMode="auto">
          <a:xfrm>
            <a:off x="4460875" y="2384425"/>
            <a:ext cx="2984500" cy="574675"/>
            <a:chOff x="3650213" y="1672972"/>
            <a:chExt cx="2985801" cy="673471"/>
          </a:xfrm>
        </p:grpSpPr>
        <p:sp>
          <p:nvSpPr>
            <p:cNvPr id="81" name="Right Brace 80"/>
            <p:cNvSpPr/>
            <p:nvPr/>
          </p:nvSpPr>
          <p:spPr>
            <a:xfrm>
              <a:off x="3650213" y="1672972"/>
              <a:ext cx="219170" cy="673471"/>
            </a:xfrm>
            <a:prstGeom prst="rightBrace">
              <a:avLst>
                <a:gd name="adj1" fmla="val 31524"/>
                <a:gd name="adj2" fmla="val 50000"/>
              </a:avLst>
            </a:prstGeom>
            <a:ln>
              <a:solidFill>
                <a:schemeClr val="tx1"/>
              </a:solidFill>
            </a:ln>
            <a:effectLst>
              <a:outerShdw blurRad="40000" dist="20000" dir="5400000" rotWithShape="0">
                <a:srgbClr val="000000">
                  <a:alpha val="69000"/>
                </a:srgbClr>
              </a:outerShdw>
            </a:effectLst>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a:p>
          </p:txBody>
        </p:sp>
        <p:sp>
          <p:nvSpPr>
            <p:cNvPr id="93230" name="TextBox 81"/>
            <p:cNvSpPr txBox="1">
              <a:spLocks noChangeArrowheads="1"/>
            </p:cNvSpPr>
            <p:nvPr/>
          </p:nvSpPr>
          <p:spPr bwMode="auto">
            <a:xfrm>
              <a:off x="3860795" y="1810253"/>
              <a:ext cx="2775219" cy="432095"/>
            </a:xfrm>
            <a:prstGeom prst="rect">
              <a:avLst/>
            </a:prstGeom>
            <a:solidFill>
              <a:schemeClr val="bg1"/>
            </a:solidFill>
            <a:ln w="9525">
              <a:noFill/>
              <a:miter lim="800000"/>
              <a:headEnd/>
              <a:tailEnd/>
            </a:ln>
          </p:spPr>
          <p:txBody>
            <a:bodyPr>
              <a:spAutoFit/>
            </a:bodyPr>
            <a:lstStyle/>
            <a:p>
              <a:r>
                <a:rPr lang="en-US">
                  <a:latin typeface="Calibri" pitchFamily="34" charset="0"/>
                </a:rPr>
                <a:t>Open interface to hardware</a:t>
              </a:r>
            </a:p>
          </p:txBody>
        </p:sp>
      </p:grpSp>
      <p:grpSp>
        <p:nvGrpSpPr>
          <p:cNvPr id="8" name="Group 86"/>
          <p:cNvGrpSpPr>
            <a:grpSpLocks/>
          </p:cNvGrpSpPr>
          <p:nvPr/>
        </p:nvGrpSpPr>
        <p:grpSpPr bwMode="auto">
          <a:xfrm>
            <a:off x="1206500" y="57150"/>
            <a:ext cx="1665288" cy="690563"/>
            <a:chOff x="1205767" y="56921"/>
            <a:chExt cx="1666254" cy="690891"/>
          </a:xfrm>
        </p:grpSpPr>
        <p:sp>
          <p:nvSpPr>
            <p:cNvPr id="93227" name="TextBox 82"/>
            <p:cNvSpPr txBox="1">
              <a:spLocks noChangeArrowheads="1"/>
            </p:cNvSpPr>
            <p:nvPr/>
          </p:nvSpPr>
          <p:spPr bwMode="auto">
            <a:xfrm>
              <a:off x="1205767" y="56921"/>
              <a:ext cx="1666254" cy="369332"/>
            </a:xfrm>
            <a:prstGeom prst="rect">
              <a:avLst/>
            </a:prstGeom>
            <a:noFill/>
            <a:ln w="9525">
              <a:noFill/>
              <a:miter lim="800000"/>
              <a:headEnd/>
              <a:tailEnd/>
            </a:ln>
          </p:spPr>
          <p:txBody>
            <a:bodyPr wrap="none">
              <a:spAutoFit/>
            </a:bodyPr>
            <a:lstStyle/>
            <a:p>
              <a:pPr algn="ctr"/>
              <a:r>
                <a:rPr lang="en-US">
                  <a:latin typeface="Calibri" pitchFamily="34" charset="0"/>
                </a:rPr>
                <a:t>Isolated “slices”</a:t>
              </a:r>
            </a:p>
          </p:txBody>
        </p:sp>
        <p:cxnSp>
          <p:nvCxnSpPr>
            <p:cNvPr id="84" name="Straight Arrow Connector 83"/>
            <p:cNvCxnSpPr/>
            <p:nvPr/>
          </p:nvCxnSpPr>
          <p:spPr>
            <a:xfrm>
              <a:off x="2006331" y="426985"/>
              <a:ext cx="694140" cy="320827"/>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89" name="Rounded Rectangle 88"/>
          <p:cNvSpPr/>
          <p:nvPr/>
        </p:nvSpPr>
        <p:spPr>
          <a:xfrm>
            <a:off x="4397635" y="4971059"/>
            <a:ext cx="1806352" cy="589420"/>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lstStyle/>
          <a:p>
            <a:pPr algn="ctr" fontAlgn="auto">
              <a:spcBef>
                <a:spcPts val="0"/>
              </a:spcBef>
              <a:spcAft>
                <a:spcPts val="0"/>
              </a:spcAft>
              <a:defRPr/>
            </a:pPr>
            <a:r>
              <a:rPr lang="en-US" sz="1200" b="1" dirty="0">
                <a:solidFill>
                  <a:schemeClr val="bg1"/>
                </a:solidFill>
              </a:rPr>
              <a:t>Simple Packet </a:t>
            </a:r>
            <a:br>
              <a:rPr lang="en-US" sz="1200" b="1" dirty="0">
                <a:solidFill>
                  <a:schemeClr val="bg1"/>
                </a:solidFill>
              </a:rPr>
            </a:br>
            <a:r>
              <a:rPr lang="en-US" sz="1200" b="1" dirty="0">
                <a:solidFill>
                  <a:schemeClr val="bg1"/>
                </a:solidFill>
              </a:rPr>
              <a:t>Forwarding Hardware</a:t>
            </a:r>
            <a:endParaRPr lang="en-US" sz="1100" b="1" dirty="0">
              <a:solidFill>
                <a:schemeClr val="bg1"/>
              </a:solidFill>
            </a:endParaRPr>
          </a:p>
        </p:txBody>
      </p:sp>
      <p:sp>
        <p:nvSpPr>
          <p:cNvPr id="90" name="Rounded Rectangle 89"/>
          <p:cNvSpPr/>
          <p:nvPr/>
        </p:nvSpPr>
        <p:spPr>
          <a:xfrm>
            <a:off x="1153551" y="5352479"/>
            <a:ext cx="1806352" cy="589420"/>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lstStyle/>
          <a:p>
            <a:pPr algn="ctr" fontAlgn="auto">
              <a:spcBef>
                <a:spcPts val="0"/>
              </a:spcBef>
              <a:spcAft>
                <a:spcPts val="0"/>
              </a:spcAft>
              <a:defRPr/>
            </a:pPr>
            <a:r>
              <a:rPr lang="en-US" sz="1200" b="1" dirty="0">
                <a:solidFill>
                  <a:schemeClr val="bg1"/>
                </a:solidFill>
              </a:rPr>
              <a:t>Simple Packet </a:t>
            </a:r>
            <a:br>
              <a:rPr lang="en-US" sz="1200" b="1" dirty="0">
                <a:solidFill>
                  <a:schemeClr val="bg1"/>
                </a:solidFill>
              </a:rPr>
            </a:br>
            <a:r>
              <a:rPr lang="en-US" sz="1200" b="1" dirty="0">
                <a:solidFill>
                  <a:schemeClr val="bg1"/>
                </a:solidFill>
              </a:rPr>
              <a:t>Forwarding Hardware</a:t>
            </a:r>
            <a:endParaRPr lang="en-US" sz="1100" b="1" dirty="0">
              <a:solidFill>
                <a:schemeClr val="bg1"/>
              </a:solidFill>
            </a:endParaRPr>
          </a:p>
        </p:txBody>
      </p:sp>
      <p:sp>
        <p:nvSpPr>
          <p:cNvPr id="91" name="Rounded Rectangle 90"/>
          <p:cNvSpPr/>
          <p:nvPr/>
        </p:nvSpPr>
        <p:spPr>
          <a:xfrm>
            <a:off x="3194390" y="6142288"/>
            <a:ext cx="1806352" cy="589420"/>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lstStyle/>
          <a:p>
            <a:pPr algn="ctr" fontAlgn="auto">
              <a:spcBef>
                <a:spcPts val="0"/>
              </a:spcBef>
              <a:spcAft>
                <a:spcPts val="0"/>
              </a:spcAft>
              <a:defRPr/>
            </a:pPr>
            <a:r>
              <a:rPr lang="en-US" sz="1200" b="1" dirty="0">
                <a:solidFill>
                  <a:schemeClr val="bg1"/>
                </a:solidFill>
              </a:rPr>
              <a:t>Simple Packet </a:t>
            </a:r>
            <a:br>
              <a:rPr lang="en-US" sz="1200" b="1" dirty="0">
                <a:solidFill>
                  <a:schemeClr val="bg1"/>
                </a:solidFill>
              </a:rPr>
            </a:br>
            <a:r>
              <a:rPr lang="en-US" sz="1200" b="1" dirty="0">
                <a:solidFill>
                  <a:schemeClr val="bg1"/>
                </a:solidFill>
              </a:rPr>
              <a:t>Forwarding Hardware</a:t>
            </a:r>
            <a:endParaRPr lang="en-US" sz="1100" b="1" dirty="0">
              <a:solidFill>
                <a:schemeClr val="bg1"/>
              </a:solidFill>
            </a:endParaRPr>
          </a:p>
        </p:txBody>
      </p:sp>
      <p:sp>
        <p:nvSpPr>
          <p:cNvPr id="92" name="Rounded Rectangle 91"/>
          <p:cNvSpPr/>
          <p:nvPr/>
        </p:nvSpPr>
        <p:spPr>
          <a:xfrm>
            <a:off x="2959903" y="4167719"/>
            <a:ext cx="1806352" cy="589420"/>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lstStyle/>
          <a:p>
            <a:pPr algn="ctr" fontAlgn="auto">
              <a:spcBef>
                <a:spcPts val="0"/>
              </a:spcBef>
              <a:spcAft>
                <a:spcPts val="0"/>
              </a:spcAft>
              <a:defRPr/>
            </a:pPr>
            <a:r>
              <a:rPr lang="en-US" sz="1200" b="1" dirty="0">
                <a:solidFill>
                  <a:schemeClr val="bg1"/>
                </a:solidFill>
              </a:rPr>
              <a:t>Simple Packet </a:t>
            </a:r>
            <a:br>
              <a:rPr lang="en-US" sz="1200" b="1" dirty="0">
                <a:solidFill>
                  <a:schemeClr val="bg1"/>
                </a:solidFill>
              </a:rPr>
            </a:br>
            <a:r>
              <a:rPr lang="en-US" sz="1200" b="1" dirty="0">
                <a:solidFill>
                  <a:schemeClr val="bg1"/>
                </a:solidFill>
              </a:rPr>
              <a:t>Forwarding Hardware</a:t>
            </a:r>
            <a:endParaRPr lang="en-US" sz="1100" b="1" dirty="0">
              <a:solidFill>
                <a:schemeClr val="bg1"/>
              </a:solidFill>
            </a:endParaRPr>
          </a:p>
        </p:txBody>
      </p:sp>
      <p:sp>
        <p:nvSpPr>
          <p:cNvPr id="55" name="Slide Number Placeholder 54"/>
          <p:cNvSpPr>
            <a:spLocks noGrp="1"/>
          </p:cNvSpPr>
          <p:nvPr>
            <p:ph type="sldNum" sz="quarter" idx="12"/>
          </p:nvPr>
        </p:nvSpPr>
        <p:spPr/>
        <p:txBody>
          <a:bodyPr/>
          <a:lstStyle/>
          <a:p>
            <a:pPr>
              <a:defRPr/>
            </a:pPr>
            <a:fld id="{0D8214B3-7704-4D7F-A507-9BEC7180CD79}" type="slidenum">
              <a:rPr lang="en-US"/>
              <a:pPr>
                <a:defRPr/>
              </a:pPr>
              <a:t>43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300"/>
                                  </p:stCondLst>
                                  <p:childTnLst>
                                    <p:set>
                                      <p:cBhvr>
                                        <p:cTn id="15" dur="1" fill="hold">
                                          <p:stCondLst>
                                            <p:cond delay="0"/>
                                          </p:stCondLst>
                                        </p:cTn>
                                        <p:tgtEl>
                                          <p:spTgt spid="42"/>
                                        </p:tgtEl>
                                        <p:attrNameLst>
                                          <p:attrName>style.visibility</p:attrName>
                                        </p:attrNameLst>
                                      </p:cBhvr>
                                      <p:to>
                                        <p:strVal val="visible"/>
                                      </p:to>
                                    </p:set>
                                  </p:childTnLst>
                                </p:cTn>
                              </p:par>
                            </p:childTnLst>
                          </p:cTn>
                        </p:par>
                        <p:par>
                          <p:cTn id="16" fill="hold">
                            <p:stCondLst>
                              <p:cond delay="300"/>
                            </p:stCondLst>
                            <p:childTnLst>
                              <p:par>
                                <p:cTn id="17" presetID="1" presetClass="entr" presetSubtype="0" fill="hold" nodeType="afterEffect">
                                  <p:stCondLst>
                                    <p:cond delay="300"/>
                                  </p:stCondLst>
                                  <p:childTnLst>
                                    <p:set>
                                      <p:cBhvr>
                                        <p:cTn id="18" dur="1" fill="hold">
                                          <p:stCondLst>
                                            <p:cond delay="0"/>
                                          </p:stCondLst>
                                        </p:cTn>
                                        <p:tgtEl>
                                          <p:spTgt spid="43"/>
                                        </p:tgtEl>
                                        <p:attrNameLst>
                                          <p:attrName>style.visibility</p:attrName>
                                        </p:attrNameLst>
                                      </p:cBhvr>
                                      <p:to>
                                        <p:strVal val="visible"/>
                                      </p:to>
                                    </p:set>
                                  </p:childTnLst>
                                </p:cTn>
                              </p:par>
                            </p:childTnLst>
                          </p:cTn>
                        </p:par>
                        <p:par>
                          <p:cTn id="19" fill="hold">
                            <p:stCondLst>
                              <p:cond delay="600"/>
                            </p:stCondLst>
                            <p:childTnLst>
                              <p:par>
                                <p:cTn id="20" presetID="1" presetClass="entr" presetSubtype="0" fill="hold" nodeType="afterEffect">
                                  <p:stCondLst>
                                    <p:cond delay="300"/>
                                  </p:stCondLst>
                                  <p:childTnLst>
                                    <p:set>
                                      <p:cBhvr>
                                        <p:cTn id="21" dur="1" fill="hold">
                                          <p:stCondLst>
                                            <p:cond delay="0"/>
                                          </p:stCondLst>
                                        </p:cTn>
                                        <p:tgtEl>
                                          <p:spTgt spid="4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down)">
                                      <p:cBhvr>
                                        <p:cTn id="34" dur="500"/>
                                        <p:tgtEl>
                                          <p:spTgt spid="6"/>
                                        </p:tgtEl>
                                      </p:cBhvr>
                                    </p:animEffec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7" name="Title 1"/>
          <p:cNvSpPr>
            <a:spLocks noGrp="1"/>
          </p:cNvSpPr>
          <p:nvPr>
            <p:ph type="ctrTitle"/>
          </p:nvPr>
        </p:nvSpPr>
        <p:spPr>
          <a:xfrm>
            <a:off x="685800" y="2432535"/>
            <a:ext cx="7772400" cy="1470025"/>
          </a:xfrm>
        </p:spPr>
        <p:txBody>
          <a:bodyPr/>
          <a:lstStyle/>
          <a:p>
            <a:pPr eaLnBrk="1" hangingPunct="1"/>
            <a:r>
              <a:rPr lang="en-US" sz="7200" dirty="0" smtClean="0">
                <a:latin typeface="Calibri" charset="0"/>
              </a:rPr>
              <a:t>What is SDN, opt. 2</a:t>
            </a:r>
            <a:r>
              <a:rPr lang="en-US" sz="7000" dirty="0" smtClean="0">
                <a:latin typeface="Calibri" charset="0"/>
              </a:rPr>
              <a:t/>
            </a:r>
            <a:br>
              <a:rPr lang="en-US" sz="7000" dirty="0" smtClean="0">
                <a:latin typeface="Calibri" charset="0"/>
              </a:rPr>
            </a:br>
            <a:r>
              <a:rPr lang="en-US" sz="7000" dirty="0" smtClean="0">
                <a:latin typeface="Calibri" charset="0"/>
              </a:rPr>
              <a:t/>
            </a:r>
            <a:br>
              <a:rPr lang="en-US" sz="7000" dirty="0" smtClean="0">
                <a:latin typeface="Calibri" charset="0"/>
              </a:rPr>
            </a:br>
            <a:r>
              <a:rPr lang="en-US" sz="6600" dirty="0" smtClean="0">
                <a:latin typeface="Calibri" charset="0"/>
              </a:rPr>
              <a:t>“The </a:t>
            </a:r>
            <a:r>
              <a:rPr lang="en-US" sz="6600" dirty="0" err="1" smtClean="0">
                <a:latin typeface="Calibri" charset="0"/>
              </a:rPr>
              <a:t>Shenker</a:t>
            </a:r>
            <a:r>
              <a:rPr lang="en-US" sz="6600" dirty="0" smtClean="0">
                <a:latin typeface="Calibri" charset="0"/>
              </a:rPr>
              <a:t> View”:</a:t>
            </a:r>
            <a:r>
              <a:rPr lang="en-US" sz="2000" dirty="0" smtClean="0">
                <a:latin typeface="Calibri" charset="0"/>
              </a:rPr>
              <a:t/>
            </a:r>
            <a:br>
              <a:rPr lang="en-US" sz="2000" dirty="0" smtClean="0">
                <a:latin typeface="Calibri" charset="0"/>
              </a:rPr>
            </a:br>
            <a:r>
              <a:rPr lang="en-US" sz="2000" dirty="0" smtClean="0">
                <a:latin typeface="Calibri" charset="0"/>
              </a:rPr>
              <a:t/>
            </a:r>
            <a:br>
              <a:rPr lang="en-US" sz="2000" dirty="0" smtClean="0">
                <a:latin typeface="Calibri" charset="0"/>
              </a:rPr>
            </a:br>
            <a:r>
              <a:rPr lang="en-US" sz="6600" dirty="0" smtClean="0">
                <a:latin typeface="Calibri" charset="0"/>
              </a:rPr>
              <a:t>Redefining Abstractions</a:t>
            </a:r>
            <a:endParaRPr lang="en-US" sz="7200" dirty="0">
              <a:latin typeface="Calibri" charset="0"/>
            </a:endParaRPr>
          </a:p>
        </p:txBody>
      </p:sp>
      <p:sp>
        <p:nvSpPr>
          <p:cNvPr id="3" name="Slide Number Placeholder 2"/>
          <p:cNvSpPr>
            <a:spLocks noGrp="1"/>
          </p:cNvSpPr>
          <p:nvPr>
            <p:ph type="sldNum" sz="quarter" idx="12"/>
          </p:nvPr>
        </p:nvSpPr>
        <p:spPr/>
        <p:txBody>
          <a:bodyPr/>
          <a:lstStyle/>
          <a:p>
            <a:fld id="{EFE1403D-69EA-144D-B9C0-DACDB6504424}" type="slidenum">
              <a:rPr lang="en-US"/>
              <a:pPr/>
              <a:t>44</a:t>
            </a:fld>
            <a:endParaRPr 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7" name="Title 1"/>
          <p:cNvSpPr>
            <a:spLocks noGrp="1"/>
          </p:cNvSpPr>
          <p:nvPr>
            <p:ph type="ctrTitle"/>
          </p:nvPr>
        </p:nvSpPr>
        <p:spPr/>
        <p:txBody>
          <a:bodyPr/>
          <a:lstStyle/>
          <a:p>
            <a:pPr eaLnBrk="1" hangingPunct="1"/>
            <a:r>
              <a:rPr lang="en-US" sz="6000" dirty="0" smtClean="0">
                <a:latin typeface="Calibri" charset="0"/>
              </a:rPr>
              <a:t>Define SDN by the abstractions it provides to software (and people writing it).</a:t>
            </a:r>
            <a:endParaRPr lang="en-US" sz="6000" dirty="0">
              <a:latin typeface="Calibri" charset="0"/>
            </a:endParaRPr>
          </a:p>
        </p:txBody>
      </p:sp>
      <p:sp>
        <p:nvSpPr>
          <p:cNvPr id="3" name="Slide Number Placeholder 2"/>
          <p:cNvSpPr>
            <a:spLocks noGrp="1"/>
          </p:cNvSpPr>
          <p:nvPr>
            <p:ph type="sldNum" sz="quarter" idx="12"/>
          </p:nvPr>
        </p:nvSpPr>
        <p:spPr/>
        <p:txBody>
          <a:bodyPr/>
          <a:lstStyle/>
          <a:p>
            <a:fld id="{EFE1403D-69EA-144D-B9C0-DACDB6504424}" type="slidenum">
              <a:rPr lang="en-US"/>
              <a:pPr/>
              <a:t>45</a:t>
            </a:fld>
            <a:endParaRPr 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Shenker</a:t>
            </a:r>
            <a:r>
              <a:rPr lang="en-US" dirty="0" smtClean="0"/>
              <a:t> View”</a:t>
            </a:r>
            <a:endParaRPr lang="en-US" dirty="0"/>
          </a:p>
        </p:txBody>
      </p:sp>
      <p:sp>
        <p:nvSpPr>
          <p:cNvPr id="3" name="Content Placeholder 2"/>
          <p:cNvSpPr>
            <a:spLocks noGrp="1"/>
          </p:cNvSpPr>
          <p:nvPr>
            <p:ph idx="1"/>
          </p:nvPr>
        </p:nvSpPr>
        <p:spPr/>
        <p:txBody>
          <a:bodyPr/>
          <a:lstStyle/>
          <a:p>
            <a:r>
              <a:rPr lang="en-US" dirty="0" smtClean="0"/>
              <a:t>Scott </a:t>
            </a:r>
            <a:r>
              <a:rPr lang="en-US" dirty="0" err="1" smtClean="0"/>
              <a:t>Shenker</a:t>
            </a:r>
            <a:r>
              <a:rPr lang="en-US" dirty="0" smtClean="0"/>
              <a:t> has a killer presentation</a:t>
            </a:r>
          </a:p>
          <a:p>
            <a:pPr lvl="1"/>
            <a:r>
              <a:rPr lang="en-US" dirty="0" smtClean="0"/>
              <a:t>(Keynote at last ONS) </a:t>
            </a:r>
          </a:p>
          <a:p>
            <a:pPr lvl="1"/>
            <a:r>
              <a:rPr lang="en-US" dirty="0" smtClean="0"/>
              <a:t>You should watch this</a:t>
            </a:r>
          </a:p>
          <a:p>
            <a:pPr lvl="1"/>
            <a:r>
              <a:rPr lang="en-US" dirty="0" smtClean="0">
                <a:hlinkClick r:id="rId2"/>
              </a:rPr>
              <a:t>http://www.slideshare.net/martin_casado/sdn-abstractions</a:t>
            </a:r>
            <a:endParaRPr lang="en-US" dirty="0" smtClean="0"/>
          </a:p>
          <a:p>
            <a:pPr lvl="1"/>
            <a:r>
              <a:rPr lang="en-US" dirty="0" smtClean="0"/>
              <a:t>The Future of Networking, and the Past of Protocols</a:t>
            </a:r>
          </a:p>
          <a:p>
            <a:pPr lvl="1"/>
            <a:endParaRPr lang="en-US" dirty="0" smtClean="0"/>
          </a:p>
          <a:p>
            <a:r>
              <a:rPr lang="en-US" dirty="0" smtClean="0"/>
              <a:t>Many bullet points on next few slides are from this talk</a:t>
            </a:r>
            <a:endParaRPr lang="en-US" dirty="0"/>
          </a:p>
        </p:txBody>
      </p:sp>
      <p:sp>
        <p:nvSpPr>
          <p:cNvPr id="4" name="Slide Number Placeholder 3"/>
          <p:cNvSpPr>
            <a:spLocks noGrp="1"/>
          </p:cNvSpPr>
          <p:nvPr>
            <p:ph type="sldNum" sz="quarter" idx="12"/>
          </p:nvPr>
        </p:nvSpPr>
        <p:spPr/>
        <p:txBody>
          <a:bodyPr/>
          <a:lstStyle/>
          <a:p>
            <a:fld id="{0FCE97B5-98C9-FA49-BC62-4794FE1F9AE6}" type="slidenum">
              <a:rPr lang="en-US" smtClean="0"/>
              <a:pPr/>
              <a:t>46</a:t>
            </a:fld>
            <a:endParaRPr 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Shenker</a:t>
            </a:r>
            <a:r>
              <a:rPr lang="en-US" dirty="0" smtClean="0"/>
              <a:t> View”: the gist</a:t>
            </a:r>
            <a:endParaRPr lang="en-US" dirty="0"/>
          </a:p>
        </p:txBody>
      </p:sp>
      <p:sp>
        <p:nvSpPr>
          <p:cNvPr id="3" name="Content Placeholder 2"/>
          <p:cNvSpPr>
            <a:spLocks noGrp="1"/>
          </p:cNvSpPr>
          <p:nvPr>
            <p:ph idx="1"/>
          </p:nvPr>
        </p:nvSpPr>
        <p:spPr/>
        <p:txBody>
          <a:bodyPr/>
          <a:lstStyle/>
          <a:p>
            <a:r>
              <a:rPr lang="en-US" dirty="0" smtClean="0"/>
              <a:t>Network control planes need abstractions</a:t>
            </a:r>
          </a:p>
          <a:p>
            <a:pPr lvl="1"/>
            <a:r>
              <a:rPr lang="en-US" dirty="0" smtClean="0"/>
              <a:t>Abstractions solve architectural problems and enable </a:t>
            </a:r>
            <a:r>
              <a:rPr lang="en-US" dirty="0" err="1" smtClean="0"/>
              <a:t>evolvability</a:t>
            </a:r>
            <a:endParaRPr lang="en-US" dirty="0" smtClean="0"/>
          </a:p>
          <a:p>
            <a:pPr lvl="1"/>
            <a:r>
              <a:rPr lang="en-US" dirty="0" smtClean="0"/>
              <a:t>Today’s layers (L2, L3, ..) are good abstractions but terrible for control interfaces</a:t>
            </a:r>
          </a:p>
          <a:p>
            <a:r>
              <a:rPr lang="en-US" dirty="0" smtClean="0"/>
              <a:t>Networks work because we can master complexity</a:t>
            </a:r>
          </a:p>
          <a:p>
            <a:pPr lvl="1"/>
            <a:r>
              <a:rPr lang="en-US" dirty="0" smtClean="0"/>
              <a:t>but what we should be doing is extracting simplicity, with the right abstractions</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0FCE97B5-98C9-FA49-BC62-4794FE1F9AE6}" type="slidenum">
              <a:rPr lang="en-US" smtClean="0"/>
              <a:pPr/>
              <a:t>47</a:t>
            </a:fld>
            <a:endParaRPr 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Programming Made the Transition</a:t>
            </a:r>
            <a:endParaRPr lang="en-US" dirty="0"/>
          </a:p>
        </p:txBody>
      </p:sp>
      <p:sp>
        <p:nvSpPr>
          <p:cNvPr id="3" name="Content Placeholder 2"/>
          <p:cNvSpPr>
            <a:spLocks noGrp="1"/>
          </p:cNvSpPr>
          <p:nvPr>
            <p:ph idx="1"/>
          </p:nvPr>
        </p:nvSpPr>
        <p:spPr/>
        <p:txBody>
          <a:bodyPr/>
          <a:lstStyle/>
          <a:p>
            <a:r>
              <a:rPr lang="en-US" dirty="0" smtClean="0"/>
              <a:t>Machine Languages: no abstractions</a:t>
            </a:r>
          </a:p>
          <a:p>
            <a:r>
              <a:rPr lang="en-US" dirty="0" smtClean="0"/>
              <a:t>Higher-level languages, OS + other abstraction</a:t>
            </a:r>
          </a:p>
          <a:p>
            <a:pPr lvl="1"/>
            <a:r>
              <a:rPr lang="en-US" dirty="0" smtClean="0"/>
              <a:t>files, virtual memory, data structures, … </a:t>
            </a:r>
          </a:p>
          <a:p>
            <a:r>
              <a:rPr lang="en-US" dirty="0" smtClean="0"/>
              <a:t>Modern languages: even more abstractions</a:t>
            </a:r>
          </a:p>
          <a:p>
            <a:pPr lvl="1"/>
            <a:r>
              <a:rPr lang="en-US" dirty="0" smtClean="0"/>
              <a:t>objects, garbage collection, threads, locks, …</a:t>
            </a:r>
            <a:endParaRPr lang="en-US" sz="1400" dirty="0" smtClean="0"/>
          </a:p>
          <a:p>
            <a:pPr lvl="1"/>
            <a:endParaRPr lang="en-US" sz="1400" dirty="0" smtClean="0"/>
          </a:p>
          <a:p>
            <a:pPr>
              <a:buNone/>
            </a:pPr>
            <a:r>
              <a:rPr lang="en-US" dirty="0" smtClean="0"/>
              <a:t>Abstractions simplify programming: they make it easier to write, maintain, and reason about programs.</a:t>
            </a:r>
          </a:p>
          <a:p>
            <a:pPr>
              <a:buNone/>
            </a:pPr>
            <a:r>
              <a:rPr lang="en-US" dirty="0" smtClean="0"/>
              <a:t>Could networking follow this same path?</a:t>
            </a:r>
          </a:p>
          <a:p>
            <a:endParaRPr lang="en-US" dirty="0"/>
          </a:p>
        </p:txBody>
      </p:sp>
      <p:sp>
        <p:nvSpPr>
          <p:cNvPr id="4" name="Slide Number Placeholder 3"/>
          <p:cNvSpPr>
            <a:spLocks noGrp="1"/>
          </p:cNvSpPr>
          <p:nvPr>
            <p:ph type="sldNum" sz="quarter" idx="12"/>
          </p:nvPr>
        </p:nvSpPr>
        <p:spPr/>
        <p:txBody>
          <a:bodyPr/>
          <a:lstStyle/>
          <a:p>
            <a:fld id="{0FCE97B5-98C9-FA49-BC62-4794FE1F9AE6}" type="slidenum">
              <a:rPr lang="en-US" smtClean="0"/>
              <a:pPr/>
              <a:t>48</a:t>
            </a:fld>
            <a:endParaRPr 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Forwarding Abstraction</a:t>
            </a:r>
            <a:endParaRPr lang="en-US" dirty="0"/>
          </a:p>
        </p:txBody>
      </p:sp>
      <p:sp>
        <p:nvSpPr>
          <p:cNvPr id="3" name="Content Placeholder 2"/>
          <p:cNvSpPr>
            <a:spLocks noGrp="1"/>
          </p:cNvSpPr>
          <p:nvPr>
            <p:ph idx="1"/>
          </p:nvPr>
        </p:nvSpPr>
        <p:spPr/>
        <p:txBody>
          <a:bodyPr/>
          <a:lstStyle/>
          <a:p>
            <a:r>
              <a:rPr lang="en-US" dirty="0" smtClean="0"/>
              <a:t>Forwarding behavior specified by a control program.  </a:t>
            </a:r>
          </a:p>
          <a:p>
            <a:r>
              <a:rPr lang="en-US" dirty="0" smtClean="0"/>
              <a:t>Possibilities: x86, MPLS, </a:t>
            </a:r>
            <a:r>
              <a:rPr lang="en-US" dirty="0" err="1" smtClean="0"/>
              <a:t>OpenFlow</a:t>
            </a:r>
            <a:endParaRPr lang="en-US" dirty="0"/>
          </a:p>
        </p:txBody>
      </p:sp>
      <p:sp>
        <p:nvSpPr>
          <p:cNvPr id="4" name="Slide Number Placeholder 3"/>
          <p:cNvSpPr>
            <a:spLocks noGrp="1"/>
          </p:cNvSpPr>
          <p:nvPr>
            <p:ph type="sldNum" sz="quarter" idx="12"/>
          </p:nvPr>
        </p:nvSpPr>
        <p:spPr/>
        <p:txBody>
          <a:bodyPr/>
          <a:lstStyle/>
          <a:p>
            <a:fld id="{0FCE97B5-98C9-FA49-BC62-4794FE1F9AE6}" type="slidenum">
              <a:rPr lang="en-US" smtClean="0"/>
              <a:pPr/>
              <a:t>49</a:t>
            </a:fld>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7" name="Title 1"/>
          <p:cNvSpPr>
            <a:spLocks noGrp="1"/>
          </p:cNvSpPr>
          <p:nvPr>
            <p:ph type="ctrTitle"/>
          </p:nvPr>
        </p:nvSpPr>
        <p:spPr/>
        <p:txBody>
          <a:bodyPr/>
          <a:lstStyle/>
          <a:p>
            <a:pPr eaLnBrk="1" hangingPunct="1"/>
            <a:r>
              <a:rPr lang="en-US" sz="7200" dirty="0" smtClean="0">
                <a:latin typeface="Calibri" charset="0"/>
              </a:rPr>
              <a:t>Who’s in this room?</a:t>
            </a:r>
            <a:endParaRPr lang="en-US" sz="7200" dirty="0">
              <a:latin typeface="Calibri" charset="0"/>
            </a:endParaRPr>
          </a:p>
        </p:txBody>
      </p:sp>
      <p:sp>
        <p:nvSpPr>
          <p:cNvPr id="3" name="Slide Number Placeholder 2"/>
          <p:cNvSpPr>
            <a:spLocks noGrp="1"/>
          </p:cNvSpPr>
          <p:nvPr>
            <p:ph type="sldNum" sz="quarter" idx="12"/>
          </p:nvPr>
        </p:nvSpPr>
        <p:spPr/>
        <p:txBody>
          <a:bodyPr/>
          <a:lstStyle/>
          <a:p>
            <a:fld id="{EFE1403D-69EA-144D-B9C0-DACDB6504424}" type="slidenum">
              <a:rPr lang="en-US"/>
              <a:pPr/>
              <a:t>5</a:t>
            </a:fld>
            <a:endParaRPr 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Distribution Abstraction</a:t>
            </a:r>
            <a:endParaRPr lang="en-US" dirty="0"/>
          </a:p>
        </p:txBody>
      </p:sp>
      <p:sp>
        <p:nvSpPr>
          <p:cNvPr id="3" name="Content Placeholder 2"/>
          <p:cNvSpPr>
            <a:spLocks noGrp="1"/>
          </p:cNvSpPr>
          <p:nvPr>
            <p:ph idx="1"/>
          </p:nvPr>
        </p:nvSpPr>
        <p:spPr/>
        <p:txBody>
          <a:bodyPr/>
          <a:lstStyle/>
          <a:p>
            <a:r>
              <a:rPr lang="en-US" dirty="0" smtClean="0"/>
              <a:t>Control program should not have to handle distributed-state details</a:t>
            </a:r>
          </a:p>
          <a:p>
            <a:r>
              <a:rPr lang="en-US" dirty="0" smtClean="0"/>
              <a:t>Proposed abstraction: global network view</a:t>
            </a:r>
          </a:p>
          <a:p>
            <a:r>
              <a:rPr lang="en-US" dirty="0" smtClean="0"/>
              <a:t>Control program operates on network view</a:t>
            </a:r>
          </a:p>
          <a:p>
            <a:pPr lvl="1"/>
            <a:r>
              <a:rPr lang="en-US" dirty="0" smtClean="0"/>
              <a:t>Input: global network view (graph)</a:t>
            </a:r>
          </a:p>
          <a:p>
            <a:pPr lvl="1"/>
            <a:r>
              <a:rPr lang="en-US" dirty="0" smtClean="0"/>
              <a:t>Output: configuration of each network device</a:t>
            </a:r>
          </a:p>
          <a:p>
            <a:r>
              <a:rPr lang="en-US" dirty="0" smtClean="0"/>
              <a:t>Network OS provides network view</a:t>
            </a:r>
          </a:p>
          <a:p>
            <a:pPr lvl="1"/>
            <a:endParaRPr lang="en-US" dirty="0" smtClean="0"/>
          </a:p>
        </p:txBody>
      </p:sp>
      <p:sp>
        <p:nvSpPr>
          <p:cNvPr id="4" name="Slide Number Placeholder 3"/>
          <p:cNvSpPr>
            <a:spLocks noGrp="1"/>
          </p:cNvSpPr>
          <p:nvPr>
            <p:ph type="sldNum" sz="quarter" idx="12"/>
          </p:nvPr>
        </p:nvSpPr>
        <p:spPr/>
        <p:txBody>
          <a:bodyPr/>
          <a:lstStyle/>
          <a:p>
            <a:fld id="{0FCE97B5-98C9-FA49-BC62-4794FE1F9AE6}" type="slidenum">
              <a:rPr lang="en-US" smtClean="0"/>
              <a:pPr/>
              <a:t>50</a:t>
            </a:fld>
            <a:endParaRPr lang="en-US"/>
          </a:p>
        </p:txBody>
      </p:sp>
      <p:sp>
        <p:nvSpPr>
          <p:cNvPr id="5" name="Rectangle 4"/>
          <p:cNvSpPr/>
          <p:nvPr/>
        </p:nvSpPr>
        <p:spPr>
          <a:xfrm>
            <a:off x="535352" y="5280808"/>
            <a:ext cx="7462744" cy="1323439"/>
          </a:xfrm>
          <a:prstGeom prst="rect">
            <a:avLst/>
          </a:prstGeom>
        </p:spPr>
        <p:txBody>
          <a:bodyPr wrap="square">
            <a:spAutoFit/>
          </a:bodyPr>
          <a:lstStyle/>
          <a:p>
            <a:r>
              <a:rPr lang="en-US" sz="4000" b="1" dirty="0" smtClean="0">
                <a:latin typeface="Calibri"/>
                <a:cs typeface="Calibri"/>
              </a:rPr>
              <a:t>Short version: programs operate on graphs</a:t>
            </a:r>
            <a:endParaRPr lang="en-US" sz="4000" b="1" dirty="0">
              <a:latin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Specification Abstraction</a:t>
            </a:r>
            <a:endParaRPr lang="en-US" dirty="0"/>
          </a:p>
        </p:txBody>
      </p:sp>
      <p:sp>
        <p:nvSpPr>
          <p:cNvPr id="3" name="Content Placeholder 2"/>
          <p:cNvSpPr>
            <a:spLocks noGrp="1"/>
          </p:cNvSpPr>
          <p:nvPr>
            <p:ph idx="1"/>
          </p:nvPr>
        </p:nvSpPr>
        <p:spPr/>
        <p:txBody>
          <a:bodyPr/>
          <a:lstStyle/>
          <a:p>
            <a:r>
              <a:rPr lang="en-US" dirty="0" smtClean="0"/>
              <a:t>Give control program abstract view of network</a:t>
            </a:r>
          </a:p>
          <a:p>
            <a:r>
              <a:rPr lang="en-US" dirty="0" smtClean="0"/>
              <a:t>Provide enough detail to specify goals, but not to implement them</a:t>
            </a:r>
          </a:p>
        </p:txBody>
      </p:sp>
      <p:sp>
        <p:nvSpPr>
          <p:cNvPr id="4" name="Slide Number Placeholder 3"/>
          <p:cNvSpPr>
            <a:spLocks noGrp="1"/>
          </p:cNvSpPr>
          <p:nvPr>
            <p:ph type="sldNum" sz="quarter" idx="12"/>
          </p:nvPr>
        </p:nvSpPr>
        <p:spPr/>
        <p:txBody>
          <a:bodyPr/>
          <a:lstStyle/>
          <a:p>
            <a:fld id="{0FCE97B5-98C9-FA49-BC62-4794FE1F9AE6}" type="slidenum">
              <a:rPr lang="en-US" smtClean="0"/>
              <a:pPr/>
              <a:t>51</a:t>
            </a:fld>
            <a:endParaRPr 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7" name="Title 1"/>
          <p:cNvSpPr>
            <a:spLocks noGrp="1"/>
          </p:cNvSpPr>
          <p:nvPr>
            <p:ph type="ctrTitle"/>
          </p:nvPr>
        </p:nvSpPr>
        <p:spPr>
          <a:xfrm>
            <a:off x="685800" y="1944077"/>
            <a:ext cx="7772400" cy="1470025"/>
          </a:xfrm>
        </p:spPr>
        <p:txBody>
          <a:bodyPr/>
          <a:lstStyle/>
          <a:p>
            <a:pPr eaLnBrk="1" hangingPunct="1"/>
            <a:r>
              <a:rPr lang="en-US" sz="7200" dirty="0" smtClean="0">
                <a:latin typeface="Calibri" charset="0"/>
              </a:rPr>
              <a:t>What is SDN, opt 3</a:t>
            </a:r>
            <a:r>
              <a:rPr lang="en-US" sz="2000" dirty="0" smtClean="0">
                <a:latin typeface="Calibri" charset="0"/>
              </a:rPr>
              <a:t/>
            </a:r>
            <a:br>
              <a:rPr lang="en-US" sz="2000" dirty="0" smtClean="0">
                <a:latin typeface="Calibri" charset="0"/>
              </a:rPr>
            </a:br>
            <a:r>
              <a:rPr lang="en-US" sz="2000" dirty="0" smtClean="0">
                <a:latin typeface="Calibri" charset="0"/>
              </a:rPr>
              <a:t/>
            </a:r>
            <a:br>
              <a:rPr lang="en-US" sz="2000" dirty="0" smtClean="0">
                <a:latin typeface="Calibri" charset="0"/>
              </a:rPr>
            </a:br>
            <a:r>
              <a:rPr lang="en-US" sz="6600" dirty="0" smtClean="0">
                <a:latin typeface="Calibri" charset="0"/>
              </a:rPr>
              <a:t>My view:</a:t>
            </a:r>
            <a:r>
              <a:rPr lang="en-US" sz="2000" dirty="0" smtClean="0">
                <a:latin typeface="Calibri" charset="0"/>
              </a:rPr>
              <a:t/>
            </a:r>
            <a:br>
              <a:rPr lang="en-US" sz="2000" dirty="0" smtClean="0">
                <a:latin typeface="Calibri" charset="0"/>
              </a:rPr>
            </a:br>
            <a:r>
              <a:rPr lang="en-US" sz="2000" dirty="0" smtClean="0">
                <a:latin typeface="Calibri" charset="0"/>
              </a:rPr>
              <a:t/>
            </a:r>
            <a:br>
              <a:rPr lang="en-US" sz="2000" dirty="0" smtClean="0">
                <a:latin typeface="Calibri" charset="0"/>
              </a:rPr>
            </a:br>
            <a:r>
              <a:rPr lang="en-US" sz="6600" dirty="0" smtClean="0">
                <a:latin typeface="Calibri" charset="0"/>
              </a:rPr>
              <a:t>Opening Up </a:t>
            </a:r>
            <a:br>
              <a:rPr lang="en-US" sz="6600" dirty="0" smtClean="0">
                <a:latin typeface="Calibri" charset="0"/>
              </a:rPr>
            </a:br>
            <a:r>
              <a:rPr lang="en-US" sz="6600" dirty="0" smtClean="0">
                <a:latin typeface="Calibri" charset="0"/>
              </a:rPr>
              <a:t>Design Axes</a:t>
            </a:r>
            <a:endParaRPr lang="en-US" sz="7200" dirty="0">
              <a:latin typeface="Calibri" charset="0"/>
            </a:endParaRPr>
          </a:p>
        </p:txBody>
      </p:sp>
      <p:sp>
        <p:nvSpPr>
          <p:cNvPr id="3" name="Slide Number Placeholder 2"/>
          <p:cNvSpPr>
            <a:spLocks noGrp="1"/>
          </p:cNvSpPr>
          <p:nvPr>
            <p:ph type="sldNum" sz="quarter" idx="12"/>
          </p:nvPr>
        </p:nvSpPr>
        <p:spPr/>
        <p:txBody>
          <a:bodyPr/>
          <a:lstStyle/>
          <a:p>
            <a:fld id="{EFE1403D-69EA-144D-B9C0-DACDB6504424}" type="slidenum">
              <a:rPr lang="en-US"/>
              <a:pPr/>
              <a:t>52</a:t>
            </a:fld>
            <a:endParaRPr 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7" name="Title 1"/>
          <p:cNvSpPr>
            <a:spLocks noGrp="1"/>
          </p:cNvSpPr>
          <p:nvPr>
            <p:ph type="ctrTitle"/>
          </p:nvPr>
        </p:nvSpPr>
        <p:spPr/>
        <p:txBody>
          <a:bodyPr/>
          <a:lstStyle/>
          <a:p>
            <a:pPr eaLnBrk="1" hangingPunct="1"/>
            <a:r>
              <a:rPr lang="en-US" sz="6000" dirty="0" smtClean="0">
                <a:latin typeface="Calibri" charset="0"/>
              </a:rPr>
              <a:t>Define SDN not by what it looks like or how we think about it, but the flexibility it provides.</a:t>
            </a:r>
            <a:endParaRPr lang="en-US" sz="6000" dirty="0">
              <a:latin typeface="Calibri" charset="0"/>
            </a:endParaRPr>
          </a:p>
        </p:txBody>
      </p:sp>
      <p:sp>
        <p:nvSpPr>
          <p:cNvPr id="3" name="Slide Number Placeholder 2"/>
          <p:cNvSpPr>
            <a:spLocks noGrp="1"/>
          </p:cNvSpPr>
          <p:nvPr>
            <p:ph type="sldNum" sz="quarter" idx="12"/>
          </p:nvPr>
        </p:nvSpPr>
        <p:spPr/>
        <p:txBody>
          <a:bodyPr/>
          <a:lstStyle/>
          <a:p>
            <a:fld id="{EFE1403D-69EA-144D-B9C0-DACDB6504424}" type="slidenum">
              <a:rPr lang="en-US"/>
              <a:pPr/>
              <a:t>53</a:t>
            </a:fld>
            <a:endParaRPr 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7" name="Title 1"/>
          <p:cNvSpPr>
            <a:spLocks noGrp="1"/>
          </p:cNvSpPr>
          <p:nvPr>
            <p:ph type="ctrTitle"/>
          </p:nvPr>
        </p:nvSpPr>
        <p:spPr/>
        <p:txBody>
          <a:bodyPr/>
          <a:lstStyle/>
          <a:p>
            <a:pPr eaLnBrk="1" hangingPunct="1"/>
            <a:r>
              <a:rPr lang="en-US" sz="7200" dirty="0" smtClean="0">
                <a:latin typeface="Calibri" charset="0"/>
              </a:rPr>
              <a:t>SDN opens up implementation design axes.</a:t>
            </a:r>
            <a:endParaRPr lang="en-US" sz="7200" dirty="0">
              <a:latin typeface="Calibri" charset="0"/>
            </a:endParaRPr>
          </a:p>
        </p:txBody>
      </p:sp>
      <p:sp>
        <p:nvSpPr>
          <p:cNvPr id="3" name="Slide Number Placeholder 2"/>
          <p:cNvSpPr>
            <a:spLocks noGrp="1"/>
          </p:cNvSpPr>
          <p:nvPr>
            <p:ph type="sldNum" sz="quarter" idx="12"/>
          </p:nvPr>
        </p:nvSpPr>
        <p:spPr/>
        <p:txBody>
          <a:bodyPr/>
          <a:lstStyle/>
          <a:p>
            <a:fld id="{EFE1403D-69EA-144D-B9C0-DACDB6504424}" type="slidenum">
              <a:rPr lang="en-US"/>
              <a:pPr/>
              <a:t>54</a:t>
            </a:fld>
            <a:endParaRPr 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7" name="Title 1"/>
          <p:cNvSpPr>
            <a:spLocks noGrp="1"/>
          </p:cNvSpPr>
          <p:nvPr>
            <p:ph type="ctrTitle"/>
          </p:nvPr>
        </p:nvSpPr>
        <p:spPr/>
        <p:txBody>
          <a:bodyPr/>
          <a:lstStyle/>
          <a:p>
            <a:pPr eaLnBrk="1" hangingPunct="1"/>
            <a:r>
              <a:rPr lang="en-US" sz="6000" dirty="0" smtClean="0">
                <a:latin typeface="Calibri" charset="0"/>
              </a:rPr>
              <a:t>An SDN is </a:t>
            </a:r>
            <a:r>
              <a:rPr lang="en-US" sz="6000" i="1" dirty="0" smtClean="0">
                <a:latin typeface="Calibri" charset="0"/>
              </a:rPr>
              <a:t>any</a:t>
            </a:r>
            <a:r>
              <a:rPr lang="en-US" sz="6000" dirty="0" smtClean="0">
                <a:latin typeface="Calibri" charset="0"/>
              </a:rPr>
              <a:t> network that gives us the flexibility to choose between points on the following design axes.</a:t>
            </a:r>
            <a:endParaRPr lang="en-US" sz="6000" dirty="0">
              <a:latin typeface="Calibri" charset="0"/>
            </a:endParaRPr>
          </a:p>
        </p:txBody>
      </p:sp>
      <p:sp>
        <p:nvSpPr>
          <p:cNvPr id="3" name="Slide Number Placeholder 2"/>
          <p:cNvSpPr>
            <a:spLocks noGrp="1"/>
          </p:cNvSpPr>
          <p:nvPr>
            <p:ph type="sldNum" sz="quarter" idx="12"/>
          </p:nvPr>
        </p:nvSpPr>
        <p:spPr/>
        <p:txBody>
          <a:bodyPr/>
          <a:lstStyle/>
          <a:p>
            <a:fld id="{EFE1403D-69EA-144D-B9C0-DACDB6504424}" type="slidenum">
              <a:rPr lang="en-US"/>
              <a:pPr/>
              <a:t>55</a:t>
            </a:fld>
            <a:endParaRPr 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6321" name="Rectangle 1"/>
          <p:cNvSpPr>
            <a:spLocks/>
          </p:cNvSpPr>
          <p:nvPr/>
        </p:nvSpPr>
        <p:spPr bwMode="auto">
          <a:xfrm>
            <a:off x="465138" y="1785938"/>
            <a:ext cx="3892550" cy="4572000"/>
          </a:xfrm>
          <a:prstGeom prst="rect">
            <a:avLst/>
          </a:prstGeom>
          <a:solidFill>
            <a:srgbClr val="FFFFFF"/>
          </a:solidFill>
          <a:ln w="12700">
            <a:solidFill>
              <a:schemeClr val="tx1"/>
            </a:solidFill>
            <a:miter lim="800000"/>
            <a:headEnd/>
            <a:tailEnd/>
          </a:ln>
          <a:effectLst>
            <a:outerShdw blurRad="63500" dist="88899" dir="3600021" algn="ctr" rotWithShape="0">
              <a:srgbClr val="000000">
                <a:alpha val="54999"/>
              </a:srgbClr>
            </a:outerShdw>
          </a:effectLst>
        </p:spPr>
        <p:txBody>
          <a:bodyPr lIns="0" tIns="0" rIns="0" bIns="0">
            <a:prstTxWarp prst="textNoShape">
              <a:avLst/>
            </a:prstTxWarp>
          </a:bodyPr>
          <a:lstStyle/>
          <a:p>
            <a:pPr fontAlgn="auto">
              <a:spcBef>
                <a:spcPts val="0"/>
              </a:spcBef>
              <a:spcAft>
                <a:spcPts val="0"/>
              </a:spcAft>
              <a:defRPr/>
            </a:pPr>
            <a:endParaRPr lang="en-US">
              <a:latin typeface="+mn-lt"/>
            </a:endParaRPr>
          </a:p>
        </p:txBody>
      </p:sp>
      <p:sp>
        <p:nvSpPr>
          <p:cNvPr id="56322" name="Rectangle 2"/>
          <p:cNvSpPr>
            <a:spLocks noGrp="1" noChangeArrowheads="1"/>
          </p:cNvSpPr>
          <p:nvPr>
            <p:ph type="title"/>
          </p:nvPr>
        </p:nvSpPr>
        <p:spPr>
          <a:xfrm>
            <a:off x="677863" y="223838"/>
            <a:ext cx="7805737" cy="1222375"/>
          </a:xfrm>
        </p:spPr>
        <p:txBody>
          <a:bodyPr>
            <a:normAutofit/>
          </a:bodyPr>
          <a:lstStyle/>
          <a:p>
            <a:pPr eaLnBrk="1" hangingPunct="1"/>
            <a:r>
              <a:rPr lang="en-US" sz="4300" dirty="0">
                <a:latin typeface="Calibri" charset="0"/>
              </a:rPr>
              <a:t>Centralized </a:t>
            </a:r>
            <a:r>
              <a:rPr lang="en-US" sz="4300" dirty="0" err="1">
                <a:latin typeface="Calibri" charset="0"/>
              </a:rPr>
              <a:t>vs</a:t>
            </a:r>
            <a:r>
              <a:rPr lang="en-US" sz="4300" dirty="0">
                <a:latin typeface="Calibri" charset="0"/>
              </a:rPr>
              <a:t> Distributed Control</a:t>
            </a:r>
            <a:r>
              <a:rPr lang="en-US" sz="4300" dirty="0" smtClean="0">
                <a:latin typeface="Calibri" charset="0"/>
              </a:rPr>
              <a:t/>
            </a:r>
            <a:br>
              <a:rPr lang="en-US" sz="4300" dirty="0" smtClean="0">
                <a:latin typeface="Calibri" charset="0"/>
              </a:rPr>
            </a:br>
            <a:endParaRPr lang="en-US" sz="2000" dirty="0">
              <a:solidFill>
                <a:srgbClr val="163F88"/>
              </a:solidFill>
              <a:latin typeface="Calibri" charset="0"/>
            </a:endParaRPr>
          </a:p>
        </p:txBody>
      </p:sp>
      <p:sp>
        <p:nvSpPr>
          <p:cNvPr id="58371" name="Rectangle 3"/>
          <p:cNvSpPr>
            <a:spLocks noGrp="1" noChangeArrowheads="1"/>
          </p:cNvSpPr>
          <p:nvPr>
            <p:ph type="body" idx="1"/>
          </p:nvPr>
        </p:nvSpPr>
        <p:spPr>
          <a:xfrm>
            <a:off x="527050" y="1770063"/>
            <a:ext cx="3759200" cy="554037"/>
          </a:xfrm>
        </p:spPr>
        <p:txBody>
          <a:bodyPr/>
          <a:lstStyle/>
          <a:p>
            <a:pPr algn="ctr" eaLnBrk="1" hangingPunct="1">
              <a:buFont typeface="Arial" charset="0"/>
              <a:buNone/>
            </a:pPr>
            <a:r>
              <a:rPr lang="en-US" sz="2700" dirty="0">
                <a:solidFill>
                  <a:srgbClr val="000000"/>
                </a:solidFill>
              </a:rPr>
              <a:t>Centralized Control</a:t>
            </a:r>
          </a:p>
        </p:txBody>
      </p:sp>
      <p:grpSp>
        <p:nvGrpSpPr>
          <p:cNvPr id="2" name="Group 4"/>
          <p:cNvGrpSpPr>
            <a:grpSpLocks/>
          </p:cNvGrpSpPr>
          <p:nvPr/>
        </p:nvGrpSpPr>
        <p:grpSpPr bwMode="auto">
          <a:xfrm>
            <a:off x="1027113" y="3429000"/>
            <a:ext cx="1358900" cy="465138"/>
            <a:chOff x="0" y="0"/>
            <a:chExt cx="1217" cy="416"/>
          </a:xfrm>
        </p:grpSpPr>
        <p:sp>
          <p:nvSpPr>
            <p:cNvPr id="58418" name="AutoShape 5"/>
            <p:cNvSpPr>
              <a:spLocks/>
            </p:cNvSpPr>
            <p:nvPr/>
          </p:nvSpPr>
          <p:spPr bwMode="auto">
            <a:xfrm>
              <a:off x="0" y="0"/>
              <a:ext cx="1176" cy="416"/>
            </a:xfrm>
            <a:prstGeom prst="roundRect">
              <a:avLst>
                <a:gd name="adj" fmla="val 14940"/>
              </a:avLst>
            </a:prstGeom>
            <a:solidFill>
              <a:srgbClr val="BBE0E3"/>
            </a:solidFill>
            <a:ln w="12700">
              <a:solidFill>
                <a:schemeClr val="tx1"/>
              </a:solidFill>
              <a:round/>
              <a:headEnd/>
              <a:tailEnd/>
            </a:ln>
          </p:spPr>
          <p:txBody>
            <a:bodyPr lIns="0" tIns="0" rIns="0" bIns="0">
              <a:prstTxWarp prst="textNoShape">
                <a:avLst/>
              </a:prstTxWarp>
            </a:bodyPr>
            <a:lstStyle/>
            <a:p>
              <a:endParaRPr lang="en-US">
                <a:latin typeface="Calibri" charset="0"/>
              </a:endParaRPr>
            </a:p>
          </p:txBody>
        </p:sp>
        <p:sp>
          <p:nvSpPr>
            <p:cNvPr id="58419" name="Rectangle 6"/>
            <p:cNvSpPr>
              <a:spLocks/>
            </p:cNvSpPr>
            <p:nvPr/>
          </p:nvSpPr>
          <p:spPr bwMode="auto">
            <a:xfrm>
              <a:off x="353" y="22"/>
              <a:ext cx="864" cy="352"/>
            </a:xfrm>
            <a:prstGeom prst="rect">
              <a:avLst/>
            </a:prstGeom>
            <a:noFill/>
            <a:ln w="12700">
              <a:noFill/>
              <a:miter lim="800000"/>
              <a:headEnd/>
              <a:tailEnd/>
            </a:ln>
          </p:spPr>
          <p:txBody>
            <a:bodyPr lIns="0" tIns="0" rIns="57797" bIns="0">
              <a:prstTxWarp prst="textNoShape">
                <a:avLst/>
              </a:prstTxWarp>
            </a:bodyPr>
            <a:lstStyle/>
            <a:p>
              <a:pPr marL="38100"/>
              <a:r>
                <a:rPr lang="en-US" sz="1300">
                  <a:solidFill>
                    <a:srgbClr val="163F88"/>
                  </a:solidFill>
                  <a:latin typeface="Tahoma" charset="0"/>
                  <a:ea typeface="Tahoma" charset="0"/>
                  <a:cs typeface="Tahoma" charset="0"/>
                  <a:sym typeface="Tahoma" charset="0"/>
                </a:rPr>
                <a:t>OpenFlow </a:t>
              </a:r>
            </a:p>
            <a:p>
              <a:pPr marL="38100"/>
              <a:r>
                <a:rPr lang="en-US" sz="1300">
                  <a:solidFill>
                    <a:srgbClr val="163F88"/>
                  </a:solidFill>
                  <a:latin typeface="Tahoma" charset="0"/>
                  <a:ea typeface="Tahoma" charset="0"/>
                  <a:cs typeface="Tahoma" charset="0"/>
                  <a:sym typeface="Tahoma" charset="0"/>
                </a:rPr>
                <a:t>Switch</a:t>
              </a:r>
            </a:p>
          </p:txBody>
        </p:sp>
        <p:pic>
          <p:nvPicPr>
            <p:cNvPr id="58420" name="Picture 7"/>
            <p:cNvPicPr>
              <a:picLocks noChangeArrowheads="1"/>
            </p:cNvPicPr>
            <p:nvPr/>
          </p:nvPicPr>
          <p:blipFill>
            <a:blip r:embed="rId3"/>
            <a:srcRect/>
            <a:stretch>
              <a:fillRect/>
            </a:stretch>
          </p:blipFill>
          <p:spPr bwMode="auto">
            <a:xfrm>
              <a:off x="64" y="34"/>
              <a:ext cx="376" cy="336"/>
            </a:xfrm>
            <a:prstGeom prst="rect">
              <a:avLst/>
            </a:prstGeom>
            <a:noFill/>
            <a:ln w="12700">
              <a:noFill/>
              <a:miter lim="800000"/>
              <a:headEnd/>
              <a:tailEnd/>
            </a:ln>
          </p:spPr>
        </p:pic>
      </p:grpSp>
      <p:grpSp>
        <p:nvGrpSpPr>
          <p:cNvPr id="3" name="Group 8"/>
          <p:cNvGrpSpPr>
            <a:grpSpLocks/>
          </p:cNvGrpSpPr>
          <p:nvPr/>
        </p:nvGrpSpPr>
        <p:grpSpPr bwMode="auto">
          <a:xfrm>
            <a:off x="1795463" y="5589588"/>
            <a:ext cx="1357312" cy="465137"/>
            <a:chOff x="0" y="0"/>
            <a:chExt cx="1217" cy="416"/>
          </a:xfrm>
        </p:grpSpPr>
        <p:sp>
          <p:nvSpPr>
            <p:cNvPr id="58415" name="AutoShape 9"/>
            <p:cNvSpPr>
              <a:spLocks/>
            </p:cNvSpPr>
            <p:nvPr/>
          </p:nvSpPr>
          <p:spPr bwMode="auto">
            <a:xfrm>
              <a:off x="0" y="0"/>
              <a:ext cx="1176" cy="416"/>
            </a:xfrm>
            <a:prstGeom prst="roundRect">
              <a:avLst>
                <a:gd name="adj" fmla="val 14940"/>
              </a:avLst>
            </a:prstGeom>
            <a:solidFill>
              <a:srgbClr val="BBE0E3"/>
            </a:solidFill>
            <a:ln w="12700">
              <a:solidFill>
                <a:schemeClr val="tx1"/>
              </a:solidFill>
              <a:round/>
              <a:headEnd/>
              <a:tailEnd/>
            </a:ln>
          </p:spPr>
          <p:txBody>
            <a:bodyPr lIns="0" tIns="0" rIns="0" bIns="0">
              <a:prstTxWarp prst="textNoShape">
                <a:avLst/>
              </a:prstTxWarp>
            </a:bodyPr>
            <a:lstStyle/>
            <a:p>
              <a:endParaRPr lang="en-US">
                <a:latin typeface="Calibri" charset="0"/>
              </a:endParaRPr>
            </a:p>
          </p:txBody>
        </p:sp>
        <p:sp>
          <p:nvSpPr>
            <p:cNvPr id="58416" name="Rectangle 10"/>
            <p:cNvSpPr>
              <a:spLocks/>
            </p:cNvSpPr>
            <p:nvPr/>
          </p:nvSpPr>
          <p:spPr bwMode="auto">
            <a:xfrm>
              <a:off x="353" y="22"/>
              <a:ext cx="864" cy="352"/>
            </a:xfrm>
            <a:prstGeom prst="rect">
              <a:avLst/>
            </a:prstGeom>
            <a:noFill/>
            <a:ln w="12700">
              <a:noFill/>
              <a:miter lim="800000"/>
              <a:headEnd/>
              <a:tailEnd/>
            </a:ln>
          </p:spPr>
          <p:txBody>
            <a:bodyPr lIns="0" tIns="0" rIns="57797" bIns="0">
              <a:prstTxWarp prst="textNoShape">
                <a:avLst/>
              </a:prstTxWarp>
            </a:bodyPr>
            <a:lstStyle/>
            <a:p>
              <a:pPr marL="38100"/>
              <a:r>
                <a:rPr lang="en-US" sz="1300">
                  <a:solidFill>
                    <a:srgbClr val="163F88"/>
                  </a:solidFill>
                  <a:latin typeface="Tahoma" charset="0"/>
                  <a:ea typeface="Tahoma" charset="0"/>
                  <a:cs typeface="Tahoma" charset="0"/>
                  <a:sym typeface="Tahoma" charset="0"/>
                </a:rPr>
                <a:t>OpenFlow </a:t>
              </a:r>
            </a:p>
            <a:p>
              <a:pPr marL="38100"/>
              <a:r>
                <a:rPr lang="en-US" sz="1300">
                  <a:solidFill>
                    <a:srgbClr val="163F88"/>
                  </a:solidFill>
                  <a:latin typeface="Tahoma" charset="0"/>
                  <a:ea typeface="Tahoma" charset="0"/>
                  <a:cs typeface="Tahoma" charset="0"/>
                  <a:sym typeface="Tahoma" charset="0"/>
                </a:rPr>
                <a:t>Switch</a:t>
              </a:r>
            </a:p>
          </p:txBody>
        </p:sp>
        <p:pic>
          <p:nvPicPr>
            <p:cNvPr id="58417" name="Picture 11"/>
            <p:cNvPicPr>
              <a:picLocks noChangeArrowheads="1"/>
            </p:cNvPicPr>
            <p:nvPr/>
          </p:nvPicPr>
          <p:blipFill>
            <a:blip r:embed="rId3"/>
            <a:srcRect/>
            <a:stretch>
              <a:fillRect/>
            </a:stretch>
          </p:blipFill>
          <p:spPr bwMode="auto">
            <a:xfrm>
              <a:off x="64" y="34"/>
              <a:ext cx="376" cy="336"/>
            </a:xfrm>
            <a:prstGeom prst="rect">
              <a:avLst/>
            </a:prstGeom>
            <a:noFill/>
            <a:ln w="12700">
              <a:noFill/>
              <a:miter lim="800000"/>
              <a:headEnd/>
              <a:tailEnd/>
            </a:ln>
          </p:spPr>
        </p:pic>
      </p:grpSp>
      <p:grpSp>
        <p:nvGrpSpPr>
          <p:cNvPr id="4" name="Group 12"/>
          <p:cNvGrpSpPr>
            <a:grpSpLocks/>
          </p:cNvGrpSpPr>
          <p:nvPr/>
        </p:nvGrpSpPr>
        <p:grpSpPr bwMode="auto">
          <a:xfrm>
            <a:off x="758825" y="4660900"/>
            <a:ext cx="1358900" cy="465138"/>
            <a:chOff x="0" y="0"/>
            <a:chExt cx="1217" cy="416"/>
          </a:xfrm>
        </p:grpSpPr>
        <p:sp>
          <p:nvSpPr>
            <p:cNvPr id="58412" name="AutoShape 13"/>
            <p:cNvSpPr>
              <a:spLocks/>
            </p:cNvSpPr>
            <p:nvPr/>
          </p:nvSpPr>
          <p:spPr bwMode="auto">
            <a:xfrm>
              <a:off x="0" y="0"/>
              <a:ext cx="1176" cy="416"/>
            </a:xfrm>
            <a:prstGeom prst="roundRect">
              <a:avLst>
                <a:gd name="adj" fmla="val 14940"/>
              </a:avLst>
            </a:prstGeom>
            <a:solidFill>
              <a:srgbClr val="BBE0E3"/>
            </a:solidFill>
            <a:ln w="12700">
              <a:solidFill>
                <a:schemeClr val="tx1"/>
              </a:solidFill>
              <a:round/>
              <a:headEnd/>
              <a:tailEnd/>
            </a:ln>
          </p:spPr>
          <p:txBody>
            <a:bodyPr lIns="0" tIns="0" rIns="0" bIns="0">
              <a:prstTxWarp prst="textNoShape">
                <a:avLst/>
              </a:prstTxWarp>
            </a:bodyPr>
            <a:lstStyle/>
            <a:p>
              <a:endParaRPr lang="en-US">
                <a:latin typeface="Calibri" charset="0"/>
              </a:endParaRPr>
            </a:p>
          </p:txBody>
        </p:sp>
        <p:sp>
          <p:nvSpPr>
            <p:cNvPr id="58413" name="Rectangle 14"/>
            <p:cNvSpPr>
              <a:spLocks/>
            </p:cNvSpPr>
            <p:nvPr/>
          </p:nvSpPr>
          <p:spPr bwMode="auto">
            <a:xfrm>
              <a:off x="353" y="22"/>
              <a:ext cx="864" cy="352"/>
            </a:xfrm>
            <a:prstGeom prst="rect">
              <a:avLst/>
            </a:prstGeom>
            <a:noFill/>
            <a:ln w="12700">
              <a:noFill/>
              <a:miter lim="800000"/>
              <a:headEnd/>
              <a:tailEnd/>
            </a:ln>
          </p:spPr>
          <p:txBody>
            <a:bodyPr lIns="0" tIns="0" rIns="57797" bIns="0">
              <a:prstTxWarp prst="textNoShape">
                <a:avLst/>
              </a:prstTxWarp>
            </a:bodyPr>
            <a:lstStyle/>
            <a:p>
              <a:pPr marL="38100"/>
              <a:r>
                <a:rPr lang="en-US" sz="1300">
                  <a:solidFill>
                    <a:srgbClr val="163F88"/>
                  </a:solidFill>
                  <a:latin typeface="Tahoma" charset="0"/>
                  <a:ea typeface="Tahoma" charset="0"/>
                  <a:cs typeface="Tahoma" charset="0"/>
                  <a:sym typeface="Tahoma" charset="0"/>
                </a:rPr>
                <a:t>OpenFlow </a:t>
              </a:r>
            </a:p>
            <a:p>
              <a:pPr marL="38100"/>
              <a:r>
                <a:rPr lang="en-US" sz="1300">
                  <a:solidFill>
                    <a:srgbClr val="163F88"/>
                  </a:solidFill>
                  <a:latin typeface="Tahoma" charset="0"/>
                  <a:ea typeface="Tahoma" charset="0"/>
                  <a:cs typeface="Tahoma" charset="0"/>
                  <a:sym typeface="Tahoma" charset="0"/>
                </a:rPr>
                <a:t>Switch</a:t>
              </a:r>
            </a:p>
          </p:txBody>
        </p:sp>
        <p:pic>
          <p:nvPicPr>
            <p:cNvPr id="58414" name="Picture 15"/>
            <p:cNvPicPr>
              <a:picLocks noChangeArrowheads="1"/>
            </p:cNvPicPr>
            <p:nvPr/>
          </p:nvPicPr>
          <p:blipFill>
            <a:blip r:embed="rId3"/>
            <a:srcRect/>
            <a:stretch>
              <a:fillRect/>
            </a:stretch>
          </p:blipFill>
          <p:spPr bwMode="auto">
            <a:xfrm>
              <a:off x="64" y="34"/>
              <a:ext cx="376" cy="336"/>
            </a:xfrm>
            <a:prstGeom prst="rect">
              <a:avLst/>
            </a:prstGeom>
            <a:noFill/>
            <a:ln w="12700">
              <a:noFill/>
              <a:miter lim="800000"/>
              <a:headEnd/>
              <a:tailEnd/>
            </a:ln>
          </p:spPr>
        </p:pic>
      </p:grpSp>
      <p:grpSp>
        <p:nvGrpSpPr>
          <p:cNvPr id="5" name="Group 16"/>
          <p:cNvGrpSpPr>
            <a:grpSpLocks/>
          </p:cNvGrpSpPr>
          <p:nvPr/>
        </p:nvGrpSpPr>
        <p:grpSpPr bwMode="auto">
          <a:xfrm>
            <a:off x="3044825" y="2759075"/>
            <a:ext cx="911225" cy="911225"/>
            <a:chOff x="0" y="0"/>
            <a:chExt cx="816" cy="816"/>
          </a:xfrm>
        </p:grpSpPr>
        <p:pic>
          <p:nvPicPr>
            <p:cNvPr id="58411" name="Picture 17"/>
            <p:cNvPicPr>
              <a:picLocks noChangeArrowheads="1"/>
            </p:cNvPicPr>
            <p:nvPr/>
          </p:nvPicPr>
          <p:blipFill>
            <a:blip r:embed="rId4"/>
            <a:srcRect/>
            <a:stretch>
              <a:fillRect/>
            </a:stretch>
          </p:blipFill>
          <p:spPr bwMode="auto">
            <a:xfrm>
              <a:off x="0" y="0"/>
              <a:ext cx="816" cy="816"/>
            </a:xfrm>
            <a:prstGeom prst="rect">
              <a:avLst/>
            </a:prstGeom>
            <a:noFill/>
            <a:ln w="12700">
              <a:noFill/>
              <a:miter lim="800000"/>
              <a:headEnd/>
              <a:tailEnd/>
            </a:ln>
          </p:spPr>
        </p:pic>
      </p:grpSp>
      <p:sp>
        <p:nvSpPr>
          <p:cNvPr id="58376" name="Rectangle 18"/>
          <p:cNvSpPr>
            <a:spLocks/>
          </p:cNvSpPr>
          <p:nvPr/>
        </p:nvSpPr>
        <p:spPr bwMode="auto">
          <a:xfrm>
            <a:off x="2952750" y="2428875"/>
            <a:ext cx="938213" cy="274638"/>
          </a:xfrm>
          <a:prstGeom prst="rect">
            <a:avLst/>
          </a:prstGeom>
          <a:noFill/>
          <a:ln w="12700">
            <a:noFill/>
            <a:miter lim="800000"/>
            <a:headEnd/>
            <a:tailEnd/>
          </a:ln>
        </p:spPr>
        <p:txBody>
          <a:bodyPr wrap="none" lIns="0" tIns="0" rIns="0" bIns="0" anchor="ctr">
            <a:prstTxWarp prst="textNoShape">
              <a:avLst/>
            </a:prstTxWarp>
            <a:spAutoFit/>
          </a:bodyPr>
          <a:lstStyle/>
          <a:p>
            <a:r>
              <a:rPr lang="en-US">
                <a:latin typeface="Calibri" charset="0"/>
              </a:rPr>
              <a:t>Controller</a:t>
            </a:r>
          </a:p>
        </p:txBody>
      </p:sp>
      <p:sp>
        <p:nvSpPr>
          <p:cNvPr id="58377" name="Line 19"/>
          <p:cNvSpPr>
            <a:spLocks noChangeShapeType="1"/>
          </p:cNvSpPr>
          <p:nvPr/>
        </p:nvSpPr>
        <p:spPr bwMode="auto">
          <a:xfrm flipH="1">
            <a:off x="2390775" y="3328988"/>
            <a:ext cx="739775" cy="330200"/>
          </a:xfrm>
          <a:prstGeom prst="line">
            <a:avLst/>
          </a:prstGeom>
          <a:noFill/>
          <a:ln w="38100" cap="rnd">
            <a:solidFill>
              <a:srgbClr val="FF6633"/>
            </a:solidFill>
            <a:prstDash val="sysDot"/>
            <a:round/>
            <a:headEnd/>
            <a:tailEnd/>
          </a:ln>
        </p:spPr>
        <p:txBody>
          <a:bodyPr lIns="0" tIns="0" rIns="0" bIns="0">
            <a:prstTxWarp prst="textNoShape">
              <a:avLst/>
            </a:prstTxWarp>
          </a:bodyPr>
          <a:lstStyle/>
          <a:p>
            <a:endParaRPr lang="en-US"/>
          </a:p>
        </p:txBody>
      </p:sp>
      <p:sp>
        <p:nvSpPr>
          <p:cNvPr id="58378" name="Line 20"/>
          <p:cNvSpPr>
            <a:spLocks noChangeShapeType="1"/>
          </p:cNvSpPr>
          <p:nvPr/>
        </p:nvSpPr>
        <p:spPr bwMode="auto">
          <a:xfrm flipH="1">
            <a:off x="2125663" y="3603625"/>
            <a:ext cx="1095375" cy="1290638"/>
          </a:xfrm>
          <a:prstGeom prst="line">
            <a:avLst/>
          </a:prstGeom>
          <a:noFill/>
          <a:ln w="38100" cap="rnd">
            <a:solidFill>
              <a:srgbClr val="FF6633"/>
            </a:solidFill>
            <a:prstDash val="sysDot"/>
            <a:round/>
            <a:headEnd/>
            <a:tailEnd/>
          </a:ln>
        </p:spPr>
        <p:txBody>
          <a:bodyPr lIns="0" tIns="0" rIns="0" bIns="0">
            <a:prstTxWarp prst="textNoShape">
              <a:avLst/>
            </a:prstTxWarp>
          </a:bodyPr>
          <a:lstStyle/>
          <a:p>
            <a:endParaRPr lang="en-US"/>
          </a:p>
        </p:txBody>
      </p:sp>
      <p:sp>
        <p:nvSpPr>
          <p:cNvPr id="58379" name="Line 21"/>
          <p:cNvSpPr>
            <a:spLocks noChangeShapeType="1"/>
          </p:cNvSpPr>
          <p:nvPr/>
        </p:nvSpPr>
        <p:spPr bwMode="auto">
          <a:xfrm flipH="1">
            <a:off x="2976563" y="3678238"/>
            <a:ext cx="409575" cy="1836737"/>
          </a:xfrm>
          <a:prstGeom prst="line">
            <a:avLst/>
          </a:prstGeom>
          <a:noFill/>
          <a:ln w="38100" cap="rnd">
            <a:solidFill>
              <a:srgbClr val="FF6633"/>
            </a:solidFill>
            <a:prstDash val="sysDot"/>
            <a:round/>
            <a:headEnd/>
            <a:tailEnd/>
          </a:ln>
        </p:spPr>
        <p:txBody>
          <a:bodyPr lIns="0" tIns="0" rIns="0" bIns="0">
            <a:prstTxWarp prst="textNoShape">
              <a:avLst/>
            </a:prstTxWarp>
          </a:bodyPr>
          <a:lstStyle/>
          <a:p>
            <a:endParaRPr lang="en-US"/>
          </a:p>
        </p:txBody>
      </p:sp>
      <p:sp>
        <p:nvSpPr>
          <p:cNvPr id="58380" name="Line 22"/>
          <p:cNvSpPr>
            <a:spLocks noChangeShapeType="1"/>
          </p:cNvSpPr>
          <p:nvPr/>
        </p:nvSpPr>
        <p:spPr bwMode="auto">
          <a:xfrm flipH="1">
            <a:off x="1357313" y="3902075"/>
            <a:ext cx="42862" cy="758825"/>
          </a:xfrm>
          <a:prstGeom prst="line">
            <a:avLst/>
          </a:prstGeom>
          <a:noFill/>
          <a:ln w="38100">
            <a:solidFill>
              <a:srgbClr val="808080"/>
            </a:solidFill>
            <a:round/>
            <a:headEnd type="triangle" w="med" len="med"/>
            <a:tailEnd type="triangle" w="med" len="med"/>
          </a:ln>
        </p:spPr>
        <p:txBody>
          <a:bodyPr lIns="0" tIns="0" rIns="0" bIns="0">
            <a:prstTxWarp prst="textNoShape">
              <a:avLst/>
            </a:prstTxWarp>
          </a:bodyPr>
          <a:lstStyle/>
          <a:p>
            <a:endParaRPr lang="en-US"/>
          </a:p>
        </p:txBody>
      </p:sp>
      <p:sp>
        <p:nvSpPr>
          <p:cNvPr id="58381" name="Line 23"/>
          <p:cNvSpPr>
            <a:spLocks noChangeShapeType="1"/>
          </p:cNvSpPr>
          <p:nvPr/>
        </p:nvSpPr>
        <p:spPr bwMode="auto">
          <a:xfrm>
            <a:off x="2003425" y="3911600"/>
            <a:ext cx="673100" cy="1606550"/>
          </a:xfrm>
          <a:prstGeom prst="line">
            <a:avLst/>
          </a:prstGeom>
          <a:noFill/>
          <a:ln w="38100">
            <a:solidFill>
              <a:srgbClr val="808080"/>
            </a:solidFill>
            <a:round/>
            <a:headEnd type="triangle" w="med" len="med"/>
            <a:tailEnd type="triangle" w="med" len="med"/>
          </a:ln>
        </p:spPr>
        <p:txBody>
          <a:bodyPr lIns="0" tIns="0" rIns="0" bIns="0">
            <a:prstTxWarp prst="textNoShape">
              <a:avLst/>
            </a:prstTxWarp>
          </a:bodyPr>
          <a:lstStyle/>
          <a:p>
            <a:endParaRPr lang="en-US"/>
          </a:p>
        </p:txBody>
      </p:sp>
      <p:sp>
        <p:nvSpPr>
          <p:cNvPr id="56344" name="Rectangle 24"/>
          <p:cNvSpPr>
            <a:spLocks/>
          </p:cNvSpPr>
          <p:nvPr/>
        </p:nvSpPr>
        <p:spPr bwMode="auto">
          <a:xfrm>
            <a:off x="4795838" y="1785938"/>
            <a:ext cx="3892550" cy="4572000"/>
          </a:xfrm>
          <a:prstGeom prst="rect">
            <a:avLst/>
          </a:prstGeom>
          <a:solidFill>
            <a:srgbClr val="FFFFFF"/>
          </a:solidFill>
          <a:ln w="12700">
            <a:solidFill>
              <a:schemeClr val="tx1"/>
            </a:solidFill>
            <a:miter lim="800000"/>
            <a:headEnd/>
            <a:tailEnd/>
          </a:ln>
          <a:effectLst>
            <a:outerShdw blurRad="63500" dist="88899" dir="3600021" algn="ctr" rotWithShape="0">
              <a:srgbClr val="000000">
                <a:alpha val="54999"/>
              </a:srgbClr>
            </a:outerShdw>
          </a:effectLst>
        </p:spPr>
        <p:txBody>
          <a:bodyPr lIns="0" tIns="0" rIns="0" bIns="0">
            <a:prstTxWarp prst="textNoShape">
              <a:avLst/>
            </a:prstTxWarp>
          </a:bodyPr>
          <a:lstStyle/>
          <a:p>
            <a:pPr fontAlgn="auto">
              <a:spcBef>
                <a:spcPts val="0"/>
              </a:spcBef>
              <a:spcAft>
                <a:spcPts val="0"/>
              </a:spcAft>
              <a:defRPr/>
            </a:pPr>
            <a:endParaRPr lang="en-US">
              <a:latin typeface="+mn-lt"/>
            </a:endParaRPr>
          </a:p>
        </p:txBody>
      </p:sp>
      <p:sp>
        <p:nvSpPr>
          <p:cNvPr id="58383" name="Rectangle 25"/>
          <p:cNvSpPr>
            <a:spLocks/>
          </p:cNvSpPr>
          <p:nvPr/>
        </p:nvSpPr>
        <p:spPr bwMode="auto">
          <a:xfrm>
            <a:off x="4857750" y="1785938"/>
            <a:ext cx="3759200" cy="527050"/>
          </a:xfrm>
          <a:prstGeom prst="rect">
            <a:avLst/>
          </a:prstGeom>
          <a:noFill/>
          <a:ln w="12700">
            <a:noFill/>
            <a:miter lim="800000"/>
            <a:headEnd/>
            <a:tailEnd/>
          </a:ln>
        </p:spPr>
        <p:txBody>
          <a:bodyPr lIns="0" tIns="0" rIns="0" bIns="0" anchor="ctr">
            <a:prstTxWarp prst="textNoShape">
              <a:avLst/>
            </a:prstTxWarp>
          </a:bodyPr>
          <a:lstStyle/>
          <a:p>
            <a:pPr algn="ctr">
              <a:spcBef>
                <a:spcPts val="1688"/>
              </a:spcBef>
            </a:pPr>
            <a:r>
              <a:rPr lang="en-US" sz="2700">
                <a:latin typeface="Calibri" charset="0"/>
              </a:rPr>
              <a:t>Distributed Control</a:t>
            </a:r>
          </a:p>
        </p:txBody>
      </p:sp>
      <p:grpSp>
        <p:nvGrpSpPr>
          <p:cNvPr id="6" name="Group 26"/>
          <p:cNvGrpSpPr>
            <a:grpSpLocks/>
          </p:cNvGrpSpPr>
          <p:nvPr/>
        </p:nvGrpSpPr>
        <p:grpSpPr bwMode="auto">
          <a:xfrm>
            <a:off x="5357813" y="3429000"/>
            <a:ext cx="1358900" cy="465138"/>
            <a:chOff x="0" y="0"/>
            <a:chExt cx="1217" cy="416"/>
          </a:xfrm>
        </p:grpSpPr>
        <p:sp>
          <p:nvSpPr>
            <p:cNvPr id="58408" name="AutoShape 27"/>
            <p:cNvSpPr>
              <a:spLocks/>
            </p:cNvSpPr>
            <p:nvPr/>
          </p:nvSpPr>
          <p:spPr bwMode="auto">
            <a:xfrm>
              <a:off x="0" y="0"/>
              <a:ext cx="1176" cy="416"/>
            </a:xfrm>
            <a:prstGeom prst="roundRect">
              <a:avLst>
                <a:gd name="adj" fmla="val 14940"/>
              </a:avLst>
            </a:prstGeom>
            <a:solidFill>
              <a:srgbClr val="BBE0E3"/>
            </a:solidFill>
            <a:ln w="12700">
              <a:solidFill>
                <a:schemeClr val="tx1"/>
              </a:solidFill>
              <a:round/>
              <a:headEnd/>
              <a:tailEnd/>
            </a:ln>
          </p:spPr>
          <p:txBody>
            <a:bodyPr lIns="0" tIns="0" rIns="0" bIns="0">
              <a:prstTxWarp prst="textNoShape">
                <a:avLst/>
              </a:prstTxWarp>
            </a:bodyPr>
            <a:lstStyle/>
            <a:p>
              <a:endParaRPr lang="en-US">
                <a:latin typeface="Calibri" charset="0"/>
              </a:endParaRPr>
            </a:p>
          </p:txBody>
        </p:sp>
        <p:sp>
          <p:nvSpPr>
            <p:cNvPr id="58409" name="Rectangle 28"/>
            <p:cNvSpPr>
              <a:spLocks/>
            </p:cNvSpPr>
            <p:nvPr/>
          </p:nvSpPr>
          <p:spPr bwMode="auto">
            <a:xfrm>
              <a:off x="353" y="22"/>
              <a:ext cx="864" cy="352"/>
            </a:xfrm>
            <a:prstGeom prst="rect">
              <a:avLst/>
            </a:prstGeom>
            <a:noFill/>
            <a:ln w="12700">
              <a:noFill/>
              <a:miter lim="800000"/>
              <a:headEnd/>
              <a:tailEnd/>
            </a:ln>
          </p:spPr>
          <p:txBody>
            <a:bodyPr lIns="0" tIns="0" rIns="57797" bIns="0">
              <a:prstTxWarp prst="textNoShape">
                <a:avLst/>
              </a:prstTxWarp>
            </a:bodyPr>
            <a:lstStyle/>
            <a:p>
              <a:pPr marL="38100"/>
              <a:r>
                <a:rPr lang="en-US" sz="1300">
                  <a:solidFill>
                    <a:srgbClr val="163F88"/>
                  </a:solidFill>
                  <a:latin typeface="Tahoma" charset="0"/>
                  <a:ea typeface="Tahoma" charset="0"/>
                  <a:cs typeface="Tahoma" charset="0"/>
                  <a:sym typeface="Tahoma" charset="0"/>
                </a:rPr>
                <a:t>OpenFlow </a:t>
              </a:r>
            </a:p>
            <a:p>
              <a:pPr marL="38100"/>
              <a:r>
                <a:rPr lang="en-US" sz="1300">
                  <a:solidFill>
                    <a:srgbClr val="163F88"/>
                  </a:solidFill>
                  <a:latin typeface="Tahoma" charset="0"/>
                  <a:ea typeface="Tahoma" charset="0"/>
                  <a:cs typeface="Tahoma" charset="0"/>
                  <a:sym typeface="Tahoma" charset="0"/>
                </a:rPr>
                <a:t>Switch</a:t>
              </a:r>
            </a:p>
          </p:txBody>
        </p:sp>
        <p:pic>
          <p:nvPicPr>
            <p:cNvPr id="58410" name="Picture 29"/>
            <p:cNvPicPr>
              <a:picLocks noChangeArrowheads="1"/>
            </p:cNvPicPr>
            <p:nvPr/>
          </p:nvPicPr>
          <p:blipFill>
            <a:blip r:embed="rId3"/>
            <a:srcRect/>
            <a:stretch>
              <a:fillRect/>
            </a:stretch>
          </p:blipFill>
          <p:spPr bwMode="auto">
            <a:xfrm>
              <a:off x="64" y="34"/>
              <a:ext cx="376" cy="336"/>
            </a:xfrm>
            <a:prstGeom prst="rect">
              <a:avLst/>
            </a:prstGeom>
            <a:noFill/>
            <a:ln w="12700">
              <a:noFill/>
              <a:miter lim="800000"/>
              <a:headEnd/>
              <a:tailEnd/>
            </a:ln>
          </p:spPr>
        </p:pic>
      </p:grpSp>
      <p:grpSp>
        <p:nvGrpSpPr>
          <p:cNvPr id="7" name="Group 30"/>
          <p:cNvGrpSpPr>
            <a:grpSpLocks/>
          </p:cNvGrpSpPr>
          <p:nvPr/>
        </p:nvGrpSpPr>
        <p:grpSpPr bwMode="auto">
          <a:xfrm>
            <a:off x="6126163" y="5589588"/>
            <a:ext cx="1357312" cy="465137"/>
            <a:chOff x="0" y="0"/>
            <a:chExt cx="1217" cy="416"/>
          </a:xfrm>
        </p:grpSpPr>
        <p:sp>
          <p:nvSpPr>
            <p:cNvPr id="58405" name="AutoShape 31"/>
            <p:cNvSpPr>
              <a:spLocks/>
            </p:cNvSpPr>
            <p:nvPr/>
          </p:nvSpPr>
          <p:spPr bwMode="auto">
            <a:xfrm>
              <a:off x="0" y="0"/>
              <a:ext cx="1176" cy="416"/>
            </a:xfrm>
            <a:prstGeom prst="roundRect">
              <a:avLst>
                <a:gd name="adj" fmla="val 14940"/>
              </a:avLst>
            </a:prstGeom>
            <a:solidFill>
              <a:srgbClr val="BBE0E3"/>
            </a:solidFill>
            <a:ln w="12700">
              <a:solidFill>
                <a:schemeClr val="tx1"/>
              </a:solidFill>
              <a:round/>
              <a:headEnd/>
              <a:tailEnd/>
            </a:ln>
          </p:spPr>
          <p:txBody>
            <a:bodyPr lIns="0" tIns="0" rIns="0" bIns="0">
              <a:prstTxWarp prst="textNoShape">
                <a:avLst/>
              </a:prstTxWarp>
            </a:bodyPr>
            <a:lstStyle/>
            <a:p>
              <a:endParaRPr lang="en-US">
                <a:latin typeface="Calibri" charset="0"/>
              </a:endParaRPr>
            </a:p>
          </p:txBody>
        </p:sp>
        <p:sp>
          <p:nvSpPr>
            <p:cNvPr id="58406" name="Rectangle 32"/>
            <p:cNvSpPr>
              <a:spLocks/>
            </p:cNvSpPr>
            <p:nvPr/>
          </p:nvSpPr>
          <p:spPr bwMode="auto">
            <a:xfrm>
              <a:off x="353" y="22"/>
              <a:ext cx="864" cy="352"/>
            </a:xfrm>
            <a:prstGeom prst="rect">
              <a:avLst/>
            </a:prstGeom>
            <a:noFill/>
            <a:ln w="12700">
              <a:noFill/>
              <a:miter lim="800000"/>
              <a:headEnd/>
              <a:tailEnd/>
            </a:ln>
          </p:spPr>
          <p:txBody>
            <a:bodyPr lIns="0" tIns="0" rIns="57797" bIns="0">
              <a:prstTxWarp prst="textNoShape">
                <a:avLst/>
              </a:prstTxWarp>
            </a:bodyPr>
            <a:lstStyle/>
            <a:p>
              <a:pPr marL="38100"/>
              <a:r>
                <a:rPr lang="en-US" sz="1300">
                  <a:solidFill>
                    <a:srgbClr val="163F88"/>
                  </a:solidFill>
                  <a:latin typeface="Tahoma" charset="0"/>
                  <a:ea typeface="Tahoma" charset="0"/>
                  <a:cs typeface="Tahoma" charset="0"/>
                  <a:sym typeface="Tahoma" charset="0"/>
                </a:rPr>
                <a:t>OpenFlow </a:t>
              </a:r>
            </a:p>
            <a:p>
              <a:pPr marL="38100"/>
              <a:r>
                <a:rPr lang="en-US" sz="1300">
                  <a:solidFill>
                    <a:srgbClr val="163F88"/>
                  </a:solidFill>
                  <a:latin typeface="Tahoma" charset="0"/>
                  <a:ea typeface="Tahoma" charset="0"/>
                  <a:cs typeface="Tahoma" charset="0"/>
                  <a:sym typeface="Tahoma" charset="0"/>
                </a:rPr>
                <a:t>Switch</a:t>
              </a:r>
            </a:p>
          </p:txBody>
        </p:sp>
        <p:pic>
          <p:nvPicPr>
            <p:cNvPr id="58407" name="Picture 33"/>
            <p:cNvPicPr>
              <a:picLocks noChangeArrowheads="1"/>
            </p:cNvPicPr>
            <p:nvPr/>
          </p:nvPicPr>
          <p:blipFill>
            <a:blip r:embed="rId3"/>
            <a:srcRect/>
            <a:stretch>
              <a:fillRect/>
            </a:stretch>
          </p:blipFill>
          <p:spPr bwMode="auto">
            <a:xfrm>
              <a:off x="64" y="34"/>
              <a:ext cx="376" cy="336"/>
            </a:xfrm>
            <a:prstGeom prst="rect">
              <a:avLst/>
            </a:prstGeom>
            <a:noFill/>
            <a:ln w="12700">
              <a:noFill/>
              <a:miter lim="800000"/>
              <a:headEnd/>
              <a:tailEnd/>
            </a:ln>
          </p:spPr>
        </p:pic>
      </p:grpSp>
      <p:grpSp>
        <p:nvGrpSpPr>
          <p:cNvPr id="8" name="Group 34"/>
          <p:cNvGrpSpPr>
            <a:grpSpLocks/>
          </p:cNvGrpSpPr>
          <p:nvPr/>
        </p:nvGrpSpPr>
        <p:grpSpPr bwMode="auto">
          <a:xfrm>
            <a:off x="5089525" y="4660900"/>
            <a:ext cx="1358900" cy="465138"/>
            <a:chOff x="0" y="0"/>
            <a:chExt cx="1217" cy="416"/>
          </a:xfrm>
        </p:grpSpPr>
        <p:sp>
          <p:nvSpPr>
            <p:cNvPr id="58402" name="AutoShape 35"/>
            <p:cNvSpPr>
              <a:spLocks/>
            </p:cNvSpPr>
            <p:nvPr/>
          </p:nvSpPr>
          <p:spPr bwMode="auto">
            <a:xfrm>
              <a:off x="0" y="0"/>
              <a:ext cx="1176" cy="416"/>
            </a:xfrm>
            <a:prstGeom prst="roundRect">
              <a:avLst>
                <a:gd name="adj" fmla="val 14940"/>
              </a:avLst>
            </a:prstGeom>
            <a:solidFill>
              <a:srgbClr val="BBE0E3"/>
            </a:solidFill>
            <a:ln w="12700">
              <a:solidFill>
                <a:schemeClr val="tx1"/>
              </a:solidFill>
              <a:round/>
              <a:headEnd/>
              <a:tailEnd/>
            </a:ln>
          </p:spPr>
          <p:txBody>
            <a:bodyPr lIns="0" tIns="0" rIns="0" bIns="0">
              <a:prstTxWarp prst="textNoShape">
                <a:avLst/>
              </a:prstTxWarp>
            </a:bodyPr>
            <a:lstStyle/>
            <a:p>
              <a:endParaRPr lang="en-US">
                <a:latin typeface="Calibri" charset="0"/>
              </a:endParaRPr>
            </a:p>
          </p:txBody>
        </p:sp>
        <p:sp>
          <p:nvSpPr>
            <p:cNvPr id="58403" name="Rectangle 36"/>
            <p:cNvSpPr>
              <a:spLocks/>
            </p:cNvSpPr>
            <p:nvPr/>
          </p:nvSpPr>
          <p:spPr bwMode="auto">
            <a:xfrm>
              <a:off x="353" y="22"/>
              <a:ext cx="864" cy="352"/>
            </a:xfrm>
            <a:prstGeom prst="rect">
              <a:avLst/>
            </a:prstGeom>
            <a:noFill/>
            <a:ln w="12700">
              <a:noFill/>
              <a:miter lim="800000"/>
              <a:headEnd/>
              <a:tailEnd/>
            </a:ln>
          </p:spPr>
          <p:txBody>
            <a:bodyPr lIns="0" tIns="0" rIns="57797" bIns="0">
              <a:prstTxWarp prst="textNoShape">
                <a:avLst/>
              </a:prstTxWarp>
            </a:bodyPr>
            <a:lstStyle/>
            <a:p>
              <a:pPr marL="38100"/>
              <a:r>
                <a:rPr lang="en-US" sz="1300">
                  <a:solidFill>
                    <a:srgbClr val="163F88"/>
                  </a:solidFill>
                  <a:latin typeface="Tahoma" charset="0"/>
                  <a:ea typeface="Tahoma" charset="0"/>
                  <a:cs typeface="Tahoma" charset="0"/>
                  <a:sym typeface="Tahoma" charset="0"/>
                </a:rPr>
                <a:t>OpenFlow </a:t>
              </a:r>
            </a:p>
            <a:p>
              <a:pPr marL="38100"/>
              <a:r>
                <a:rPr lang="en-US" sz="1300">
                  <a:solidFill>
                    <a:srgbClr val="163F88"/>
                  </a:solidFill>
                  <a:latin typeface="Tahoma" charset="0"/>
                  <a:ea typeface="Tahoma" charset="0"/>
                  <a:cs typeface="Tahoma" charset="0"/>
                  <a:sym typeface="Tahoma" charset="0"/>
                </a:rPr>
                <a:t>Switch</a:t>
              </a:r>
            </a:p>
          </p:txBody>
        </p:sp>
        <p:pic>
          <p:nvPicPr>
            <p:cNvPr id="58404" name="Picture 37"/>
            <p:cNvPicPr>
              <a:picLocks noChangeArrowheads="1"/>
            </p:cNvPicPr>
            <p:nvPr/>
          </p:nvPicPr>
          <p:blipFill>
            <a:blip r:embed="rId3"/>
            <a:srcRect/>
            <a:stretch>
              <a:fillRect/>
            </a:stretch>
          </p:blipFill>
          <p:spPr bwMode="auto">
            <a:xfrm>
              <a:off x="64" y="34"/>
              <a:ext cx="376" cy="336"/>
            </a:xfrm>
            <a:prstGeom prst="rect">
              <a:avLst/>
            </a:prstGeom>
            <a:noFill/>
            <a:ln w="12700">
              <a:noFill/>
              <a:miter lim="800000"/>
              <a:headEnd/>
              <a:tailEnd/>
            </a:ln>
          </p:spPr>
        </p:pic>
      </p:grpSp>
      <p:grpSp>
        <p:nvGrpSpPr>
          <p:cNvPr id="9" name="Group 38"/>
          <p:cNvGrpSpPr>
            <a:grpSpLocks/>
          </p:cNvGrpSpPr>
          <p:nvPr/>
        </p:nvGrpSpPr>
        <p:grpSpPr bwMode="auto">
          <a:xfrm>
            <a:off x="6126163" y="2643188"/>
            <a:ext cx="677862" cy="669925"/>
            <a:chOff x="0" y="0"/>
            <a:chExt cx="608" cy="600"/>
          </a:xfrm>
        </p:grpSpPr>
        <p:pic>
          <p:nvPicPr>
            <p:cNvPr id="58401" name="Picture 39"/>
            <p:cNvPicPr>
              <a:picLocks noChangeArrowheads="1"/>
            </p:cNvPicPr>
            <p:nvPr/>
          </p:nvPicPr>
          <p:blipFill>
            <a:blip r:embed="rId4"/>
            <a:srcRect/>
            <a:stretch>
              <a:fillRect/>
            </a:stretch>
          </p:blipFill>
          <p:spPr bwMode="auto">
            <a:xfrm>
              <a:off x="0" y="0"/>
              <a:ext cx="608" cy="600"/>
            </a:xfrm>
            <a:prstGeom prst="rect">
              <a:avLst/>
            </a:prstGeom>
            <a:noFill/>
            <a:ln w="12700">
              <a:noFill/>
              <a:miter lim="800000"/>
              <a:headEnd/>
              <a:tailEnd/>
            </a:ln>
          </p:spPr>
        </p:pic>
      </p:grpSp>
      <p:sp>
        <p:nvSpPr>
          <p:cNvPr id="58388" name="Rectangle 40"/>
          <p:cNvSpPr>
            <a:spLocks/>
          </p:cNvSpPr>
          <p:nvPr/>
        </p:nvSpPr>
        <p:spPr bwMode="auto">
          <a:xfrm>
            <a:off x="5980113" y="2376488"/>
            <a:ext cx="784225" cy="230187"/>
          </a:xfrm>
          <a:prstGeom prst="rect">
            <a:avLst/>
          </a:prstGeom>
          <a:noFill/>
          <a:ln w="12700">
            <a:noFill/>
            <a:miter lim="800000"/>
            <a:headEnd/>
            <a:tailEnd/>
          </a:ln>
        </p:spPr>
        <p:txBody>
          <a:bodyPr wrap="none" lIns="0" tIns="0" rIns="0" bIns="0" anchor="ctr">
            <a:prstTxWarp prst="textNoShape">
              <a:avLst/>
            </a:prstTxWarp>
            <a:spAutoFit/>
          </a:bodyPr>
          <a:lstStyle/>
          <a:p>
            <a:r>
              <a:rPr lang="en-US" sz="1500">
                <a:latin typeface="Calibri" charset="0"/>
              </a:rPr>
              <a:t>Controller</a:t>
            </a:r>
          </a:p>
        </p:txBody>
      </p:sp>
      <p:sp>
        <p:nvSpPr>
          <p:cNvPr id="58389" name="Line 41"/>
          <p:cNvSpPr>
            <a:spLocks noChangeShapeType="1"/>
          </p:cNvSpPr>
          <p:nvPr/>
        </p:nvSpPr>
        <p:spPr bwMode="auto">
          <a:xfrm flipH="1">
            <a:off x="6045200" y="3205163"/>
            <a:ext cx="185738" cy="192087"/>
          </a:xfrm>
          <a:prstGeom prst="line">
            <a:avLst/>
          </a:prstGeom>
          <a:noFill/>
          <a:ln w="38100" cap="rnd">
            <a:solidFill>
              <a:srgbClr val="FF6633"/>
            </a:solidFill>
            <a:prstDash val="sysDot"/>
            <a:round/>
            <a:headEnd/>
            <a:tailEnd/>
          </a:ln>
        </p:spPr>
        <p:txBody>
          <a:bodyPr lIns="0" tIns="0" rIns="0" bIns="0">
            <a:prstTxWarp prst="textNoShape">
              <a:avLst/>
            </a:prstTxWarp>
          </a:bodyPr>
          <a:lstStyle/>
          <a:p>
            <a:endParaRPr lang="en-US"/>
          </a:p>
        </p:txBody>
      </p:sp>
      <p:sp>
        <p:nvSpPr>
          <p:cNvPr id="58390" name="Line 42"/>
          <p:cNvSpPr>
            <a:spLocks noChangeShapeType="1"/>
          </p:cNvSpPr>
          <p:nvPr/>
        </p:nvSpPr>
        <p:spPr bwMode="auto">
          <a:xfrm flipH="1">
            <a:off x="5688013" y="3902075"/>
            <a:ext cx="42862" cy="758825"/>
          </a:xfrm>
          <a:prstGeom prst="line">
            <a:avLst/>
          </a:prstGeom>
          <a:noFill/>
          <a:ln w="38100">
            <a:solidFill>
              <a:srgbClr val="808080"/>
            </a:solidFill>
            <a:round/>
            <a:headEnd type="triangle" w="med" len="med"/>
            <a:tailEnd type="triangle" w="med" len="med"/>
          </a:ln>
        </p:spPr>
        <p:txBody>
          <a:bodyPr lIns="0" tIns="0" rIns="0" bIns="0">
            <a:prstTxWarp prst="textNoShape">
              <a:avLst/>
            </a:prstTxWarp>
          </a:bodyPr>
          <a:lstStyle/>
          <a:p>
            <a:endParaRPr lang="en-US"/>
          </a:p>
        </p:txBody>
      </p:sp>
      <p:sp>
        <p:nvSpPr>
          <p:cNvPr id="58391" name="Line 43"/>
          <p:cNvSpPr>
            <a:spLocks noChangeShapeType="1"/>
          </p:cNvSpPr>
          <p:nvPr/>
        </p:nvSpPr>
        <p:spPr bwMode="auto">
          <a:xfrm>
            <a:off x="6330950" y="3911600"/>
            <a:ext cx="671513" cy="1606550"/>
          </a:xfrm>
          <a:prstGeom prst="line">
            <a:avLst/>
          </a:prstGeom>
          <a:noFill/>
          <a:ln w="38100">
            <a:solidFill>
              <a:srgbClr val="808080"/>
            </a:solidFill>
            <a:round/>
            <a:headEnd type="triangle" w="med" len="med"/>
            <a:tailEnd type="triangle" w="med" len="med"/>
          </a:ln>
        </p:spPr>
        <p:txBody>
          <a:bodyPr lIns="0" tIns="0" rIns="0" bIns="0">
            <a:prstTxWarp prst="textNoShape">
              <a:avLst/>
            </a:prstTxWarp>
          </a:bodyPr>
          <a:lstStyle/>
          <a:p>
            <a:endParaRPr lang="en-US"/>
          </a:p>
        </p:txBody>
      </p:sp>
      <p:sp>
        <p:nvSpPr>
          <p:cNvPr id="58392" name="Rectangle 44"/>
          <p:cNvSpPr>
            <a:spLocks/>
          </p:cNvSpPr>
          <p:nvPr/>
        </p:nvSpPr>
        <p:spPr bwMode="auto">
          <a:xfrm>
            <a:off x="6751638" y="3817938"/>
            <a:ext cx="782637" cy="231775"/>
          </a:xfrm>
          <a:prstGeom prst="rect">
            <a:avLst/>
          </a:prstGeom>
          <a:noFill/>
          <a:ln w="12700">
            <a:noFill/>
            <a:miter lim="800000"/>
            <a:headEnd/>
            <a:tailEnd/>
          </a:ln>
        </p:spPr>
        <p:txBody>
          <a:bodyPr wrap="none" lIns="0" tIns="0" rIns="0" bIns="0" anchor="ctr">
            <a:prstTxWarp prst="textNoShape">
              <a:avLst/>
            </a:prstTxWarp>
            <a:spAutoFit/>
          </a:bodyPr>
          <a:lstStyle/>
          <a:p>
            <a:r>
              <a:rPr lang="en-US" sz="1500">
                <a:latin typeface="Calibri" charset="0"/>
              </a:rPr>
              <a:t>Controller</a:t>
            </a:r>
          </a:p>
        </p:txBody>
      </p:sp>
      <p:sp>
        <p:nvSpPr>
          <p:cNvPr id="58393" name="Line 45"/>
          <p:cNvSpPr>
            <a:spLocks noChangeShapeType="1"/>
          </p:cNvSpPr>
          <p:nvPr/>
        </p:nvSpPr>
        <p:spPr bwMode="auto">
          <a:xfrm flipH="1">
            <a:off x="6426200" y="4430713"/>
            <a:ext cx="623888" cy="414337"/>
          </a:xfrm>
          <a:prstGeom prst="line">
            <a:avLst/>
          </a:prstGeom>
          <a:noFill/>
          <a:ln w="38100" cap="rnd">
            <a:solidFill>
              <a:srgbClr val="FF6633"/>
            </a:solidFill>
            <a:prstDash val="sysDot"/>
            <a:round/>
            <a:headEnd/>
            <a:tailEnd/>
          </a:ln>
        </p:spPr>
        <p:txBody>
          <a:bodyPr lIns="0" tIns="0" rIns="0" bIns="0">
            <a:prstTxWarp prst="textNoShape">
              <a:avLst/>
            </a:prstTxWarp>
          </a:bodyPr>
          <a:lstStyle/>
          <a:p>
            <a:endParaRPr lang="en-US"/>
          </a:p>
        </p:txBody>
      </p:sp>
      <p:grpSp>
        <p:nvGrpSpPr>
          <p:cNvPr id="10" name="Group 46"/>
          <p:cNvGrpSpPr>
            <a:grpSpLocks/>
          </p:cNvGrpSpPr>
          <p:nvPr/>
        </p:nvGrpSpPr>
        <p:grpSpPr bwMode="auto">
          <a:xfrm>
            <a:off x="7697788" y="5000625"/>
            <a:ext cx="677862" cy="669925"/>
            <a:chOff x="0" y="0"/>
            <a:chExt cx="608" cy="600"/>
          </a:xfrm>
        </p:grpSpPr>
        <p:pic>
          <p:nvPicPr>
            <p:cNvPr id="58400" name="Picture 47"/>
            <p:cNvPicPr>
              <a:picLocks noChangeArrowheads="1"/>
            </p:cNvPicPr>
            <p:nvPr/>
          </p:nvPicPr>
          <p:blipFill>
            <a:blip r:embed="rId4"/>
            <a:srcRect/>
            <a:stretch>
              <a:fillRect/>
            </a:stretch>
          </p:blipFill>
          <p:spPr bwMode="auto">
            <a:xfrm>
              <a:off x="0" y="0"/>
              <a:ext cx="608" cy="600"/>
            </a:xfrm>
            <a:prstGeom prst="rect">
              <a:avLst/>
            </a:prstGeom>
            <a:noFill/>
            <a:ln w="12700">
              <a:noFill/>
              <a:miter lim="800000"/>
              <a:headEnd/>
              <a:tailEnd/>
            </a:ln>
          </p:spPr>
        </p:pic>
      </p:grpSp>
      <p:sp>
        <p:nvSpPr>
          <p:cNvPr id="58395" name="Rectangle 48"/>
          <p:cNvSpPr>
            <a:spLocks/>
          </p:cNvSpPr>
          <p:nvPr/>
        </p:nvSpPr>
        <p:spPr bwMode="auto">
          <a:xfrm>
            <a:off x="7554913" y="4737100"/>
            <a:ext cx="784225" cy="231775"/>
          </a:xfrm>
          <a:prstGeom prst="rect">
            <a:avLst/>
          </a:prstGeom>
          <a:noFill/>
          <a:ln w="12700">
            <a:noFill/>
            <a:miter lim="800000"/>
            <a:headEnd/>
            <a:tailEnd/>
          </a:ln>
        </p:spPr>
        <p:txBody>
          <a:bodyPr wrap="none" lIns="0" tIns="0" rIns="0" bIns="0" anchor="ctr">
            <a:prstTxWarp prst="textNoShape">
              <a:avLst/>
            </a:prstTxWarp>
            <a:spAutoFit/>
          </a:bodyPr>
          <a:lstStyle/>
          <a:p>
            <a:r>
              <a:rPr lang="en-US" sz="1500">
                <a:latin typeface="Calibri" charset="0"/>
              </a:rPr>
              <a:t>Controller</a:t>
            </a:r>
          </a:p>
        </p:txBody>
      </p:sp>
      <p:sp>
        <p:nvSpPr>
          <p:cNvPr id="58396" name="Line 49"/>
          <p:cNvSpPr>
            <a:spLocks noChangeShapeType="1"/>
          </p:cNvSpPr>
          <p:nvPr/>
        </p:nvSpPr>
        <p:spPr bwMode="auto">
          <a:xfrm flipH="1">
            <a:off x="7481888" y="5562600"/>
            <a:ext cx="319087" cy="257175"/>
          </a:xfrm>
          <a:prstGeom prst="line">
            <a:avLst/>
          </a:prstGeom>
          <a:noFill/>
          <a:ln w="38100" cap="rnd">
            <a:solidFill>
              <a:srgbClr val="FF6633"/>
            </a:solidFill>
            <a:prstDash val="sysDot"/>
            <a:round/>
            <a:headEnd/>
            <a:tailEnd/>
          </a:ln>
        </p:spPr>
        <p:txBody>
          <a:bodyPr lIns="0" tIns="0" rIns="0" bIns="0">
            <a:prstTxWarp prst="textNoShape">
              <a:avLst/>
            </a:prstTxWarp>
          </a:bodyPr>
          <a:lstStyle/>
          <a:p>
            <a:endParaRPr lang="en-US"/>
          </a:p>
        </p:txBody>
      </p:sp>
      <p:grpSp>
        <p:nvGrpSpPr>
          <p:cNvPr id="11" name="Group 50"/>
          <p:cNvGrpSpPr>
            <a:grpSpLocks/>
          </p:cNvGrpSpPr>
          <p:nvPr/>
        </p:nvGrpSpPr>
        <p:grpSpPr bwMode="auto">
          <a:xfrm>
            <a:off x="6911975" y="4054475"/>
            <a:ext cx="677863" cy="669925"/>
            <a:chOff x="0" y="0"/>
            <a:chExt cx="608" cy="600"/>
          </a:xfrm>
        </p:grpSpPr>
        <p:pic>
          <p:nvPicPr>
            <p:cNvPr id="58399" name="Picture 51"/>
            <p:cNvPicPr>
              <a:picLocks noChangeArrowheads="1"/>
            </p:cNvPicPr>
            <p:nvPr/>
          </p:nvPicPr>
          <p:blipFill>
            <a:blip r:embed="rId4"/>
            <a:srcRect/>
            <a:stretch>
              <a:fillRect/>
            </a:stretch>
          </p:blipFill>
          <p:spPr bwMode="auto">
            <a:xfrm>
              <a:off x="0" y="0"/>
              <a:ext cx="608" cy="600"/>
            </a:xfrm>
            <a:prstGeom prst="rect">
              <a:avLst/>
            </a:prstGeom>
            <a:noFill/>
            <a:ln w="12700">
              <a:noFill/>
              <a:miter lim="800000"/>
              <a:headEnd/>
              <a:tailEnd/>
            </a:ln>
          </p:spPr>
        </p:pic>
      </p:grpSp>
      <p:sp>
        <p:nvSpPr>
          <p:cNvPr id="53" name="Slide Number Placeholder 52"/>
          <p:cNvSpPr>
            <a:spLocks noGrp="1"/>
          </p:cNvSpPr>
          <p:nvPr>
            <p:ph type="sldNum" sz="quarter" idx="12"/>
          </p:nvPr>
        </p:nvSpPr>
        <p:spPr/>
        <p:txBody>
          <a:bodyPr/>
          <a:lstStyle/>
          <a:p>
            <a:fld id="{0B11C961-24FC-A743-9284-4CA4B09B0B33}" type="slidenum">
              <a:rPr lang="en-US"/>
              <a:pPr/>
              <a:t>56</a:t>
            </a:fld>
            <a:endParaRPr lang="en-US"/>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7345" name="Rectangle 1"/>
          <p:cNvSpPr>
            <a:spLocks/>
          </p:cNvSpPr>
          <p:nvPr/>
        </p:nvSpPr>
        <p:spPr bwMode="auto">
          <a:xfrm>
            <a:off x="465138" y="1785938"/>
            <a:ext cx="3892550" cy="4572000"/>
          </a:xfrm>
          <a:prstGeom prst="rect">
            <a:avLst/>
          </a:prstGeom>
          <a:solidFill>
            <a:srgbClr val="FFFFFF"/>
          </a:solidFill>
          <a:ln w="12700">
            <a:solidFill>
              <a:schemeClr val="tx1"/>
            </a:solidFill>
            <a:miter lim="800000"/>
            <a:headEnd/>
            <a:tailEnd/>
          </a:ln>
          <a:effectLst>
            <a:outerShdw blurRad="63500" dist="88899" dir="3600021" algn="ctr" rotWithShape="0">
              <a:srgbClr val="000000">
                <a:alpha val="54999"/>
              </a:srgbClr>
            </a:outerShdw>
          </a:effectLst>
        </p:spPr>
        <p:txBody>
          <a:bodyPr lIns="0" tIns="0" rIns="0" bIns="0">
            <a:prstTxWarp prst="textNoShape">
              <a:avLst/>
            </a:prstTxWarp>
          </a:bodyPr>
          <a:lstStyle/>
          <a:p>
            <a:pPr fontAlgn="auto">
              <a:spcBef>
                <a:spcPts val="0"/>
              </a:spcBef>
              <a:spcAft>
                <a:spcPts val="0"/>
              </a:spcAft>
              <a:defRPr/>
            </a:pPr>
            <a:endParaRPr lang="en-US">
              <a:latin typeface="+mn-lt"/>
            </a:endParaRPr>
          </a:p>
        </p:txBody>
      </p:sp>
      <p:sp>
        <p:nvSpPr>
          <p:cNvPr id="60418" name="Rectangle 2"/>
          <p:cNvSpPr>
            <a:spLocks noGrp="1" noChangeArrowheads="1"/>
          </p:cNvSpPr>
          <p:nvPr>
            <p:ph type="title"/>
          </p:nvPr>
        </p:nvSpPr>
        <p:spPr>
          <a:xfrm>
            <a:off x="677863" y="223838"/>
            <a:ext cx="7805737" cy="1222375"/>
          </a:xfrm>
        </p:spPr>
        <p:txBody>
          <a:bodyPr/>
          <a:lstStyle/>
          <a:p>
            <a:pPr eaLnBrk="1" hangingPunct="1"/>
            <a:r>
              <a:rPr lang="en-US" sz="4100" dirty="0" err="1" smtClean="0">
                <a:latin typeface="Calibri" charset="0"/>
              </a:rPr>
              <a:t>Microflow</a:t>
            </a:r>
            <a:r>
              <a:rPr lang="en-US" sz="4100" dirty="0" smtClean="0">
                <a:latin typeface="Calibri" charset="0"/>
              </a:rPr>
              <a:t> vs</a:t>
            </a:r>
            <a:r>
              <a:rPr lang="en-US" sz="4100" dirty="0">
                <a:latin typeface="Calibri" charset="0"/>
              </a:rPr>
              <a:t>. </a:t>
            </a:r>
            <a:r>
              <a:rPr lang="en-US" sz="4100" dirty="0" smtClean="0">
                <a:latin typeface="Calibri" charset="0"/>
              </a:rPr>
              <a:t>Aggregated</a:t>
            </a:r>
            <a:br>
              <a:rPr lang="en-US" sz="4100" dirty="0" smtClean="0">
                <a:latin typeface="Calibri" charset="0"/>
              </a:rPr>
            </a:br>
            <a:endParaRPr lang="en-US" sz="2200" dirty="0">
              <a:solidFill>
                <a:srgbClr val="163F88"/>
              </a:solidFill>
              <a:latin typeface="Calibri" charset="0"/>
            </a:endParaRPr>
          </a:p>
        </p:txBody>
      </p:sp>
      <p:sp>
        <p:nvSpPr>
          <p:cNvPr id="60419" name="Rectangle 3"/>
          <p:cNvSpPr>
            <a:spLocks noGrp="1" noChangeArrowheads="1"/>
          </p:cNvSpPr>
          <p:nvPr>
            <p:ph type="body" idx="1"/>
          </p:nvPr>
        </p:nvSpPr>
        <p:spPr>
          <a:xfrm>
            <a:off x="598488" y="1911350"/>
            <a:ext cx="3581400" cy="4365625"/>
          </a:xfrm>
        </p:spPr>
        <p:txBody>
          <a:bodyPr/>
          <a:lstStyle/>
          <a:p>
            <a:pPr eaLnBrk="1" hangingPunct="1">
              <a:spcBef>
                <a:spcPct val="0"/>
              </a:spcBef>
              <a:buFont typeface="Arial" charset="0"/>
              <a:buNone/>
            </a:pPr>
            <a:r>
              <a:rPr lang="en-US" sz="2800" dirty="0" err="1" smtClean="0">
                <a:solidFill>
                  <a:srgbClr val="000000"/>
                </a:solidFill>
              </a:rPr>
              <a:t>Microflow</a:t>
            </a:r>
            <a:endParaRPr lang="en-US" sz="2800" dirty="0" smtClean="0">
              <a:solidFill>
                <a:srgbClr val="000000"/>
              </a:solidFill>
            </a:endParaRPr>
          </a:p>
          <a:p>
            <a:pPr eaLnBrk="1" hangingPunct="1">
              <a:spcBef>
                <a:spcPct val="0"/>
              </a:spcBef>
              <a:buFont typeface="Arial" charset="0"/>
              <a:buNone/>
            </a:pPr>
            <a:endParaRPr lang="en-US" sz="2200" dirty="0">
              <a:solidFill>
                <a:srgbClr val="000000"/>
              </a:solidFill>
            </a:endParaRPr>
          </a:p>
          <a:p>
            <a:pPr eaLnBrk="1" hangingPunct="1">
              <a:spcBef>
                <a:spcPct val="0"/>
              </a:spcBef>
              <a:buSzPct val="125000"/>
              <a:buFontTx/>
              <a:buChar char="•"/>
            </a:pPr>
            <a:r>
              <a:rPr lang="en-US" sz="2200" dirty="0">
                <a:solidFill>
                  <a:srgbClr val="000000"/>
                </a:solidFill>
              </a:rPr>
              <a:t>Every flow is individually set up by controller</a:t>
            </a:r>
          </a:p>
          <a:p>
            <a:pPr eaLnBrk="1" hangingPunct="1">
              <a:spcBef>
                <a:spcPct val="0"/>
              </a:spcBef>
              <a:buSzPct val="125000"/>
              <a:buFontTx/>
              <a:buChar char="•"/>
            </a:pPr>
            <a:r>
              <a:rPr lang="en-US" sz="2200" dirty="0">
                <a:solidFill>
                  <a:srgbClr val="000000"/>
                </a:solidFill>
              </a:rPr>
              <a:t>Exact-match flow entries</a:t>
            </a:r>
          </a:p>
          <a:p>
            <a:pPr eaLnBrk="1" hangingPunct="1">
              <a:spcBef>
                <a:spcPct val="0"/>
              </a:spcBef>
              <a:buSzPct val="125000"/>
              <a:buFontTx/>
              <a:buChar char="•"/>
            </a:pPr>
            <a:r>
              <a:rPr lang="en-US" sz="2200" dirty="0">
                <a:solidFill>
                  <a:srgbClr val="000000"/>
                </a:solidFill>
              </a:rPr>
              <a:t>Flow table contains one entry per </a:t>
            </a:r>
            <a:r>
              <a:rPr lang="en-US" sz="2200" dirty="0" smtClean="0">
                <a:solidFill>
                  <a:srgbClr val="000000"/>
                </a:solidFill>
              </a:rPr>
              <a:t>flow</a:t>
            </a:r>
          </a:p>
          <a:p>
            <a:pPr eaLnBrk="1" hangingPunct="1">
              <a:spcBef>
                <a:spcPct val="0"/>
              </a:spcBef>
              <a:buSzPct val="125000"/>
              <a:buFontTx/>
              <a:buChar char="•"/>
            </a:pPr>
            <a:endParaRPr lang="en-US" sz="2200" dirty="0" smtClean="0">
              <a:solidFill>
                <a:srgbClr val="000000"/>
              </a:solidFill>
            </a:endParaRPr>
          </a:p>
          <a:p>
            <a:pPr eaLnBrk="1" hangingPunct="1">
              <a:spcBef>
                <a:spcPct val="0"/>
              </a:spcBef>
              <a:buSzPct val="125000"/>
              <a:buFontTx/>
              <a:buChar char="•"/>
            </a:pPr>
            <a:r>
              <a:rPr lang="en-US" sz="2200" dirty="0">
                <a:solidFill>
                  <a:srgbClr val="000000"/>
                </a:solidFill>
              </a:rPr>
              <a:t>Good for fine grain control,</a:t>
            </a:r>
            <a:r>
              <a:rPr lang="en-US" sz="2200" dirty="0" smtClean="0">
                <a:solidFill>
                  <a:srgbClr val="000000"/>
                </a:solidFill>
              </a:rPr>
              <a:t> policy, and monitoring, e.g. campus</a:t>
            </a:r>
            <a:endParaRPr lang="en-US" sz="2200" dirty="0">
              <a:solidFill>
                <a:srgbClr val="000000"/>
              </a:solidFill>
            </a:endParaRPr>
          </a:p>
        </p:txBody>
      </p:sp>
      <p:sp>
        <p:nvSpPr>
          <p:cNvPr id="57348" name="Rectangle 4"/>
          <p:cNvSpPr>
            <a:spLocks/>
          </p:cNvSpPr>
          <p:nvPr/>
        </p:nvSpPr>
        <p:spPr bwMode="auto">
          <a:xfrm>
            <a:off x="4795838" y="1785938"/>
            <a:ext cx="3892550" cy="4572000"/>
          </a:xfrm>
          <a:prstGeom prst="rect">
            <a:avLst/>
          </a:prstGeom>
          <a:solidFill>
            <a:srgbClr val="FFFFFF"/>
          </a:solidFill>
          <a:ln w="12700">
            <a:solidFill>
              <a:schemeClr val="tx1"/>
            </a:solidFill>
            <a:miter lim="800000"/>
            <a:headEnd/>
            <a:tailEnd/>
          </a:ln>
          <a:effectLst>
            <a:outerShdw blurRad="63500" dist="88899" dir="3600021" algn="ctr" rotWithShape="0">
              <a:srgbClr val="000000">
                <a:alpha val="54999"/>
              </a:srgbClr>
            </a:outerShdw>
          </a:effectLst>
        </p:spPr>
        <p:txBody>
          <a:bodyPr lIns="0" tIns="0" rIns="0" bIns="0">
            <a:prstTxWarp prst="textNoShape">
              <a:avLst/>
            </a:prstTxWarp>
          </a:bodyPr>
          <a:lstStyle/>
          <a:p>
            <a:pPr fontAlgn="auto">
              <a:spcBef>
                <a:spcPts val="0"/>
              </a:spcBef>
              <a:spcAft>
                <a:spcPts val="0"/>
              </a:spcAft>
              <a:defRPr/>
            </a:pPr>
            <a:endParaRPr lang="en-US">
              <a:latin typeface="+mn-lt"/>
            </a:endParaRPr>
          </a:p>
        </p:txBody>
      </p:sp>
      <p:sp>
        <p:nvSpPr>
          <p:cNvPr id="57349" name="Rectangle 5"/>
          <p:cNvSpPr>
            <a:spLocks/>
          </p:cNvSpPr>
          <p:nvPr/>
        </p:nvSpPr>
        <p:spPr bwMode="auto">
          <a:xfrm>
            <a:off x="4929188" y="1911350"/>
            <a:ext cx="3581400" cy="4365625"/>
          </a:xfrm>
          <a:prstGeom prst="rect">
            <a:avLst/>
          </a:prstGeom>
          <a:noFill/>
          <a:ln w="12700" cap="flat">
            <a:noFill/>
            <a:miter lim="800000"/>
            <a:headEnd type="none" w="med" len="med"/>
            <a:tailEnd type="none" w="med" len="med"/>
          </a:ln>
        </p:spPr>
        <p:txBody>
          <a:bodyPr lIns="0" tIns="0" rIns="0" bIns="0"/>
          <a:lstStyle/>
          <a:p>
            <a:pPr fontAlgn="auto">
              <a:spcBef>
                <a:spcPts val="0"/>
              </a:spcBef>
              <a:spcAft>
                <a:spcPts val="0"/>
              </a:spcAft>
              <a:defRPr/>
            </a:pPr>
            <a:r>
              <a:rPr lang="en-US" sz="2800" dirty="0">
                <a:latin typeface="+mn-lt"/>
                <a:ea typeface="Gill Sans" charset="0"/>
                <a:cs typeface="Gill Sans" charset="0"/>
              </a:rPr>
              <a:t>  Aggregated</a:t>
            </a:r>
          </a:p>
          <a:p>
            <a:pPr fontAlgn="auto">
              <a:spcBef>
                <a:spcPts val="0"/>
              </a:spcBef>
              <a:spcAft>
                <a:spcPts val="0"/>
              </a:spcAft>
              <a:defRPr/>
            </a:pPr>
            <a:endParaRPr lang="en-US" sz="2200" dirty="0">
              <a:latin typeface="+mn-lt"/>
              <a:ea typeface="Gill Sans" charset="0"/>
              <a:cs typeface="Gill Sans" charset="0"/>
            </a:endParaRPr>
          </a:p>
          <a:p>
            <a:pPr marL="341313" indent="-341313" fontAlgn="auto">
              <a:spcBef>
                <a:spcPts val="0"/>
              </a:spcBef>
              <a:spcAft>
                <a:spcPts val="0"/>
              </a:spcAft>
              <a:buSzPct val="125000"/>
              <a:buFont typeface="Gill Sans" charset="0"/>
              <a:buChar char="•"/>
              <a:defRPr/>
            </a:pPr>
            <a:r>
              <a:rPr lang="en-US" sz="2200" dirty="0">
                <a:latin typeface="+mn-lt"/>
                <a:ea typeface="Gill Sans" charset="0"/>
                <a:cs typeface="Gill Sans" charset="0"/>
              </a:rPr>
              <a:t>One flow entry covers large groups of flows</a:t>
            </a:r>
          </a:p>
          <a:p>
            <a:pPr marL="341313" indent="-341313" fontAlgn="auto">
              <a:spcBef>
                <a:spcPts val="0"/>
              </a:spcBef>
              <a:spcAft>
                <a:spcPts val="0"/>
              </a:spcAft>
              <a:buSzPct val="125000"/>
              <a:buFont typeface="Gill Sans" charset="0"/>
              <a:buChar char="•"/>
              <a:defRPr/>
            </a:pPr>
            <a:r>
              <a:rPr lang="en-US" sz="2200" dirty="0">
                <a:latin typeface="+mn-lt"/>
                <a:ea typeface="Gill Sans" charset="0"/>
                <a:cs typeface="Gill Sans" charset="0"/>
              </a:rPr>
              <a:t>Wildcard flow entries</a:t>
            </a:r>
          </a:p>
          <a:p>
            <a:pPr marL="341313" indent="-341313" fontAlgn="auto">
              <a:spcBef>
                <a:spcPts val="0"/>
              </a:spcBef>
              <a:spcAft>
                <a:spcPts val="0"/>
              </a:spcAft>
              <a:buSzPct val="125000"/>
              <a:buFont typeface="Gill Sans" charset="0"/>
              <a:buChar char="•"/>
              <a:defRPr/>
            </a:pPr>
            <a:r>
              <a:rPr lang="en-US" sz="2200" dirty="0">
                <a:latin typeface="+mn-lt"/>
                <a:ea typeface="Gill Sans" charset="0"/>
                <a:cs typeface="Gill Sans" charset="0"/>
              </a:rPr>
              <a:t>Flow table contains one entry per category of </a:t>
            </a:r>
            <a:r>
              <a:rPr lang="en-US" sz="2200" dirty="0" smtClean="0">
                <a:latin typeface="+mn-lt"/>
                <a:ea typeface="Gill Sans" charset="0"/>
                <a:cs typeface="Gill Sans" charset="0"/>
              </a:rPr>
              <a:t>flows</a:t>
            </a:r>
          </a:p>
          <a:p>
            <a:pPr marL="341313" indent="-341313" fontAlgn="auto">
              <a:spcBef>
                <a:spcPts val="0"/>
              </a:spcBef>
              <a:spcAft>
                <a:spcPts val="0"/>
              </a:spcAft>
              <a:buSzPct val="125000"/>
              <a:buFont typeface="Gill Sans" charset="0"/>
              <a:buChar char="•"/>
              <a:defRPr/>
            </a:pPr>
            <a:endParaRPr lang="en-US" sz="2200" dirty="0" smtClean="0">
              <a:latin typeface="+mn-lt"/>
              <a:ea typeface="Gill Sans" charset="0"/>
              <a:cs typeface="Gill Sans" charset="0"/>
            </a:endParaRPr>
          </a:p>
          <a:p>
            <a:pPr marL="341313" indent="-341313" fontAlgn="auto">
              <a:spcBef>
                <a:spcPts val="0"/>
              </a:spcBef>
              <a:spcAft>
                <a:spcPts val="0"/>
              </a:spcAft>
              <a:buSzPct val="125000"/>
              <a:buFont typeface="Gill Sans" charset="0"/>
              <a:buChar char="•"/>
              <a:defRPr/>
            </a:pPr>
            <a:r>
              <a:rPr lang="en-US" sz="2200" dirty="0">
                <a:latin typeface="+mn-lt"/>
                <a:ea typeface="Gill Sans" charset="0"/>
                <a:cs typeface="Gill Sans" charset="0"/>
              </a:rPr>
              <a:t>Good for large number of flows, e.g. backbone</a:t>
            </a:r>
          </a:p>
        </p:txBody>
      </p:sp>
      <p:sp>
        <p:nvSpPr>
          <p:cNvPr id="7" name="Slide Number Placeholder 6"/>
          <p:cNvSpPr>
            <a:spLocks noGrp="1"/>
          </p:cNvSpPr>
          <p:nvPr>
            <p:ph type="sldNum" sz="quarter" idx="12"/>
          </p:nvPr>
        </p:nvSpPr>
        <p:spPr/>
        <p:txBody>
          <a:bodyPr/>
          <a:lstStyle/>
          <a:p>
            <a:fld id="{675669A2-05F2-6E4D-BA6E-E6502AA27E81}" type="slidenum">
              <a:rPr lang="en-US"/>
              <a:pPr/>
              <a:t>57</a:t>
            </a:fld>
            <a:endParaRPr lang="en-US"/>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369" name="Rectangle 1"/>
          <p:cNvSpPr>
            <a:spLocks/>
          </p:cNvSpPr>
          <p:nvPr/>
        </p:nvSpPr>
        <p:spPr bwMode="auto">
          <a:xfrm>
            <a:off x="465138" y="1785938"/>
            <a:ext cx="3892550" cy="4572000"/>
          </a:xfrm>
          <a:prstGeom prst="rect">
            <a:avLst/>
          </a:prstGeom>
          <a:solidFill>
            <a:srgbClr val="FFFFFF"/>
          </a:solidFill>
          <a:ln w="12700">
            <a:solidFill>
              <a:schemeClr val="tx1"/>
            </a:solidFill>
            <a:miter lim="800000"/>
            <a:headEnd/>
            <a:tailEnd/>
          </a:ln>
          <a:effectLst>
            <a:outerShdw blurRad="63500" dist="88899" dir="3600021" algn="ctr" rotWithShape="0">
              <a:srgbClr val="000000">
                <a:alpha val="54999"/>
              </a:srgbClr>
            </a:outerShdw>
          </a:effectLst>
        </p:spPr>
        <p:txBody>
          <a:bodyPr lIns="0" tIns="0" rIns="0" bIns="0">
            <a:prstTxWarp prst="textNoShape">
              <a:avLst/>
            </a:prstTxWarp>
          </a:bodyPr>
          <a:lstStyle/>
          <a:p>
            <a:pPr fontAlgn="auto">
              <a:spcBef>
                <a:spcPts val="0"/>
              </a:spcBef>
              <a:spcAft>
                <a:spcPts val="0"/>
              </a:spcAft>
              <a:defRPr/>
            </a:pPr>
            <a:endParaRPr lang="en-US">
              <a:latin typeface="+mn-lt"/>
            </a:endParaRPr>
          </a:p>
        </p:txBody>
      </p:sp>
      <p:sp>
        <p:nvSpPr>
          <p:cNvPr id="58370" name="Rectangle 2"/>
          <p:cNvSpPr>
            <a:spLocks noGrp="1" noChangeArrowheads="1"/>
          </p:cNvSpPr>
          <p:nvPr>
            <p:ph type="title"/>
          </p:nvPr>
        </p:nvSpPr>
        <p:spPr>
          <a:xfrm>
            <a:off x="677863" y="223838"/>
            <a:ext cx="7805737" cy="1222375"/>
          </a:xfrm>
        </p:spPr>
        <p:txBody>
          <a:bodyPr>
            <a:normAutofit/>
          </a:bodyPr>
          <a:lstStyle/>
          <a:p>
            <a:pPr eaLnBrk="1" hangingPunct="1"/>
            <a:r>
              <a:rPr lang="en-US" sz="3700" dirty="0">
                <a:latin typeface="Calibri" charset="0"/>
              </a:rPr>
              <a:t>Reactive vs. Proactive (pre-populated)</a:t>
            </a:r>
            <a:r>
              <a:rPr lang="en-US" sz="3700" dirty="0" smtClean="0">
                <a:latin typeface="Calibri" charset="0"/>
              </a:rPr>
              <a:t/>
            </a:r>
            <a:br>
              <a:rPr lang="en-US" sz="3700" dirty="0" smtClean="0">
                <a:latin typeface="Calibri" charset="0"/>
              </a:rPr>
            </a:br>
            <a:endParaRPr lang="en-US" sz="2000" dirty="0">
              <a:solidFill>
                <a:srgbClr val="163F88"/>
              </a:solidFill>
              <a:latin typeface="Calibri" charset="0"/>
            </a:endParaRPr>
          </a:p>
        </p:txBody>
      </p:sp>
      <p:sp>
        <p:nvSpPr>
          <p:cNvPr id="62467" name="Rectangle 3"/>
          <p:cNvSpPr>
            <a:spLocks noGrp="1" noChangeArrowheads="1"/>
          </p:cNvSpPr>
          <p:nvPr>
            <p:ph type="body" idx="1"/>
          </p:nvPr>
        </p:nvSpPr>
        <p:spPr>
          <a:xfrm>
            <a:off x="598488" y="1911350"/>
            <a:ext cx="3581400" cy="4365625"/>
          </a:xfrm>
        </p:spPr>
        <p:txBody>
          <a:bodyPr/>
          <a:lstStyle/>
          <a:p>
            <a:pPr eaLnBrk="1" hangingPunct="1">
              <a:spcBef>
                <a:spcPct val="0"/>
              </a:spcBef>
              <a:buSzPct val="125000"/>
              <a:buFont typeface="Arial" charset="0"/>
              <a:buNone/>
            </a:pPr>
            <a:r>
              <a:rPr lang="en-US" sz="2800" dirty="0">
                <a:solidFill>
                  <a:schemeClr val="tx1"/>
                </a:solidFill>
              </a:rPr>
              <a:t>Reactive</a:t>
            </a:r>
          </a:p>
          <a:p>
            <a:pPr eaLnBrk="1" hangingPunct="1">
              <a:spcBef>
                <a:spcPct val="0"/>
              </a:spcBef>
              <a:buSzPct val="125000"/>
              <a:buFont typeface="Arial" charset="0"/>
              <a:buNone/>
            </a:pPr>
            <a:endParaRPr lang="en-US" sz="2200" dirty="0">
              <a:solidFill>
                <a:schemeClr val="tx1"/>
              </a:solidFill>
            </a:endParaRPr>
          </a:p>
          <a:p>
            <a:pPr eaLnBrk="1" hangingPunct="1">
              <a:spcBef>
                <a:spcPct val="0"/>
              </a:spcBef>
              <a:buSzPct val="125000"/>
              <a:buFontTx/>
              <a:buChar char="•"/>
            </a:pPr>
            <a:r>
              <a:rPr lang="en-US" sz="2200" dirty="0">
                <a:solidFill>
                  <a:schemeClr val="tx1"/>
                </a:solidFill>
              </a:rPr>
              <a:t>First packet of flow triggers controller to insert flow entries</a:t>
            </a:r>
          </a:p>
          <a:p>
            <a:pPr eaLnBrk="1" hangingPunct="1">
              <a:spcBef>
                <a:spcPct val="0"/>
              </a:spcBef>
              <a:buSzPct val="125000"/>
              <a:buFontTx/>
              <a:buChar char="•"/>
            </a:pPr>
            <a:r>
              <a:rPr lang="en-US" sz="2200" dirty="0">
                <a:solidFill>
                  <a:schemeClr val="tx1"/>
                </a:solidFill>
              </a:rPr>
              <a:t>Efficient use of flow table</a:t>
            </a:r>
          </a:p>
          <a:p>
            <a:pPr eaLnBrk="1" hangingPunct="1">
              <a:spcBef>
                <a:spcPct val="0"/>
              </a:spcBef>
              <a:buSzPct val="125000"/>
              <a:buFontTx/>
              <a:buChar char="•"/>
            </a:pPr>
            <a:r>
              <a:rPr lang="en-US" sz="2200" dirty="0">
                <a:solidFill>
                  <a:schemeClr val="tx1"/>
                </a:solidFill>
              </a:rPr>
              <a:t>Every flow incurs small additional flow setup time</a:t>
            </a:r>
          </a:p>
          <a:p>
            <a:pPr eaLnBrk="1" hangingPunct="1">
              <a:spcBef>
                <a:spcPct val="0"/>
              </a:spcBef>
              <a:buSzPct val="125000"/>
              <a:buFontTx/>
              <a:buChar char="•"/>
            </a:pPr>
            <a:r>
              <a:rPr lang="en-US" sz="2200" dirty="0">
                <a:solidFill>
                  <a:schemeClr val="tx1"/>
                </a:solidFill>
              </a:rPr>
              <a:t>If control connection lost, switch has limited </a:t>
            </a:r>
            <a:r>
              <a:rPr lang="en-US" sz="2200" dirty="0" smtClean="0">
                <a:solidFill>
                  <a:schemeClr val="tx1"/>
                </a:solidFill>
              </a:rPr>
              <a:t>utility</a:t>
            </a:r>
          </a:p>
          <a:p>
            <a:pPr eaLnBrk="1" hangingPunct="1">
              <a:spcBef>
                <a:spcPct val="0"/>
              </a:spcBef>
              <a:buSzPct val="125000"/>
              <a:buFontTx/>
              <a:buChar char="•"/>
            </a:pPr>
            <a:r>
              <a:rPr lang="en-US" sz="2200" dirty="0" smtClean="0">
                <a:solidFill>
                  <a:schemeClr val="tx1"/>
                </a:solidFill>
              </a:rPr>
              <a:t>Extremely simple fault recovery</a:t>
            </a:r>
            <a:endParaRPr lang="en-US" sz="2200" dirty="0">
              <a:solidFill>
                <a:schemeClr val="tx1"/>
              </a:solidFill>
            </a:endParaRPr>
          </a:p>
        </p:txBody>
      </p:sp>
      <p:sp>
        <p:nvSpPr>
          <p:cNvPr id="58372" name="Rectangle 4"/>
          <p:cNvSpPr>
            <a:spLocks/>
          </p:cNvSpPr>
          <p:nvPr/>
        </p:nvSpPr>
        <p:spPr bwMode="auto">
          <a:xfrm>
            <a:off x="4795838" y="1785938"/>
            <a:ext cx="3892550" cy="4572000"/>
          </a:xfrm>
          <a:prstGeom prst="rect">
            <a:avLst/>
          </a:prstGeom>
          <a:solidFill>
            <a:srgbClr val="FFFFFF"/>
          </a:solidFill>
          <a:ln w="12700">
            <a:solidFill>
              <a:schemeClr val="tx1"/>
            </a:solidFill>
            <a:miter lim="800000"/>
            <a:headEnd/>
            <a:tailEnd/>
          </a:ln>
          <a:effectLst>
            <a:outerShdw blurRad="63500" dist="88899" dir="3600021" algn="ctr" rotWithShape="0">
              <a:srgbClr val="000000">
                <a:alpha val="54999"/>
              </a:srgbClr>
            </a:outerShdw>
          </a:effectLst>
        </p:spPr>
        <p:txBody>
          <a:bodyPr lIns="0" tIns="0" rIns="0" bIns="0">
            <a:prstTxWarp prst="textNoShape">
              <a:avLst/>
            </a:prstTxWarp>
          </a:bodyPr>
          <a:lstStyle/>
          <a:p>
            <a:pPr fontAlgn="auto">
              <a:spcBef>
                <a:spcPts val="0"/>
              </a:spcBef>
              <a:spcAft>
                <a:spcPts val="0"/>
              </a:spcAft>
              <a:defRPr/>
            </a:pPr>
            <a:endParaRPr lang="en-US">
              <a:latin typeface="+mn-lt"/>
            </a:endParaRPr>
          </a:p>
        </p:txBody>
      </p:sp>
      <p:sp>
        <p:nvSpPr>
          <p:cNvPr id="58373" name="Rectangle 5"/>
          <p:cNvSpPr>
            <a:spLocks/>
          </p:cNvSpPr>
          <p:nvPr/>
        </p:nvSpPr>
        <p:spPr bwMode="auto">
          <a:xfrm>
            <a:off x="4929188" y="1911350"/>
            <a:ext cx="3581400" cy="4365625"/>
          </a:xfrm>
          <a:prstGeom prst="rect">
            <a:avLst/>
          </a:prstGeom>
          <a:noFill/>
          <a:ln w="12700" cap="flat">
            <a:noFill/>
            <a:miter lim="800000"/>
            <a:headEnd type="none" w="med" len="med"/>
            <a:tailEnd type="none" w="med" len="med"/>
          </a:ln>
        </p:spPr>
        <p:txBody>
          <a:bodyPr lIns="0" tIns="0" rIns="0" bIns="0"/>
          <a:lstStyle/>
          <a:p>
            <a:pPr fontAlgn="auto">
              <a:spcBef>
                <a:spcPts val="0"/>
              </a:spcBef>
              <a:spcAft>
                <a:spcPts val="0"/>
              </a:spcAft>
              <a:defRPr/>
            </a:pPr>
            <a:r>
              <a:rPr lang="en-US" sz="2800" dirty="0">
                <a:latin typeface="+mn-lt"/>
                <a:ea typeface="Gill Sans" charset="0"/>
                <a:cs typeface="Gill Sans" charset="0"/>
              </a:rPr>
              <a:t>Proactive</a:t>
            </a:r>
          </a:p>
          <a:p>
            <a:pPr fontAlgn="auto">
              <a:spcBef>
                <a:spcPts val="0"/>
              </a:spcBef>
              <a:spcAft>
                <a:spcPts val="0"/>
              </a:spcAft>
              <a:buSzPct val="125000"/>
              <a:buFontTx/>
              <a:buChar char="•"/>
              <a:defRPr/>
            </a:pPr>
            <a:endParaRPr lang="en-US" sz="2200" dirty="0">
              <a:latin typeface="+mn-lt"/>
            </a:endParaRPr>
          </a:p>
          <a:p>
            <a:pPr marL="341313" indent="-341313" fontAlgn="auto">
              <a:spcBef>
                <a:spcPts val="0"/>
              </a:spcBef>
              <a:spcAft>
                <a:spcPts val="0"/>
              </a:spcAft>
              <a:buSzPct val="125000"/>
              <a:buFont typeface="Gill Sans" charset="0"/>
              <a:buChar char="•"/>
              <a:defRPr/>
            </a:pPr>
            <a:r>
              <a:rPr lang="en-US" sz="2200" dirty="0">
                <a:latin typeface="+mn-lt"/>
                <a:ea typeface="Gill Sans" charset="0"/>
                <a:cs typeface="Gill Sans" charset="0"/>
              </a:rPr>
              <a:t>Controller pre-populates flow table in switch</a:t>
            </a:r>
          </a:p>
          <a:p>
            <a:pPr marL="341313" indent="-341313" fontAlgn="auto">
              <a:spcBef>
                <a:spcPts val="0"/>
              </a:spcBef>
              <a:spcAft>
                <a:spcPts val="0"/>
              </a:spcAft>
              <a:buSzPct val="125000"/>
              <a:buFont typeface="Gill Sans" charset="0"/>
              <a:buChar char="•"/>
              <a:defRPr/>
            </a:pPr>
            <a:r>
              <a:rPr lang="en-US" sz="2200" dirty="0">
                <a:latin typeface="+mn-lt"/>
                <a:ea typeface="Gill Sans" charset="0"/>
                <a:cs typeface="Gill Sans" charset="0"/>
              </a:rPr>
              <a:t>Zero additional flow setup time</a:t>
            </a:r>
          </a:p>
          <a:p>
            <a:pPr marL="341313" indent="-341313" fontAlgn="auto">
              <a:spcBef>
                <a:spcPts val="0"/>
              </a:spcBef>
              <a:spcAft>
                <a:spcPts val="0"/>
              </a:spcAft>
              <a:buSzPct val="125000"/>
              <a:buFont typeface="Gill Sans" charset="0"/>
              <a:buChar char="•"/>
              <a:defRPr/>
            </a:pPr>
            <a:r>
              <a:rPr lang="en-US" sz="2200" dirty="0">
                <a:latin typeface="+mn-lt"/>
                <a:ea typeface="Gill Sans" charset="0"/>
                <a:cs typeface="Gill Sans" charset="0"/>
              </a:rPr>
              <a:t>Loss of control connection does not disrupt traffic</a:t>
            </a:r>
          </a:p>
          <a:p>
            <a:pPr marL="341313" indent="-341313" fontAlgn="auto">
              <a:spcBef>
                <a:spcPts val="0"/>
              </a:spcBef>
              <a:spcAft>
                <a:spcPts val="0"/>
              </a:spcAft>
              <a:buSzPct val="125000"/>
              <a:buFont typeface="Gill Sans" charset="0"/>
              <a:buChar char="•"/>
              <a:defRPr/>
            </a:pPr>
            <a:r>
              <a:rPr lang="en-US" sz="2200" dirty="0">
                <a:latin typeface="+mn-lt"/>
                <a:ea typeface="Gill Sans" charset="0"/>
                <a:cs typeface="Gill Sans" charset="0"/>
              </a:rPr>
              <a:t>Essentially requires aggregated (wildcard) rules</a:t>
            </a:r>
          </a:p>
        </p:txBody>
      </p:sp>
      <p:sp>
        <p:nvSpPr>
          <p:cNvPr id="7" name="Slide Number Placeholder 6"/>
          <p:cNvSpPr>
            <a:spLocks noGrp="1"/>
          </p:cNvSpPr>
          <p:nvPr>
            <p:ph type="sldNum" sz="quarter" idx="12"/>
          </p:nvPr>
        </p:nvSpPr>
        <p:spPr/>
        <p:txBody>
          <a:bodyPr/>
          <a:lstStyle/>
          <a:p>
            <a:fld id="{6539EC36-3843-7C48-B167-9B7D380D4EA3}" type="slidenum">
              <a:rPr lang="en-US"/>
              <a:pPr/>
              <a:t>58</a:t>
            </a:fld>
            <a:endParaRPr lang="en-US"/>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369" name="Rectangle 1"/>
          <p:cNvSpPr>
            <a:spLocks/>
          </p:cNvSpPr>
          <p:nvPr/>
        </p:nvSpPr>
        <p:spPr bwMode="auto">
          <a:xfrm>
            <a:off x="465138" y="1785938"/>
            <a:ext cx="3892550" cy="4572000"/>
          </a:xfrm>
          <a:prstGeom prst="rect">
            <a:avLst/>
          </a:prstGeom>
          <a:solidFill>
            <a:srgbClr val="FFFFFF"/>
          </a:solidFill>
          <a:ln w="12700">
            <a:solidFill>
              <a:schemeClr val="tx1"/>
            </a:solidFill>
            <a:miter lim="800000"/>
            <a:headEnd/>
            <a:tailEnd/>
          </a:ln>
          <a:effectLst>
            <a:outerShdw blurRad="63500" dist="88899" dir="3600021" algn="ctr" rotWithShape="0">
              <a:srgbClr val="000000">
                <a:alpha val="54999"/>
              </a:srgbClr>
            </a:outerShdw>
          </a:effectLst>
        </p:spPr>
        <p:txBody>
          <a:bodyPr lIns="0" tIns="0" rIns="0" bIns="0">
            <a:prstTxWarp prst="textNoShape">
              <a:avLst/>
            </a:prstTxWarp>
          </a:bodyPr>
          <a:lstStyle/>
          <a:p>
            <a:pPr fontAlgn="auto">
              <a:spcBef>
                <a:spcPts val="0"/>
              </a:spcBef>
              <a:spcAft>
                <a:spcPts val="0"/>
              </a:spcAft>
              <a:defRPr/>
            </a:pPr>
            <a:endParaRPr lang="en-US">
              <a:latin typeface="+mn-lt"/>
            </a:endParaRPr>
          </a:p>
        </p:txBody>
      </p:sp>
      <p:sp>
        <p:nvSpPr>
          <p:cNvPr id="58370" name="Rectangle 2"/>
          <p:cNvSpPr>
            <a:spLocks noGrp="1" noChangeArrowheads="1"/>
          </p:cNvSpPr>
          <p:nvPr>
            <p:ph type="title"/>
          </p:nvPr>
        </p:nvSpPr>
        <p:spPr>
          <a:xfrm>
            <a:off x="677863" y="223838"/>
            <a:ext cx="7805737" cy="1222375"/>
          </a:xfrm>
        </p:spPr>
        <p:txBody>
          <a:bodyPr>
            <a:normAutofit/>
          </a:bodyPr>
          <a:lstStyle/>
          <a:p>
            <a:pPr eaLnBrk="1" hangingPunct="1"/>
            <a:r>
              <a:rPr lang="en-US" sz="3700" dirty="0" smtClean="0">
                <a:latin typeface="Calibri" charset="0"/>
              </a:rPr>
              <a:t>Virtual </a:t>
            </a:r>
            <a:r>
              <a:rPr lang="en-US" sz="3700" dirty="0" err="1" smtClean="0">
                <a:latin typeface="Calibri" charset="0"/>
              </a:rPr>
              <a:t>vs</a:t>
            </a:r>
            <a:r>
              <a:rPr lang="en-US" sz="3700" dirty="0" smtClean="0">
                <a:latin typeface="Calibri" charset="0"/>
              </a:rPr>
              <a:t> Physical</a:t>
            </a:r>
            <a:br>
              <a:rPr lang="en-US" sz="3700" dirty="0" smtClean="0">
                <a:latin typeface="Calibri" charset="0"/>
              </a:rPr>
            </a:br>
            <a:endParaRPr lang="en-US" sz="2000" dirty="0">
              <a:solidFill>
                <a:srgbClr val="163F88"/>
              </a:solidFill>
              <a:latin typeface="Calibri" charset="0"/>
            </a:endParaRPr>
          </a:p>
        </p:txBody>
      </p:sp>
      <p:sp>
        <p:nvSpPr>
          <p:cNvPr id="62467" name="Rectangle 3"/>
          <p:cNvSpPr>
            <a:spLocks noGrp="1" noChangeArrowheads="1"/>
          </p:cNvSpPr>
          <p:nvPr>
            <p:ph type="body" idx="1"/>
          </p:nvPr>
        </p:nvSpPr>
        <p:spPr>
          <a:xfrm>
            <a:off x="598488" y="1911350"/>
            <a:ext cx="3581400" cy="4365625"/>
          </a:xfrm>
        </p:spPr>
        <p:txBody>
          <a:bodyPr/>
          <a:lstStyle/>
          <a:p>
            <a:pPr eaLnBrk="1" hangingPunct="1">
              <a:spcBef>
                <a:spcPct val="0"/>
              </a:spcBef>
              <a:buSzPct val="125000"/>
              <a:buFont typeface="Arial" charset="0"/>
              <a:buNone/>
            </a:pPr>
            <a:r>
              <a:rPr lang="en-US" sz="2800" dirty="0" smtClean="0">
                <a:solidFill>
                  <a:schemeClr val="tx1"/>
                </a:solidFill>
              </a:rPr>
              <a:t>Virtual</a:t>
            </a:r>
          </a:p>
          <a:p>
            <a:pPr eaLnBrk="1" hangingPunct="1">
              <a:spcBef>
                <a:spcPct val="0"/>
              </a:spcBef>
              <a:buSzPct val="125000"/>
              <a:buFont typeface="Arial" charset="0"/>
              <a:buNone/>
            </a:pPr>
            <a:endParaRPr lang="en-US" sz="2200" dirty="0" smtClean="0">
              <a:solidFill>
                <a:schemeClr val="tx1"/>
              </a:solidFill>
            </a:endParaRPr>
          </a:p>
          <a:p>
            <a:pPr eaLnBrk="1" hangingPunct="1">
              <a:spcBef>
                <a:spcPct val="0"/>
              </a:spcBef>
              <a:buSzPct val="125000"/>
              <a:buFontTx/>
              <a:buChar char="•"/>
            </a:pPr>
            <a:r>
              <a:rPr lang="en-US" sz="2200" dirty="0" smtClean="0">
                <a:solidFill>
                  <a:schemeClr val="tx1"/>
                </a:solidFill>
              </a:rPr>
              <a:t>Assumes configurable switching within a host: in the OS or hypervisor</a:t>
            </a:r>
          </a:p>
          <a:p>
            <a:pPr eaLnBrk="1" hangingPunct="1">
              <a:spcBef>
                <a:spcPct val="0"/>
              </a:spcBef>
              <a:buSzPct val="125000"/>
              <a:buFontTx/>
              <a:buChar char="•"/>
            </a:pPr>
            <a:r>
              <a:rPr lang="en-US" sz="2200" dirty="0" smtClean="0">
                <a:solidFill>
                  <a:schemeClr val="tx1"/>
                </a:solidFill>
              </a:rPr>
              <a:t>Software!  Memory, processing, arbitrary modifications</a:t>
            </a:r>
          </a:p>
          <a:p>
            <a:pPr eaLnBrk="1" hangingPunct="1">
              <a:spcBef>
                <a:spcPct val="0"/>
              </a:spcBef>
              <a:buSzPct val="125000"/>
              <a:buFontTx/>
              <a:buChar char="•"/>
            </a:pPr>
            <a:r>
              <a:rPr lang="en-US" sz="2200" dirty="0" smtClean="0">
                <a:solidFill>
                  <a:schemeClr val="tx1"/>
                </a:solidFill>
              </a:rPr>
              <a:t>Massive flow rates</a:t>
            </a:r>
          </a:p>
          <a:p>
            <a:pPr eaLnBrk="1" hangingPunct="1">
              <a:spcBef>
                <a:spcPct val="0"/>
              </a:spcBef>
              <a:buSzPct val="125000"/>
              <a:buFontTx/>
              <a:buChar char="•"/>
            </a:pPr>
            <a:r>
              <a:rPr lang="en-US" sz="2200" dirty="0" smtClean="0">
                <a:solidFill>
                  <a:schemeClr val="tx1"/>
                </a:solidFill>
              </a:rPr>
              <a:t>Limited to the hardware below</a:t>
            </a:r>
            <a:endParaRPr lang="en-US" sz="2200" dirty="0">
              <a:solidFill>
                <a:schemeClr val="tx1"/>
              </a:solidFill>
            </a:endParaRPr>
          </a:p>
        </p:txBody>
      </p:sp>
      <p:sp>
        <p:nvSpPr>
          <p:cNvPr id="58372" name="Rectangle 4"/>
          <p:cNvSpPr>
            <a:spLocks/>
          </p:cNvSpPr>
          <p:nvPr/>
        </p:nvSpPr>
        <p:spPr bwMode="auto">
          <a:xfrm>
            <a:off x="4795838" y="1785938"/>
            <a:ext cx="3892550" cy="4572000"/>
          </a:xfrm>
          <a:prstGeom prst="rect">
            <a:avLst/>
          </a:prstGeom>
          <a:solidFill>
            <a:srgbClr val="FFFFFF"/>
          </a:solidFill>
          <a:ln w="12700">
            <a:solidFill>
              <a:schemeClr val="tx1"/>
            </a:solidFill>
            <a:miter lim="800000"/>
            <a:headEnd/>
            <a:tailEnd/>
          </a:ln>
          <a:effectLst>
            <a:outerShdw blurRad="63500" dist="88899" dir="3600021" algn="ctr" rotWithShape="0">
              <a:srgbClr val="000000">
                <a:alpha val="54999"/>
              </a:srgbClr>
            </a:outerShdw>
          </a:effectLst>
        </p:spPr>
        <p:txBody>
          <a:bodyPr lIns="0" tIns="0" rIns="0" bIns="0">
            <a:prstTxWarp prst="textNoShape">
              <a:avLst/>
            </a:prstTxWarp>
          </a:bodyPr>
          <a:lstStyle/>
          <a:p>
            <a:pPr fontAlgn="auto">
              <a:spcBef>
                <a:spcPts val="0"/>
              </a:spcBef>
              <a:spcAft>
                <a:spcPts val="0"/>
              </a:spcAft>
              <a:defRPr/>
            </a:pPr>
            <a:endParaRPr lang="en-US">
              <a:latin typeface="+mn-lt"/>
            </a:endParaRPr>
          </a:p>
        </p:txBody>
      </p:sp>
      <p:sp>
        <p:nvSpPr>
          <p:cNvPr id="58373" name="Rectangle 5"/>
          <p:cNvSpPr>
            <a:spLocks/>
          </p:cNvSpPr>
          <p:nvPr/>
        </p:nvSpPr>
        <p:spPr bwMode="auto">
          <a:xfrm>
            <a:off x="4929188" y="1911350"/>
            <a:ext cx="3581400" cy="4365625"/>
          </a:xfrm>
          <a:prstGeom prst="rect">
            <a:avLst/>
          </a:prstGeom>
          <a:noFill/>
          <a:ln w="12700" cap="flat">
            <a:noFill/>
            <a:miter lim="800000"/>
            <a:headEnd type="none" w="med" len="med"/>
            <a:tailEnd type="none" w="med" len="med"/>
          </a:ln>
        </p:spPr>
        <p:txBody>
          <a:bodyPr lIns="0" tIns="0" rIns="0" bIns="0"/>
          <a:lstStyle/>
          <a:p>
            <a:pPr fontAlgn="auto">
              <a:spcBef>
                <a:spcPts val="0"/>
              </a:spcBef>
              <a:spcAft>
                <a:spcPts val="0"/>
              </a:spcAft>
              <a:defRPr/>
            </a:pPr>
            <a:r>
              <a:rPr lang="en-US" sz="2800" dirty="0" smtClean="0">
                <a:latin typeface="+mn-lt"/>
                <a:ea typeface="Gill Sans" charset="0"/>
                <a:cs typeface="Gill Sans" charset="0"/>
              </a:rPr>
              <a:t>Physical</a:t>
            </a:r>
          </a:p>
          <a:p>
            <a:pPr fontAlgn="auto">
              <a:spcBef>
                <a:spcPts val="0"/>
              </a:spcBef>
              <a:spcAft>
                <a:spcPts val="0"/>
              </a:spcAft>
              <a:buSzPct val="125000"/>
              <a:buFontTx/>
              <a:buChar char="•"/>
              <a:defRPr/>
            </a:pPr>
            <a:endParaRPr lang="en-US" sz="2200" dirty="0" smtClean="0">
              <a:latin typeface="+mn-lt"/>
            </a:endParaRPr>
          </a:p>
          <a:p>
            <a:pPr marL="341313" indent="-341313" fontAlgn="auto">
              <a:spcBef>
                <a:spcPts val="0"/>
              </a:spcBef>
              <a:spcAft>
                <a:spcPts val="0"/>
              </a:spcAft>
              <a:buSzPct val="125000"/>
              <a:buFont typeface="Gill Sans" charset="0"/>
              <a:buChar char="•"/>
              <a:defRPr/>
            </a:pPr>
            <a:r>
              <a:rPr lang="en-US" sz="2200" dirty="0" smtClean="0">
                <a:latin typeface="+mn-lt"/>
                <a:ea typeface="Gill Sans" charset="0"/>
                <a:cs typeface="Gill Sans" charset="0"/>
              </a:rPr>
              <a:t>No assumption of software changes; unmodified end hosts</a:t>
            </a:r>
          </a:p>
          <a:p>
            <a:pPr marL="341313" indent="-341313" fontAlgn="auto">
              <a:spcBef>
                <a:spcPts val="0"/>
              </a:spcBef>
              <a:spcAft>
                <a:spcPts val="0"/>
              </a:spcAft>
              <a:buSzPct val="125000"/>
              <a:buFont typeface="Gill Sans" charset="0"/>
              <a:buChar char="•"/>
              <a:defRPr/>
            </a:pPr>
            <a:r>
              <a:rPr lang="en-US" sz="2200" dirty="0" smtClean="0">
                <a:latin typeface="+mn-lt"/>
                <a:ea typeface="Gill Sans" charset="0"/>
                <a:cs typeface="Gill Sans" charset="0"/>
              </a:rPr>
              <a:t>Greater control over expensive forwarding resources</a:t>
            </a:r>
          </a:p>
          <a:p>
            <a:pPr marL="341313" indent="-341313" fontAlgn="auto">
              <a:spcBef>
                <a:spcPts val="0"/>
              </a:spcBef>
              <a:spcAft>
                <a:spcPts val="0"/>
              </a:spcAft>
              <a:buSzPct val="125000"/>
              <a:buFont typeface="Gill Sans" charset="0"/>
              <a:buChar char="•"/>
              <a:defRPr/>
            </a:pPr>
            <a:endParaRPr lang="en-US" sz="2200" dirty="0">
              <a:latin typeface="+mn-lt"/>
              <a:ea typeface="Gill Sans" charset="0"/>
              <a:cs typeface="Gill Sans" charset="0"/>
            </a:endParaRPr>
          </a:p>
        </p:txBody>
      </p:sp>
      <p:sp>
        <p:nvSpPr>
          <p:cNvPr id="7" name="Slide Number Placeholder 6"/>
          <p:cNvSpPr>
            <a:spLocks noGrp="1"/>
          </p:cNvSpPr>
          <p:nvPr>
            <p:ph type="sldNum" sz="quarter" idx="12"/>
          </p:nvPr>
        </p:nvSpPr>
        <p:spPr/>
        <p:txBody>
          <a:bodyPr/>
          <a:lstStyle/>
          <a:p>
            <a:fld id="{6539EC36-3843-7C48-B167-9B7D380D4EA3}" type="slidenum">
              <a:rPr lang="en-US"/>
              <a:pPr/>
              <a:t>59</a:t>
            </a:fld>
            <a:endParaRPr lang="en-US"/>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Who’s in this room?</a:t>
            </a:r>
            <a:endParaRPr lang="en-US" dirty="0"/>
          </a:p>
        </p:txBody>
      </p:sp>
      <p:sp>
        <p:nvSpPr>
          <p:cNvPr id="3" name="Content Placeholder 2"/>
          <p:cNvSpPr>
            <a:spLocks noGrp="1"/>
          </p:cNvSpPr>
          <p:nvPr>
            <p:ph idx="1"/>
          </p:nvPr>
        </p:nvSpPr>
        <p:spPr>
          <a:xfrm>
            <a:off x="457200" y="1371600"/>
            <a:ext cx="8229600" cy="4030785"/>
          </a:xfrm>
        </p:spPr>
        <p:txBody>
          <a:bodyPr/>
          <a:lstStyle/>
          <a:p>
            <a:pPr>
              <a:buNone/>
            </a:pPr>
            <a:r>
              <a:rPr lang="en-US" sz="2800" dirty="0" smtClean="0"/>
              <a:t>&gt;= 3:</a:t>
            </a:r>
          </a:p>
          <a:p>
            <a:r>
              <a:rPr lang="en-US" sz="2800" dirty="0" smtClean="0"/>
              <a:t>HP &gt;= 19</a:t>
            </a:r>
          </a:p>
          <a:p>
            <a:r>
              <a:rPr lang="en-US" sz="2800" dirty="0" smtClean="0"/>
              <a:t>Cisco &gt;= 15</a:t>
            </a:r>
          </a:p>
          <a:p>
            <a:r>
              <a:rPr lang="en-US" sz="2800" dirty="0" smtClean="0"/>
              <a:t>Juniper &gt;= 7</a:t>
            </a:r>
          </a:p>
          <a:p>
            <a:r>
              <a:rPr lang="en-US" sz="2800" dirty="0" err="1" smtClean="0"/>
              <a:t>Huawei</a:t>
            </a:r>
            <a:r>
              <a:rPr lang="en-US" sz="2800" dirty="0" smtClean="0"/>
              <a:t> &gt;= 6</a:t>
            </a:r>
          </a:p>
          <a:p>
            <a:r>
              <a:rPr lang="en-US" sz="2800" dirty="0" smtClean="0"/>
              <a:t>Brocade &gt;= 4</a:t>
            </a:r>
          </a:p>
          <a:p>
            <a:r>
              <a:rPr lang="en-US" sz="2800" dirty="0" smtClean="0"/>
              <a:t>ZAO &gt;= 3</a:t>
            </a:r>
          </a:p>
          <a:p>
            <a:r>
              <a:rPr lang="en-US" sz="2800" dirty="0" smtClean="0"/>
              <a:t>Google &gt;= 3</a:t>
            </a:r>
          </a:p>
          <a:p>
            <a:pPr>
              <a:buNone/>
            </a:pPr>
            <a:r>
              <a:rPr lang="en-US" sz="2800" dirty="0" smtClean="0"/>
              <a:t>Plus &gt;= 60 companies w/2 or less..</a:t>
            </a:r>
          </a:p>
          <a:p>
            <a:endParaRPr lang="en-US" sz="2800" dirty="0" smtClean="0"/>
          </a:p>
          <a:p>
            <a:endParaRPr lang="en-US" sz="2800" dirty="0"/>
          </a:p>
        </p:txBody>
      </p:sp>
      <p:sp>
        <p:nvSpPr>
          <p:cNvPr id="4" name="Slide Number Placeholder 3"/>
          <p:cNvSpPr>
            <a:spLocks noGrp="1"/>
          </p:cNvSpPr>
          <p:nvPr>
            <p:ph type="sldNum" sz="quarter" idx="12"/>
          </p:nvPr>
        </p:nvSpPr>
        <p:spPr/>
        <p:txBody>
          <a:bodyPr/>
          <a:lstStyle/>
          <a:p>
            <a:fld id="{0FCE97B5-98C9-FA49-BC62-4794FE1F9AE6}" type="slidenum">
              <a:rPr lang="en-US" smtClean="0"/>
              <a:pPr/>
              <a:t>6</a:t>
            </a:fld>
            <a:endParaRPr 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369" name="Rectangle 1"/>
          <p:cNvSpPr>
            <a:spLocks/>
          </p:cNvSpPr>
          <p:nvPr/>
        </p:nvSpPr>
        <p:spPr bwMode="auto">
          <a:xfrm>
            <a:off x="465138" y="1785938"/>
            <a:ext cx="3892550" cy="4572000"/>
          </a:xfrm>
          <a:prstGeom prst="rect">
            <a:avLst/>
          </a:prstGeom>
          <a:solidFill>
            <a:srgbClr val="FFFFFF"/>
          </a:solidFill>
          <a:ln w="12700">
            <a:solidFill>
              <a:schemeClr val="tx1"/>
            </a:solidFill>
            <a:miter lim="800000"/>
            <a:headEnd/>
            <a:tailEnd/>
          </a:ln>
          <a:effectLst>
            <a:outerShdw blurRad="63500" dist="88899" dir="3600021" algn="ctr" rotWithShape="0">
              <a:srgbClr val="000000">
                <a:alpha val="54999"/>
              </a:srgbClr>
            </a:outerShdw>
          </a:effectLst>
        </p:spPr>
        <p:txBody>
          <a:bodyPr lIns="0" tIns="0" rIns="0" bIns="0">
            <a:prstTxWarp prst="textNoShape">
              <a:avLst/>
            </a:prstTxWarp>
          </a:bodyPr>
          <a:lstStyle/>
          <a:p>
            <a:pPr fontAlgn="auto">
              <a:spcBef>
                <a:spcPts val="0"/>
              </a:spcBef>
              <a:spcAft>
                <a:spcPts val="0"/>
              </a:spcAft>
              <a:defRPr/>
            </a:pPr>
            <a:endParaRPr lang="en-US">
              <a:latin typeface="+mn-lt"/>
            </a:endParaRPr>
          </a:p>
        </p:txBody>
      </p:sp>
      <p:sp>
        <p:nvSpPr>
          <p:cNvPr id="58370" name="Rectangle 2"/>
          <p:cNvSpPr>
            <a:spLocks noGrp="1" noChangeArrowheads="1"/>
          </p:cNvSpPr>
          <p:nvPr>
            <p:ph type="title"/>
          </p:nvPr>
        </p:nvSpPr>
        <p:spPr>
          <a:xfrm>
            <a:off x="677863" y="223838"/>
            <a:ext cx="7805737" cy="1222375"/>
          </a:xfrm>
        </p:spPr>
        <p:txBody>
          <a:bodyPr>
            <a:normAutofit/>
          </a:bodyPr>
          <a:lstStyle/>
          <a:p>
            <a:pPr eaLnBrk="1" hangingPunct="1"/>
            <a:r>
              <a:rPr lang="en-US" sz="3700" dirty="0" smtClean="0">
                <a:latin typeface="Calibri" charset="0"/>
              </a:rPr>
              <a:t>Fully Consistent </a:t>
            </a:r>
            <a:r>
              <a:rPr lang="en-US" sz="3700" dirty="0" err="1" smtClean="0">
                <a:latin typeface="Calibri" charset="0"/>
              </a:rPr>
              <a:t>vs</a:t>
            </a:r>
            <a:r>
              <a:rPr lang="en-US" sz="3700" dirty="0" smtClean="0">
                <a:latin typeface="Calibri" charset="0"/>
              </a:rPr>
              <a:t> Eventually Consistent</a:t>
            </a:r>
            <a:endParaRPr lang="en-US" sz="2000" dirty="0">
              <a:solidFill>
                <a:srgbClr val="163F88"/>
              </a:solidFill>
              <a:latin typeface="Calibri" charset="0"/>
            </a:endParaRPr>
          </a:p>
        </p:txBody>
      </p:sp>
      <p:sp>
        <p:nvSpPr>
          <p:cNvPr id="62467" name="Rectangle 3"/>
          <p:cNvSpPr>
            <a:spLocks noGrp="1" noChangeArrowheads="1"/>
          </p:cNvSpPr>
          <p:nvPr>
            <p:ph type="body" idx="1"/>
          </p:nvPr>
        </p:nvSpPr>
        <p:spPr>
          <a:xfrm>
            <a:off x="598488" y="1911350"/>
            <a:ext cx="3581400" cy="4365625"/>
          </a:xfrm>
        </p:spPr>
        <p:txBody>
          <a:bodyPr/>
          <a:lstStyle/>
          <a:p>
            <a:pPr eaLnBrk="1" hangingPunct="1">
              <a:spcBef>
                <a:spcPct val="0"/>
              </a:spcBef>
              <a:buSzPct val="125000"/>
              <a:buFont typeface="Arial" charset="0"/>
              <a:buNone/>
            </a:pPr>
            <a:r>
              <a:rPr lang="en-US" sz="2800" dirty="0" smtClean="0">
                <a:solidFill>
                  <a:schemeClr val="tx1"/>
                </a:solidFill>
              </a:rPr>
              <a:t>Fully Consistent</a:t>
            </a:r>
          </a:p>
          <a:p>
            <a:pPr eaLnBrk="1" hangingPunct="1">
              <a:spcBef>
                <a:spcPct val="0"/>
              </a:spcBef>
              <a:buSzPct val="125000"/>
              <a:buFont typeface="Arial" charset="0"/>
              <a:buNone/>
            </a:pPr>
            <a:endParaRPr lang="en-US" sz="2200" dirty="0" smtClean="0">
              <a:solidFill>
                <a:schemeClr val="tx1"/>
              </a:solidFill>
            </a:endParaRPr>
          </a:p>
          <a:p>
            <a:pPr eaLnBrk="1" hangingPunct="1">
              <a:spcBef>
                <a:spcPct val="0"/>
              </a:spcBef>
              <a:buSzPct val="125000"/>
              <a:buFontTx/>
              <a:buChar char="•"/>
            </a:pPr>
            <a:r>
              <a:rPr lang="en-US" sz="2200" dirty="0" smtClean="0">
                <a:solidFill>
                  <a:schemeClr val="tx1"/>
                </a:solidFill>
              </a:rPr>
              <a:t>Certainty about state</a:t>
            </a:r>
          </a:p>
          <a:p>
            <a:pPr eaLnBrk="1" hangingPunct="1">
              <a:spcBef>
                <a:spcPct val="0"/>
              </a:spcBef>
              <a:buSzPct val="125000"/>
              <a:buFontTx/>
              <a:buChar char="•"/>
            </a:pPr>
            <a:r>
              <a:rPr lang="en-US" sz="2200" dirty="0" smtClean="0">
                <a:solidFill>
                  <a:schemeClr val="tx1"/>
                </a:solidFill>
              </a:rPr>
              <a:t>Consistent state is harder to scale</a:t>
            </a:r>
          </a:p>
          <a:p>
            <a:pPr eaLnBrk="1" hangingPunct="1">
              <a:spcBef>
                <a:spcPct val="0"/>
              </a:spcBef>
              <a:buSzPct val="125000"/>
              <a:buFontTx/>
              <a:buChar char="•"/>
            </a:pPr>
            <a:r>
              <a:rPr lang="en-US" sz="2200" dirty="0" smtClean="0">
                <a:solidFill>
                  <a:schemeClr val="tx1"/>
                </a:solidFill>
              </a:rPr>
              <a:t>Easier to reason about state and its transitions</a:t>
            </a:r>
          </a:p>
          <a:p>
            <a:pPr eaLnBrk="1" hangingPunct="1">
              <a:spcBef>
                <a:spcPct val="0"/>
              </a:spcBef>
              <a:buSzPct val="125000"/>
              <a:buFontTx/>
              <a:buChar char="•"/>
            </a:pPr>
            <a:r>
              <a:rPr lang="en-US" sz="2200" dirty="0" smtClean="0">
                <a:solidFill>
                  <a:schemeClr val="tx1"/>
                </a:solidFill>
              </a:rPr>
              <a:t>May eliminate route flaps</a:t>
            </a:r>
            <a:endParaRPr lang="en-US" sz="2200" dirty="0">
              <a:solidFill>
                <a:schemeClr val="tx1"/>
              </a:solidFill>
            </a:endParaRPr>
          </a:p>
        </p:txBody>
      </p:sp>
      <p:sp>
        <p:nvSpPr>
          <p:cNvPr id="58372" name="Rectangle 4"/>
          <p:cNvSpPr>
            <a:spLocks/>
          </p:cNvSpPr>
          <p:nvPr/>
        </p:nvSpPr>
        <p:spPr bwMode="auto">
          <a:xfrm>
            <a:off x="4795838" y="1785938"/>
            <a:ext cx="3892550" cy="4572000"/>
          </a:xfrm>
          <a:prstGeom prst="rect">
            <a:avLst/>
          </a:prstGeom>
          <a:solidFill>
            <a:srgbClr val="FFFFFF"/>
          </a:solidFill>
          <a:ln w="12700">
            <a:solidFill>
              <a:schemeClr val="tx1"/>
            </a:solidFill>
            <a:miter lim="800000"/>
            <a:headEnd/>
            <a:tailEnd/>
          </a:ln>
          <a:effectLst>
            <a:outerShdw blurRad="63500" dist="88899" dir="3600021" algn="ctr" rotWithShape="0">
              <a:srgbClr val="000000">
                <a:alpha val="54999"/>
              </a:srgbClr>
            </a:outerShdw>
          </a:effectLst>
        </p:spPr>
        <p:txBody>
          <a:bodyPr lIns="0" tIns="0" rIns="0" bIns="0">
            <a:prstTxWarp prst="textNoShape">
              <a:avLst/>
            </a:prstTxWarp>
          </a:bodyPr>
          <a:lstStyle/>
          <a:p>
            <a:pPr fontAlgn="auto">
              <a:spcBef>
                <a:spcPts val="0"/>
              </a:spcBef>
              <a:spcAft>
                <a:spcPts val="0"/>
              </a:spcAft>
              <a:defRPr/>
            </a:pPr>
            <a:endParaRPr lang="en-US">
              <a:latin typeface="+mn-lt"/>
            </a:endParaRPr>
          </a:p>
        </p:txBody>
      </p:sp>
      <p:sp>
        <p:nvSpPr>
          <p:cNvPr id="58373" name="Rectangle 5"/>
          <p:cNvSpPr>
            <a:spLocks/>
          </p:cNvSpPr>
          <p:nvPr/>
        </p:nvSpPr>
        <p:spPr bwMode="auto">
          <a:xfrm>
            <a:off x="4929188" y="1911350"/>
            <a:ext cx="3581400" cy="4365625"/>
          </a:xfrm>
          <a:prstGeom prst="rect">
            <a:avLst/>
          </a:prstGeom>
          <a:noFill/>
          <a:ln w="12700" cap="flat">
            <a:noFill/>
            <a:miter lim="800000"/>
            <a:headEnd type="none" w="med" len="med"/>
            <a:tailEnd type="none" w="med" len="med"/>
          </a:ln>
        </p:spPr>
        <p:txBody>
          <a:bodyPr lIns="0" tIns="0" rIns="0" bIns="0"/>
          <a:lstStyle/>
          <a:p>
            <a:pPr fontAlgn="auto">
              <a:spcBef>
                <a:spcPts val="0"/>
              </a:spcBef>
              <a:spcAft>
                <a:spcPts val="0"/>
              </a:spcAft>
              <a:defRPr/>
            </a:pPr>
            <a:r>
              <a:rPr lang="en-US" sz="2800" dirty="0" smtClean="0">
                <a:latin typeface="+mn-lt"/>
                <a:ea typeface="Gill Sans" charset="0"/>
                <a:cs typeface="Gill Sans" charset="0"/>
              </a:rPr>
              <a:t>Eventually Consistent</a:t>
            </a:r>
          </a:p>
          <a:p>
            <a:pPr fontAlgn="auto">
              <a:spcBef>
                <a:spcPts val="0"/>
              </a:spcBef>
              <a:spcAft>
                <a:spcPts val="0"/>
              </a:spcAft>
              <a:buSzPct val="125000"/>
              <a:buFontTx/>
              <a:buChar char="•"/>
              <a:defRPr/>
            </a:pPr>
            <a:endParaRPr lang="en-US" sz="2200" dirty="0" smtClean="0">
              <a:latin typeface="+mn-lt"/>
            </a:endParaRPr>
          </a:p>
          <a:p>
            <a:pPr marL="341313" indent="-341313" fontAlgn="auto">
              <a:spcBef>
                <a:spcPts val="0"/>
              </a:spcBef>
              <a:spcAft>
                <a:spcPts val="0"/>
              </a:spcAft>
              <a:buSzPct val="125000"/>
              <a:buFont typeface="Gill Sans" charset="0"/>
              <a:buChar char="•"/>
              <a:defRPr/>
            </a:pPr>
            <a:r>
              <a:rPr lang="en-US" sz="2200" dirty="0" smtClean="0">
                <a:latin typeface="+mn-lt"/>
                <a:ea typeface="Gill Sans" charset="0"/>
                <a:cs typeface="Gill Sans" charset="0"/>
              </a:rPr>
              <a:t>Uncertainty about state now, but eventually converges</a:t>
            </a:r>
          </a:p>
          <a:p>
            <a:pPr marL="341313" indent="-341313" fontAlgn="auto">
              <a:spcBef>
                <a:spcPts val="0"/>
              </a:spcBef>
              <a:spcAft>
                <a:spcPts val="0"/>
              </a:spcAft>
              <a:buSzPct val="125000"/>
              <a:buFont typeface="Gill Sans" charset="0"/>
              <a:buChar char="•"/>
              <a:defRPr/>
            </a:pPr>
            <a:r>
              <a:rPr lang="en-US" sz="2200" dirty="0" smtClean="0">
                <a:latin typeface="+mn-lt"/>
                <a:ea typeface="Gill Sans" charset="0"/>
                <a:cs typeface="Gill Sans" charset="0"/>
              </a:rPr>
              <a:t>Probabilistic state is easier to scale</a:t>
            </a:r>
          </a:p>
          <a:p>
            <a:pPr marL="341313" indent="-341313" fontAlgn="auto">
              <a:spcBef>
                <a:spcPts val="0"/>
              </a:spcBef>
              <a:spcAft>
                <a:spcPts val="0"/>
              </a:spcAft>
              <a:buSzPct val="125000"/>
              <a:buFont typeface="Gill Sans" charset="0"/>
              <a:buChar char="•"/>
              <a:defRPr/>
            </a:pPr>
            <a:r>
              <a:rPr lang="en-US" sz="2200" dirty="0" smtClean="0">
                <a:latin typeface="+mn-lt"/>
                <a:ea typeface="Gill Sans" charset="0"/>
                <a:cs typeface="Gill Sans" charset="0"/>
              </a:rPr>
              <a:t>Introduces the possibility of long-lived route flaps and unstable control systems</a:t>
            </a:r>
          </a:p>
          <a:p>
            <a:pPr marL="341313" indent="-341313" fontAlgn="auto">
              <a:spcBef>
                <a:spcPts val="0"/>
              </a:spcBef>
              <a:spcAft>
                <a:spcPts val="0"/>
              </a:spcAft>
              <a:buSzPct val="125000"/>
              <a:buFont typeface="Gill Sans" charset="0"/>
              <a:buChar char="•"/>
              <a:defRPr/>
            </a:pPr>
            <a:endParaRPr lang="en-US" sz="2200" dirty="0">
              <a:latin typeface="+mn-lt"/>
              <a:ea typeface="Gill Sans" charset="0"/>
              <a:cs typeface="Gill Sans" charset="0"/>
            </a:endParaRPr>
          </a:p>
        </p:txBody>
      </p:sp>
      <p:sp>
        <p:nvSpPr>
          <p:cNvPr id="7" name="Slide Number Placeholder 6"/>
          <p:cNvSpPr>
            <a:spLocks noGrp="1"/>
          </p:cNvSpPr>
          <p:nvPr>
            <p:ph type="sldNum" sz="quarter" idx="12"/>
          </p:nvPr>
        </p:nvSpPr>
        <p:spPr/>
        <p:txBody>
          <a:bodyPr/>
          <a:lstStyle/>
          <a:p>
            <a:fld id="{6539EC36-3843-7C48-B167-9B7D380D4EA3}" type="slidenum">
              <a:rPr lang="en-US"/>
              <a:pPr/>
              <a:t>60</a:t>
            </a:fld>
            <a:endParaRPr lang="en-US"/>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7" name="Title 1"/>
          <p:cNvSpPr>
            <a:spLocks noGrp="1"/>
          </p:cNvSpPr>
          <p:nvPr>
            <p:ph type="ctrTitle"/>
          </p:nvPr>
        </p:nvSpPr>
        <p:spPr/>
        <p:txBody>
          <a:bodyPr/>
          <a:lstStyle/>
          <a:p>
            <a:pPr eaLnBrk="1" hangingPunct="1"/>
            <a:r>
              <a:rPr lang="en-US" sz="6000" dirty="0" smtClean="0">
                <a:latin typeface="Calibri" charset="0"/>
              </a:rPr>
              <a:t>Here’s a picture</a:t>
            </a:r>
            <a:endParaRPr lang="en-US" sz="6000" dirty="0">
              <a:latin typeface="Calibri" charset="0"/>
            </a:endParaRPr>
          </a:p>
        </p:txBody>
      </p:sp>
      <p:sp>
        <p:nvSpPr>
          <p:cNvPr id="3" name="Slide Number Placeholder 2"/>
          <p:cNvSpPr>
            <a:spLocks noGrp="1"/>
          </p:cNvSpPr>
          <p:nvPr>
            <p:ph type="sldNum" sz="quarter" idx="12"/>
          </p:nvPr>
        </p:nvSpPr>
        <p:spPr/>
        <p:txBody>
          <a:bodyPr/>
          <a:lstStyle/>
          <a:p>
            <a:fld id="{EFE1403D-69EA-144D-B9C0-DACDB6504424}" type="slidenum">
              <a:rPr lang="en-US"/>
              <a:pPr/>
              <a:t>61</a:t>
            </a:fld>
            <a:endParaRPr 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These axes, today (BGP):</a:t>
            </a:r>
            <a:endParaRPr lang="en-US" dirty="0"/>
          </a:p>
        </p:txBody>
      </p:sp>
      <p:sp>
        <p:nvSpPr>
          <p:cNvPr id="4" name="Slide Number Placeholder 3"/>
          <p:cNvSpPr>
            <a:spLocks noGrp="1"/>
          </p:cNvSpPr>
          <p:nvPr>
            <p:ph type="sldNum" sz="quarter" idx="12"/>
          </p:nvPr>
        </p:nvSpPr>
        <p:spPr/>
        <p:txBody>
          <a:bodyPr/>
          <a:lstStyle/>
          <a:p>
            <a:fld id="{0FCE97B5-98C9-FA49-BC62-4794FE1F9AE6}" type="slidenum">
              <a:rPr lang="en-US" smtClean="0"/>
              <a:pPr/>
              <a:t>62</a:t>
            </a:fld>
            <a:endParaRPr lang="en-US"/>
          </a:p>
        </p:txBody>
      </p:sp>
      <p:cxnSp>
        <p:nvCxnSpPr>
          <p:cNvPr id="6" name="Straight Connector 5"/>
          <p:cNvCxnSpPr/>
          <p:nvPr/>
        </p:nvCxnSpPr>
        <p:spPr>
          <a:xfrm>
            <a:off x="976923" y="1768232"/>
            <a:ext cx="7229231" cy="1588"/>
          </a:xfrm>
          <a:prstGeom prst="line">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604003" y="1310978"/>
            <a:ext cx="1602154" cy="430887"/>
          </a:xfrm>
          <a:prstGeom prst="rect">
            <a:avLst/>
          </a:prstGeom>
          <a:noFill/>
        </p:spPr>
        <p:txBody>
          <a:bodyPr wrap="square" rtlCol="0">
            <a:spAutoFit/>
          </a:bodyPr>
          <a:lstStyle/>
          <a:p>
            <a:pPr algn="r"/>
            <a:r>
              <a:rPr lang="en-US" sz="2200" dirty="0" smtClean="0"/>
              <a:t>Distributed</a:t>
            </a:r>
            <a:endParaRPr lang="en-US" sz="2200" dirty="0"/>
          </a:p>
        </p:txBody>
      </p:sp>
      <p:cxnSp>
        <p:nvCxnSpPr>
          <p:cNvPr id="13" name="Straight Connector 12"/>
          <p:cNvCxnSpPr/>
          <p:nvPr/>
        </p:nvCxnSpPr>
        <p:spPr>
          <a:xfrm>
            <a:off x="976920" y="2500688"/>
            <a:ext cx="7229231" cy="1588"/>
          </a:xfrm>
          <a:prstGeom prst="line">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976919" y="2043434"/>
            <a:ext cx="3145695" cy="430887"/>
          </a:xfrm>
          <a:prstGeom prst="rect">
            <a:avLst/>
          </a:prstGeom>
          <a:noFill/>
        </p:spPr>
        <p:txBody>
          <a:bodyPr wrap="square" rtlCol="0">
            <a:spAutoFit/>
          </a:bodyPr>
          <a:lstStyle/>
          <a:p>
            <a:r>
              <a:rPr lang="en-US" sz="2200" dirty="0" err="1" smtClean="0"/>
              <a:t>Microflow</a:t>
            </a:r>
            <a:endParaRPr lang="en-US" sz="2200" dirty="0"/>
          </a:p>
        </p:txBody>
      </p:sp>
      <p:sp>
        <p:nvSpPr>
          <p:cNvPr id="15" name="TextBox 14"/>
          <p:cNvSpPr txBox="1"/>
          <p:nvPr/>
        </p:nvSpPr>
        <p:spPr>
          <a:xfrm>
            <a:off x="5089769" y="2043434"/>
            <a:ext cx="3116385" cy="430887"/>
          </a:xfrm>
          <a:prstGeom prst="rect">
            <a:avLst/>
          </a:prstGeom>
          <a:noFill/>
        </p:spPr>
        <p:txBody>
          <a:bodyPr wrap="square" rtlCol="0">
            <a:spAutoFit/>
          </a:bodyPr>
          <a:lstStyle/>
          <a:p>
            <a:pPr algn="r"/>
            <a:r>
              <a:rPr lang="en-US" sz="2200" dirty="0" smtClean="0"/>
              <a:t>Aggregated</a:t>
            </a:r>
            <a:endParaRPr lang="en-US" sz="2200" dirty="0"/>
          </a:p>
        </p:txBody>
      </p:sp>
      <p:cxnSp>
        <p:nvCxnSpPr>
          <p:cNvPr id="16" name="Straight Connector 15"/>
          <p:cNvCxnSpPr/>
          <p:nvPr/>
        </p:nvCxnSpPr>
        <p:spPr>
          <a:xfrm>
            <a:off x="976926" y="3223846"/>
            <a:ext cx="7229231" cy="1588"/>
          </a:xfrm>
          <a:prstGeom prst="line">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976926" y="2766592"/>
            <a:ext cx="3516920" cy="430887"/>
          </a:xfrm>
          <a:prstGeom prst="rect">
            <a:avLst/>
          </a:prstGeom>
          <a:noFill/>
        </p:spPr>
        <p:txBody>
          <a:bodyPr wrap="square" rtlCol="0">
            <a:spAutoFit/>
          </a:bodyPr>
          <a:lstStyle/>
          <a:p>
            <a:r>
              <a:rPr lang="en-US" sz="2200" dirty="0" smtClean="0"/>
              <a:t>Reactive</a:t>
            </a:r>
            <a:endParaRPr lang="en-US" sz="2200" dirty="0"/>
          </a:p>
        </p:txBody>
      </p:sp>
      <p:sp>
        <p:nvSpPr>
          <p:cNvPr id="18" name="TextBox 17"/>
          <p:cNvSpPr txBox="1"/>
          <p:nvPr/>
        </p:nvSpPr>
        <p:spPr>
          <a:xfrm>
            <a:off x="4493846" y="2766592"/>
            <a:ext cx="3712314" cy="430887"/>
          </a:xfrm>
          <a:prstGeom prst="rect">
            <a:avLst/>
          </a:prstGeom>
          <a:noFill/>
        </p:spPr>
        <p:txBody>
          <a:bodyPr wrap="square" rtlCol="0">
            <a:spAutoFit/>
          </a:bodyPr>
          <a:lstStyle/>
          <a:p>
            <a:pPr algn="r"/>
            <a:r>
              <a:rPr lang="en-US" sz="2200" dirty="0" smtClean="0"/>
              <a:t>Proactive</a:t>
            </a:r>
            <a:endParaRPr lang="en-US" sz="2200" dirty="0"/>
          </a:p>
        </p:txBody>
      </p:sp>
      <p:cxnSp>
        <p:nvCxnSpPr>
          <p:cNvPr id="19" name="Straight Connector 18"/>
          <p:cNvCxnSpPr/>
          <p:nvPr/>
        </p:nvCxnSpPr>
        <p:spPr>
          <a:xfrm>
            <a:off x="976917" y="3953598"/>
            <a:ext cx="7229231" cy="1588"/>
          </a:xfrm>
          <a:prstGeom prst="line">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976916" y="3496344"/>
            <a:ext cx="2940545" cy="430887"/>
          </a:xfrm>
          <a:prstGeom prst="rect">
            <a:avLst/>
          </a:prstGeom>
          <a:noFill/>
        </p:spPr>
        <p:txBody>
          <a:bodyPr wrap="square" rtlCol="0">
            <a:spAutoFit/>
          </a:bodyPr>
          <a:lstStyle/>
          <a:p>
            <a:r>
              <a:rPr lang="en-US" sz="2200" dirty="0" smtClean="0"/>
              <a:t>Virtual</a:t>
            </a:r>
            <a:endParaRPr lang="en-US" sz="2200" dirty="0"/>
          </a:p>
        </p:txBody>
      </p:sp>
      <p:sp>
        <p:nvSpPr>
          <p:cNvPr id="21" name="TextBox 20"/>
          <p:cNvSpPr txBox="1"/>
          <p:nvPr/>
        </p:nvSpPr>
        <p:spPr>
          <a:xfrm>
            <a:off x="4493846" y="3496344"/>
            <a:ext cx="3712305" cy="430887"/>
          </a:xfrm>
          <a:prstGeom prst="rect">
            <a:avLst/>
          </a:prstGeom>
          <a:noFill/>
        </p:spPr>
        <p:txBody>
          <a:bodyPr wrap="square" rtlCol="0">
            <a:spAutoFit/>
          </a:bodyPr>
          <a:lstStyle/>
          <a:p>
            <a:pPr algn="r"/>
            <a:r>
              <a:rPr lang="en-US" sz="2200" dirty="0" smtClean="0"/>
              <a:t>Physical</a:t>
            </a:r>
            <a:endParaRPr lang="en-US" sz="2200" dirty="0"/>
          </a:p>
        </p:txBody>
      </p:sp>
      <p:cxnSp>
        <p:nvCxnSpPr>
          <p:cNvPr id="22" name="Straight Connector 21"/>
          <p:cNvCxnSpPr/>
          <p:nvPr/>
        </p:nvCxnSpPr>
        <p:spPr>
          <a:xfrm>
            <a:off x="976914" y="4716950"/>
            <a:ext cx="7229231" cy="1588"/>
          </a:xfrm>
          <a:prstGeom prst="line">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76914" y="4259696"/>
            <a:ext cx="2803778" cy="430887"/>
          </a:xfrm>
          <a:prstGeom prst="rect">
            <a:avLst/>
          </a:prstGeom>
          <a:noFill/>
        </p:spPr>
        <p:txBody>
          <a:bodyPr wrap="square" rtlCol="0">
            <a:spAutoFit/>
          </a:bodyPr>
          <a:lstStyle/>
          <a:p>
            <a:r>
              <a:rPr lang="en-US" sz="2200" dirty="0" smtClean="0"/>
              <a:t>Fully Consistent</a:t>
            </a:r>
            <a:endParaRPr lang="en-US" sz="2200" dirty="0"/>
          </a:p>
        </p:txBody>
      </p:sp>
      <p:sp>
        <p:nvSpPr>
          <p:cNvPr id="24" name="TextBox 23"/>
          <p:cNvSpPr txBox="1"/>
          <p:nvPr/>
        </p:nvSpPr>
        <p:spPr>
          <a:xfrm>
            <a:off x="4630615" y="4259696"/>
            <a:ext cx="3575533" cy="430887"/>
          </a:xfrm>
          <a:prstGeom prst="rect">
            <a:avLst/>
          </a:prstGeom>
          <a:noFill/>
        </p:spPr>
        <p:txBody>
          <a:bodyPr wrap="square" rtlCol="0">
            <a:spAutoFit/>
          </a:bodyPr>
          <a:lstStyle/>
          <a:p>
            <a:pPr algn="r"/>
            <a:r>
              <a:rPr lang="en-US" sz="2200" dirty="0" smtClean="0"/>
              <a:t>Eventually Consistent</a:t>
            </a:r>
            <a:endParaRPr lang="en-US" sz="2200" dirty="0"/>
          </a:p>
        </p:txBody>
      </p:sp>
      <p:sp>
        <p:nvSpPr>
          <p:cNvPr id="25" name="Oval 24"/>
          <p:cNvSpPr>
            <a:spLocks noChangeAspect="1"/>
          </p:cNvSpPr>
          <p:nvPr/>
        </p:nvSpPr>
        <p:spPr>
          <a:xfrm>
            <a:off x="7639537" y="1666806"/>
            <a:ext cx="274320" cy="2743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976923" y="1310978"/>
            <a:ext cx="1602154" cy="430887"/>
          </a:xfrm>
          <a:prstGeom prst="rect">
            <a:avLst/>
          </a:prstGeom>
          <a:noFill/>
        </p:spPr>
        <p:txBody>
          <a:bodyPr wrap="square" rtlCol="0">
            <a:spAutoFit/>
          </a:bodyPr>
          <a:lstStyle/>
          <a:p>
            <a:r>
              <a:rPr lang="en-US" sz="2200" dirty="0" smtClean="0"/>
              <a:t>Centralized</a:t>
            </a:r>
            <a:endParaRPr lang="en-US" sz="2200" dirty="0"/>
          </a:p>
        </p:txBody>
      </p:sp>
      <p:sp>
        <p:nvSpPr>
          <p:cNvPr id="26" name="Oval 25"/>
          <p:cNvSpPr>
            <a:spLocks noChangeAspect="1"/>
          </p:cNvSpPr>
          <p:nvPr/>
        </p:nvSpPr>
        <p:spPr>
          <a:xfrm>
            <a:off x="7639537" y="2413961"/>
            <a:ext cx="274320" cy="2743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a:spLocks noChangeAspect="1"/>
          </p:cNvSpPr>
          <p:nvPr/>
        </p:nvSpPr>
        <p:spPr>
          <a:xfrm>
            <a:off x="7639537" y="3127350"/>
            <a:ext cx="274320" cy="2743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a:spLocks noChangeAspect="1"/>
          </p:cNvSpPr>
          <p:nvPr/>
        </p:nvSpPr>
        <p:spPr>
          <a:xfrm>
            <a:off x="7639537" y="3858848"/>
            <a:ext cx="274320" cy="2743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a:spLocks noChangeAspect="1"/>
          </p:cNvSpPr>
          <p:nvPr/>
        </p:nvSpPr>
        <p:spPr>
          <a:xfrm>
            <a:off x="7639537" y="4630223"/>
            <a:ext cx="274320" cy="2743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1123462" y="5158154"/>
            <a:ext cx="7278076" cy="954107"/>
          </a:xfrm>
          <a:prstGeom prst="rect">
            <a:avLst/>
          </a:prstGeom>
          <a:noFill/>
        </p:spPr>
        <p:txBody>
          <a:bodyPr wrap="square" rtlCol="0">
            <a:spAutoFit/>
          </a:bodyPr>
          <a:lstStyle/>
          <a:p>
            <a:r>
              <a:rPr lang="en-US" sz="2800" dirty="0" smtClean="0"/>
              <a:t>Many choices arise from assuming decentralized administration…</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These axes, for Ethane</a:t>
            </a:r>
            <a:endParaRPr lang="en-US" dirty="0"/>
          </a:p>
        </p:txBody>
      </p:sp>
      <p:sp>
        <p:nvSpPr>
          <p:cNvPr id="4" name="Slide Number Placeholder 3"/>
          <p:cNvSpPr>
            <a:spLocks noGrp="1"/>
          </p:cNvSpPr>
          <p:nvPr>
            <p:ph type="sldNum" sz="quarter" idx="12"/>
          </p:nvPr>
        </p:nvSpPr>
        <p:spPr/>
        <p:txBody>
          <a:bodyPr/>
          <a:lstStyle/>
          <a:p>
            <a:fld id="{0FCE97B5-98C9-FA49-BC62-4794FE1F9AE6}" type="slidenum">
              <a:rPr lang="en-US" smtClean="0"/>
              <a:pPr/>
              <a:t>63</a:t>
            </a:fld>
            <a:endParaRPr lang="en-US"/>
          </a:p>
        </p:txBody>
      </p:sp>
      <p:cxnSp>
        <p:nvCxnSpPr>
          <p:cNvPr id="6" name="Straight Connector 5"/>
          <p:cNvCxnSpPr/>
          <p:nvPr/>
        </p:nvCxnSpPr>
        <p:spPr>
          <a:xfrm>
            <a:off x="976923" y="1768232"/>
            <a:ext cx="7229231" cy="1588"/>
          </a:xfrm>
          <a:prstGeom prst="line">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604003" y="1310978"/>
            <a:ext cx="1602154" cy="430887"/>
          </a:xfrm>
          <a:prstGeom prst="rect">
            <a:avLst/>
          </a:prstGeom>
          <a:noFill/>
        </p:spPr>
        <p:txBody>
          <a:bodyPr wrap="square" rtlCol="0">
            <a:spAutoFit/>
          </a:bodyPr>
          <a:lstStyle/>
          <a:p>
            <a:pPr algn="r"/>
            <a:r>
              <a:rPr lang="en-US" sz="2200" dirty="0" smtClean="0"/>
              <a:t>Distributed</a:t>
            </a:r>
            <a:endParaRPr lang="en-US" sz="2200" dirty="0"/>
          </a:p>
        </p:txBody>
      </p:sp>
      <p:cxnSp>
        <p:nvCxnSpPr>
          <p:cNvPr id="13" name="Straight Connector 12"/>
          <p:cNvCxnSpPr/>
          <p:nvPr/>
        </p:nvCxnSpPr>
        <p:spPr>
          <a:xfrm>
            <a:off x="976920" y="2500688"/>
            <a:ext cx="7229231" cy="1588"/>
          </a:xfrm>
          <a:prstGeom prst="line">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976919" y="2043434"/>
            <a:ext cx="3145695" cy="430887"/>
          </a:xfrm>
          <a:prstGeom prst="rect">
            <a:avLst/>
          </a:prstGeom>
          <a:noFill/>
        </p:spPr>
        <p:txBody>
          <a:bodyPr wrap="square" rtlCol="0">
            <a:spAutoFit/>
          </a:bodyPr>
          <a:lstStyle/>
          <a:p>
            <a:r>
              <a:rPr lang="en-US" sz="2200" dirty="0" err="1" smtClean="0"/>
              <a:t>Microflow</a:t>
            </a:r>
            <a:endParaRPr lang="en-US" sz="2200" dirty="0"/>
          </a:p>
        </p:txBody>
      </p:sp>
      <p:sp>
        <p:nvSpPr>
          <p:cNvPr id="15" name="TextBox 14"/>
          <p:cNvSpPr txBox="1"/>
          <p:nvPr/>
        </p:nvSpPr>
        <p:spPr>
          <a:xfrm>
            <a:off x="5089769" y="2043434"/>
            <a:ext cx="3116385" cy="430887"/>
          </a:xfrm>
          <a:prstGeom prst="rect">
            <a:avLst/>
          </a:prstGeom>
          <a:noFill/>
        </p:spPr>
        <p:txBody>
          <a:bodyPr wrap="square" rtlCol="0">
            <a:spAutoFit/>
          </a:bodyPr>
          <a:lstStyle/>
          <a:p>
            <a:pPr algn="r"/>
            <a:r>
              <a:rPr lang="en-US" sz="2200" dirty="0" smtClean="0"/>
              <a:t>Aggregated</a:t>
            </a:r>
            <a:endParaRPr lang="en-US" sz="2200" dirty="0"/>
          </a:p>
        </p:txBody>
      </p:sp>
      <p:cxnSp>
        <p:nvCxnSpPr>
          <p:cNvPr id="16" name="Straight Connector 15"/>
          <p:cNvCxnSpPr/>
          <p:nvPr/>
        </p:nvCxnSpPr>
        <p:spPr>
          <a:xfrm>
            <a:off x="976926" y="3223846"/>
            <a:ext cx="7229231" cy="1588"/>
          </a:xfrm>
          <a:prstGeom prst="line">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976926" y="2766592"/>
            <a:ext cx="3516920" cy="430887"/>
          </a:xfrm>
          <a:prstGeom prst="rect">
            <a:avLst/>
          </a:prstGeom>
          <a:noFill/>
        </p:spPr>
        <p:txBody>
          <a:bodyPr wrap="square" rtlCol="0">
            <a:spAutoFit/>
          </a:bodyPr>
          <a:lstStyle/>
          <a:p>
            <a:r>
              <a:rPr lang="en-US" sz="2200" dirty="0" smtClean="0"/>
              <a:t>Reactive</a:t>
            </a:r>
            <a:endParaRPr lang="en-US" sz="2200" dirty="0"/>
          </a:p>
        </p:txBody>
      </p:sp>
      <p:sp>
        <p:nvSpPr>
          <p:cNvPr id="18" name="TextBox 17"/>
          <p:cNvSpPr txBox="1"/>
          <p:nvPr/>
        </p:nvSpPr>
        <p:spPr>
          <a:xfrm>
            <a:off x="4493846" y="2766592"/>
            <a:ext cx="3712314" cy="430887"/>
          </a:xfrm>
          <a:prstGeom prst="rect">
            <a:avLst/>
          </a:prstGeom>
          <a:noFill/>
        </p:spPr>
        <p:txBody>
          <a:bodyPr wrap="square" rtlCol="0">
            <a:spAutoFit/>
          </a:bodyPr>
          <a:lstStyle/>
          <a:p>
            <a:pPr algn="r"/>
            <a:r>
              <a:rPr lang="en-US" sz="2200" dirty="0" smtClean="0"/>
              <a:t>Proactive</a:t>
            </a:r>
            <a:endParaRPr lang="en-US" sz="2200" dirty="0"/>
          </a:p>
        </p:txBody>
      </p:sp>
      <p:cxnSp>
        <p:nvCxnSpPr>
          <p:cNvPr id="19" name="Straight Connector 18"/>
          <p:cNvCxnSpPr/>
          <p:nvPr/>
        </p:nvCxnSpPr>
        <p:spPr>
          <a:xfrm>
            <a:off x="976917" y="3953598"/>
            <a:ext cx="7229231" cy="1588"/>
          </a:xfrm>
          <a:prstGeom prst="line">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976916" y="3496344"/>
            <a:ext cx="2940545" cy="430887"/>
          </a:xfrm>
          <a:prstGeom prst="rect">
            <a:avLst/>
          </a:prstGeom>
          <a:noFill/>
        </p:spPr>
        <p:txBody>
          <a:bodyPr wrap="square" rtlCol="0">
            <a:spAutoFit/>
          </a:bodyPr>
          <a:lstStyle/>
          <a:p>
            <a:r>
              <a:rPr lang="en-US" sz="2200" dirty="0" smtClean="0"/>
              <a:t>Virtual</a:t>
            </a:r>
            <a:endParaRPr lang="en-US" sz="2200" dirty="0"/>
          </a:p>
        </p:txBody>
      </p:sp>
      <p:sp>
        <p:nvSpPr>
          <p:cNvPr id="21" name="TextBox 20"/>
          <p:cNvSpPr txBox="1"/>
          <p:nvPr/>
        </p:nvSpPr>
        <p:spPr>
          <a:xfrm>
            <a:off x="4493846" y="3496344"/>
            <a:ext cx="3712305" cy="430887"/>
          </a:xfrm>
          <a:prstGeom prst="rect">
            <a:avLst/>
          </a:prstGeom>
          <a:noFill/>
        </p:spPr>
        <p:txBody>
          <a:bodyPr wrap="square" rtlCol="0">
            <a:spAutoFit/>
          </a:bodyPr>
          <a:lstStyle/>
          <a:p>
            <a:pPr algn="r"/>
            <a:r>
              <a:rPr lang="en-US" sz="2200" dirty="0" smtClean="0"/>
              <a:t>Physical</a:t>
            </a:r>
            <a:endParaRPr lang="en-US" sz="2200" dirty="0"/>
          </a:p>
        </p:txBody>
      </p:sp>
      <p:cxnSp>
        <p:nvCxnSpPr>
          <p:cNvPr id="22" name="Straight Connector 21"/>
          <p:cNvCxnSpPr/>
          <p:nvPr/>
        </p:nvCxnSpPr>
        <p:spPr>
          <a:xfrm>
            <a:off x="976914" y="4716950"/>
            <a:ext cx="7229231" cy="1588"/>
          </a:xfrm>
          <a:prstGeom prst="line">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76914" y="4259696"/>
            <a:ext cx="2803778" cy="430887"/>
          </a:xfrm>
          <a:prstGeom prst="rect">
            <a:avLst/>
          </a:prstGeom>
          <a:noFill/>
        </p:spPr>
        <p:txBody>
          <a:bodyPr wrap="square" rtlCol="0">
            <a:spAutoFit/>
          </a:bodyPr>
          <a:lstStyle/>
          <a:p>
            <a:r>
              <a:rPr lang="en-US" sz="2200" dirty="0" smtClean="0"/>
              <a:t>Fully Consistent</a:t>
            </a:r>
            <a:endParaRPr lang="en-US" sz="2200" dirty="0"/>
          </a:p>
        </p:txBody>
      </p:sp>
      <p:sp>
        <p:nvSpPr>
          <p:cNvPr id="24" name="TextBox 23"/>
          <p:cNvSpPr txBox="1"/>
          <p:nvPr/>
        </p:nvSpPr>
        <p:spPr>
          <a:xfrm>
            <a:off x="4630615" y="4259696"/>
            <a:ext cx="3575533" cy="430887"/>
          </a:xfrm>
          <a:prstGeom prst="rect">
            <a:avLst/>
          </a:prstGeom>
          <a:noFill/>
        </p:spPr>
        <p:txBody>
          <a:bodyPr wrap="square" rtlCol="0">
            <a:spAutoFit/>
          </a:bodyPr>
          <a:lstStyle/>
          <a:p>
            <a:pPr algn="r"/>
            <a:r>
              <a:rPr lang="en-US" sz="2200" dirty="0" smtClean="0"/>
              <a:t>Eventually Consistent</a:t>
            </a:r>
            <a:endParaRPr lang="en-US" sz="2200" dirty="0"/>
          </a:p>
        </p:txBody>
      </p:sp>
      <p:sp>
        <p:nvSpPr>
          <p:cNvPr id="25" name="Oval 24"/>
          <p:cNvSpPr>
            <a:spLocks noChangeAspect="1"/>
          </p:cNvSpPr>
          <p:nvPr/>
        </p:nvSpPr>
        <p:spPr>
          <a:xfrm>
            <a:off x="1260228" y="1676575"/>
            <a:ext cx="274320" cy="2743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976923" y="1310978"/>
            <a:ext cx="1602154" cy="430887"/>
          </a:xfrm>
          <a:prstGeom prst="rect">
            <a:avLst/>
          </a:prstGeom>
          <a:noFill/>
        </p:spPr>
        <p:txBody>
          <a:bodyPr wrap="square" rtlCol="0">
            <a:spAutoFit/>
          </a:bodyPr>
          <a:lstStyle/>
          <a:p>
            <a:r>
              <a:rPr lang="en-US" sz="2200" dirty="0" smtClean="0"/>
              <a:t>Centralized</a:t>
            </a:r>
            <a:endParaRPr lang="en-US" sz="2200" dirty="0"/>
          </a:p>
        </p:txBody>
      </p:sp>
      <p:sp>
        <p:nvSpPr>
          <p:cNvPr id="26" name="Oval 25"/>
          <p:cNvSpPr>
            <a:spLocks noChangeAspect="1"/>
          </p:cNvSpPr>
          <p:nvPr/>
        </p:nvSpPr>
        <p:spPr>
          <a:xfrm>
            <a:off x="1260228" y="2413961"/>
            <a:ext cx="274320" cy="2743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a:spLocks noChangeAspect="1"/>
          </p:cNvSpPr>
          <p:nvPr/>
        </p:nvSpPr>
        <p:spPr>
          <a:xfrm>
            <a:off x="1260228" y="3127350"/>
            <a:ext cx="274320" cy="2743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a:spLocks noChangeAspect="1"/>
          </p:cNvSpPr>
          <p:nvPr/>
        </p:nvSpPr>
        <p:spPr>
          <a:xfrm>
            <a:off x="7639537" y="3858848"/>
            <a:ext cx="274320" cy="2743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a:spLocks noChangeAspect="1"/>
          </p:cNvSpPr>
          <p:nvPr/>
        </p:nvSpPr>
        <p:spPr>
          <a:xfrm>
            <a:off x="1260228" y="4630223"/>
            <a:ext cx="274320" cy="2743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1123462" y="5158154"/>
            <a:ext cx="7278076" cy="954107"/>
          </a:xfrm>
          <a:prstGeom prst="rect">
            <a:avLst/>
          </a:prstGeom>
          <a:noFill/>
        </p:spPr>
        <p:txBody>
          <a:bodyPr wrap="square" rtlCol="0">
            <a:spAutoFit/>
          </a:bodyPr>
          <a:lstStyle/>
          <a:p>
            <a:r>
              <a:rPr lang="en-US" sz="2800" dirty="0" smtClean="0"/>
              <a:t>Many choices arise from assuming centralized administration…</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These axes, for </a:t>
            </a:r>
            <a:r>
              <a:rPr lang="en-US" dirty="0" err="1" smtClean="0"/>
              <a:t>Hedera</a:t>
            </a:r>
            <a:r>
              <a:rPr lang="en-US" dirty="0" smtClean="0"/>
              <a:t>:</a:t>
            </a:r>
            <a:endParaRPr lang="en-US" dirty="0"/>
          </a:p>
        </p:txBody>
      </p:sp>
      <p:sp>
        <p:nvSpPr>
          <p:cNvPr id="4" name="Slide Number Placeholder 3"/>
          <p:cNvSpPr>
            <a:spLocks noGrp="1"/>
          </p:cNvSpPr>
          <p:nvPr>
            <p:ph type="sldNum" sz="quarter" idx="12"/>
          </p:nvPr>
        </p:nvSpPr>
        <p:spPr/>
        <p:txBody>
          <a:bodyPr/>
          <a:lstStyle/>
          <a:p>
            <a:fld id="{0FCE97B5-98C9-FA49-BC62-4794FE1F9AE6}" type="slidenum">
              <a:rPr lang="en-US" smtClean="0"/>
              <a:pPr/>
              <a:t>64</a:t>
            </a:fld>
            <a:endParaRPr lang="en-US"/>
          </a:p>
        </p:txBody>
      </p:sp>
      <p:cxnSp>
        <p:nvCxnSpPr>
          <p:cNvPr id="6" name="Straight Connector 5"/>
          <p:cNvCxnSpPr/>
          <p:nvPr/>
        </p:nvCxnSpPr>
        <p:spPr>
          <a:xfrm>
            <a:off x="976923" y="1768232"/>
            <a:ext cx="7229231" cy="1588"/>
          </a:xfrm>
          <a:prstGeom prst="line">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604003" y="1310978"/>
            <a:ext cx="1602154" cy="430887"/>
          </a:xfrm>
          <a:prstGeom prst="rect">
            <a:avLst/>
          </a:prstGeom>
          <a:noFill/>
        </p:spPr>
        <p:txBody>
          <a:bodyPr wrap="square" rtlCol="0">
            <a:spAutoFit/>
          </a:bodyPr>
          <a:lstStyle/>
          <a:p>
            <a:pPr algn="r"/>
            <a:r>
              <a:rPr lang="en-US" sz="2200" dirty="0" smtClean="0"/>
              <a:t>Distributed</a:t>
            </a:r>
            <a:endParaRPr lang="en-US" sz="2200" dirty="0"/>
          </a:p>
        </p:txBody>
      </p:sp>
      <p:cxnSp>
        <p:nvCxnSpPr>
          <p:cNvPr id="13" name="Straight Connector 12"/>
          <p:cNvCxnSpPr/>
          <p:nvPr/>
        </p:nvCxnSpPr>
        <p:spPr>
          <a:xfrm>
            <a:off x="976920" y="2500688"/>
            <a:ext cx="7229231" cy="1588"/>
          </a:xfrm>
          <a:prstGeom prst="line">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976919" y="2043434"/>
            <a:ext cx="3145695" cy="430887"/>
          </a:xfrm>
          <a:prstGeom prst="rect">
            <a:avLst/>
          </a:prstGeom>
          <a:noFill/>
        </p:spPr>
        <p:txBody>
          <a:bodyPr wrap="square" rtlCol="0">
            <a:spAutoFit/>
          </a:bodyPr>
          <a:lstStyle/>
          <a:p>
            <a:r>
              <a:rPr lang="en-US" sz="2200" dirty="0" err="1" smtClean="0"/>
              <a:t>Microflow</a:t>
            </a:r>
            <a:endParaRPr lang="en-US" sz="2200" dirty="0"/>
          </a:p>
        </p:txBody>
      </p:sp>
      <p:sp>
        <p:nvSpPr>
          <p:cNvPr id="15" name="TextBox 14"/>
          <p:cNvSpPr txBox="1"/>
          <p:nvPr/>
        </p:nvSpPr>
        <p:spPr>
          <a:xfrm>
            <a:off x="5089769" y="2043434"/>
            <a:ext cx="3116385" cy="430887"/>
          </a:xfrm>
          <a:prstGeom prst="rect">
            <a:avLst/>
          </a:prstGeom>
          <a:noFill/>
        </p:spPr>
        <p:txBody>
          <a:bodyPr wrap="square" rtlCol="0">
            <a:spAutoFit/>
          </a:bodyPr>
          <a:lstStyle/>
          <a:p>
            <a:pPr algn="r"/>
            <a:r>
              <a:rPr lang="en-US" sz="2200" dirty="0" smtClean="0"/>
              <a:t>Aggregated</a:t>
            </a:r>
            <a:endParaRPr lang="en-US" sz="2200" dirty="0"/>
          </a:p>
        </p:txBody>
      </p:sp>
      <p:cxnSp>
        <p:nvCxnSpPr>
          <p:cNvPr id="16" name="Straight Connector 15"/>
          <p:cNvCxnSpPr/>
          <p:nvPr/>
        </p:nvCxnSpPr>
        <p:spPr>
          <a:xfrm>
            <a:off x="976926" y="3223846"/>
            <a:ext cx="7229231" cy="1588"/>
          </a:xfrm>
          <a:prstGeom prst="line">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976926" y="2766592"/>
            <a:ext cx="3516920" cy="430887"/>
          </a:xfrm>
          <a:prstGeom prst="rect">
            <a:avLst/>
          </a:prstGeom>
          <a:noFill/>
        </p:spPr>
        <p:txBody>
          <a:bodyPr wrap="square" rtlCol="0">
            <a:spAutoFit/>
          </a:bodyPr>
          <a:lstStyle/>
          <a:p>
            <a:r>
              <a:rPr lang="en-US" sz="2200" dirty="0" smtClean="0"/>
              <a:t>Reactive</a:t>
            </a:r>
            <a:endParaRPr lang="en-US" sz="2200" dirty="0"/>
          </a:p>
        </p:txBody>
      </p:sp>
      <p:sp>
        <p:nvSpPr>
          <p:cNvPr id="18" name="TextBox 17"/>
          <p:cNvSpPr txBox="1"/>
          <p:nvPr/>
        </p:nvSpPr>
        <p:spPr>
          <a:xfrm>
            <a:off x="4493846" y="2766592"/>
            <a:ext cx="3712314" cy="430887"/>
          </a:xfrm>
          <a:prstGeom prst="rect">
            <a:avLst/>
          </a:prstGeom>
          <a:noFill/>
        </p:spPr>
        <p:txBody>
          <a:bodyPr wrap="square" rtlCol="0">
            <a:spAutoFit/>
          </a:bodyPr>
          <a:lstStyle/>
          <a:p>
            <a:pPr algn="r"/>
            <a:r>
              <a:rPr lang="en-US" sz="2200" dirty="0" smtClean="0"/>
              <a:t>Proactive</a:t>
            </a:r>
            <a:endParaRPr lang="en-US" sz="2200" dirty="0"/>
          </a:p>
        </p:txBody>
      </p:sp>
      <p:cxnSp>
        <p:nvCxnSpPr>
          <p:cNvPr id="19" name="Straight Connector 18"/>
          <p:cNvCxnSpPr/>
          <p:nvPr/>
        </p:nvCxnSpPr>
        <p:spPr>
          <a:xfrm>
            <a:off x="976917" y="3953598"/>
            <a:ext cx="7229231" cy="1588"/>
          </a:xfrm>
          <a:prstGeom prst="line">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976916" y="3496344"/>
            <a:ext cx="2940545" cy="430887"/>
          </a:xfrm>
          <a:prstGeom prst="rect">
            <a:avLst/>
          </a:prstGeom>
          <a:noFill/>
        </p:spPr>
        <p:txBody>
          <a:bodyPr wrap="square" rtlCol="0">
            <a:spAutoFit/>
          </a:bodyPr>
          <a:lstStyle/>
          <a:p>
            <a:r>
              <a:rPr lang="en-US" sz="2200" dirty="0" smtClean="0"/>
              <a:t>Virtual</a:t>
            </a:r>
            <a:endParaRPr lang="en-US" sz="2200" dirty="0"/>
          </a:p>
        </p:txBody>
      </p:sp>
      <p:sp>
        <p:nvSpPr>
          <p:cNvPr id="21" name="TextBox 20"/>
          <p:cNvSpPr txBox="1"/>
          <p:nvPr/>
        </p:nvSpPr>
        <p:spPr>
          <a:xfrm>
            <a:off x="4493846" y="3496344"/>
            <a:ext cx="3712305" cy="430887"/>
          </a:xfrm>
          <a:prstGeom prst="rect">
            <a:avLst/>
          </a:prstGeom>
          <a:noFill/>
        </p:spPr>
        <p:txBody>
          <a:bodyPr wrap="square" rtlCol="0">
            <a:spAutoFit/>
          </a:bodyPr>
          <a:lstStyle/>
          <a:p>
            <a:pPr algn="r"/>
            <a:r>
              <a:rPr lang="en-US" sz="2200" dirty="0" smtClean="0"/>
              <a:t>Physical</a:t>
            </a:r>
            <a:endParaRPr lang="en-US" sz="2200" dirty="0"/>
          </a:p>
        </p:txBody>
      </p:sp>
      <p:cxnSp>
        <p:nvCxnSpPr>
          <p:cNvPr id="22" name="Straight Connector 21"/>
          <p:cNvCxnSpPr/>
          <p:nvPr/>
        </p:nvCxnSpPr>
        <p:spPr>
          <a:xfrm>
            <a:off x="976914" y="4716950"/>
            <a:ext cx="7229231" cy="1588"/>
          </a:xfrm>
          <a:prstGeom prst="line">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76914" y="4259696"/>
            <a:ext cx="2803778" cy="430887"/>
          </a:xfrm>
          <a:prstGeom prst="rect">
            <a:avLst/>
          </a:prstGeom>
          <a:noFill/>
        </p:spPr>
        <p:txBody>
          <a:bodyPr wrap="square" rtlCol="0">
            <a:spAutoFit/>
          </a:bodyPr>
          <a:lstStyle/>
          <a:p>
            <a:r>
              <a:rPr lang="en-US" sz="2200" dirty="0" smtClean="0"/>
              <a:t>Fully Consistent</a:t>
            </a:r>
            <a:endParaRPr lang="en-US" sz="2200" dirty="0"/>
          </a:p>
        </p:txBody>
      </p:sp>
      <p:sp>
        <p:nvSpPr>
          <p:cNvPr id="24" name="TextBox 23"/>
          <p:cNvSpPr txBox="1"/>
          <p:nvPr/>
        </p:nvSpPr>
        <p:spPr>
          <a:xfrm>
            <a:off x="4630615" y="4259696"/>
            <a:ext cx="3575533" cy="430887"/>
          </a:xfrm>
          <a:prstGeom prst="rect">
            <a:avLst/>
          </a:prstGeom>
          <a:noFill/>
        </p:spPr>
        <p:txBody>
          <a:bodyPr wrap="square" rtlCol="0">
            <a:spAutoFit/>
          </a:bodyPr>
          <a:lstStyle/>
          <a:p>
            <a:pPr algn="r"/>
            <a:r>
              <a:rPr lang="en-US" sz="2200" dirty="0" smtClean="0"/>
              <a:t>Eventually Consistent</a:t>
            </a:r>
            <a:endParaRPr lang="en-US" sz="2200" dirty="0"/>
          </a:p>
        </p:txBody>
      </p:sp>
      <p:sp>
        <p:nvSpPr>
          <p:cNvPr id="25" name="Oval 24"/>
          <p:cNvSpPr>
            <a:spLocks noChangeAspect="1"/>
          </p:cNvSpPr>
          <p:nvPr/>
        </p:nvSpPr>
        <p:spPr>
          <a:xfrm>
            <a:off x="1260228" y="1676575"/>
            <a:ext cx="274320" cy="2743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976923" y="1310978"/>
            <a:ext cx="1602154" cy="430887"/>
          </a:xfrm>
          <a:prstGeom prst="rect">
            <a:avLst/>
          </a:prstGeom>
          <a:noFill/>
        </p:spPr>
        <p:txBody>
          <a:bodyPr wrap="square" rtlCol="0">
            <a:spAutoFit/>
          </a:bodyPr>
          <a:lstStyle/>
          <a:p>
            <a:r>
              <a:rPr lang="en-US" sz="2200" dirty="0" smtClean="0"/>
              <a:t>Centralized</a:t>
            </a:r>
            <a:endParaRPr lang="en-US" sz="2200" dirty="0"/>
          </a:p>
        </p:txBody>
      </p:sp>
      <p:sp>
        <p:nvSpPr>
          <p:cNvPr id="26" name="Oval 25"/>
          <p:cNvSpPr>
            <a:spLocks noChangeAspect="1"/>
          </p:cNvSpPr>
          <p:nvPr/>
        </p:nvSpPr>
        <p:spPr>
          <a:xfrm>
            <a:off x="1260228" y="2413961"/>
            <a:ext cx="274320" cy="2743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a:spLocks noChangeAspect="1"/>
          </p:cNvSpPr>
          <p:nvPr/>
        </p:nvSpPr>
        <p:spPr>
          <a:xfrm>
            <a:off x="1260228" y="3127350"/>
            <a:ext cx="274320" cy="2743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a:spLocks noChangeAspect="1"/>
          </p:cNvSpPr>
          <p:nvPr/>
        </p:nvSpPr>
        <p:spPr>
          <a:xfrm>
            <a:off x="7639537" y="3858848"/>
            <a:ext cx="274320" cy="2743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a:spLocks noChangeAspect="1"/>
          </p:cNvSpPr>
          <p:nvPr/>
        </p:nvSpPr>
        <p:spPr>
          <a:xfrm>
            <a:off x="1260228" y="4630223"/>
            <a:ext cx="274320" cy="2743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1123462" y="5158154"/>
            <a:ext cx="7278076" cy="954107"/>
          </a:xfrm>
          <a:prstGeom prst="rect">
            <a:avLst/>
          </a:prstGeom>
          <a:noFill/>
        </p:spPr>
        <p:txBody>
          <a:bodyPr wrap="square" rtlCol="0">
            <a:spAutoFit/>
          </a:bodyPr>
          <a:lstStyle/>
          <a:p>
            <a:r>
              <a:rPr lang="en-US" sz="2800" dirty="0" err="1" smtClean="0"/>
              <a:t>Hedera</a:t>
            </a:r>
            <a:r>
              <a:rPr lang="en-US" sz="2800" dirty="0" smtClean="0"/>
              <a:t> controls a data center network.</a:t>
            </a:r>
          </a:p>
          <a:p>
            <a:r>
              <a:rPr lang="en-US" sz="2800" dirty="0" smtClean="0"/>
              <a:t>See NSDI ‘10 paper for more details.</a:t>
            </a:r>
            <a:endParaRPr lang="en-US" sz="2800" dirty="0"/>
          </a:p>
        </p:txBody>
      </p:sp>
      <p:sp>
        <p:nvSpPr>
          <p:cNvPr id="31" name="Oval 30"/>
          <p:cNvSpPr>
            <a:spLocks noChangeAspect="1"/>
          </p:cNvSpPr>
          <p:nvPr/>
        </p:nvSpPr>
        <p:spPr>
          <a:xfrm>
            <a:off x="7639537" y="1676575"/>
            <a:ext cx="274320" cy="2743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a:spLocks noChangeAspect="1"/>
          </p:cNvSpPr>
          <p:nvPr/>
        </p:nvSpPr>
        <p:spPr>
          <a:xfrm>
            <a:off x="7639537" y="2413961"/>
            <a:ext cx="274320" cy="2743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7639537" y="3127350"/>
            <a:ext cx="274320" cy="2743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1260228" y="3858848"/>
            <a:ext cx="274320" cy="2743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7639537" y="4630223"/>
            <a:ext cx="274320" cy="2743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SDN network or application?</a:t>
            </a:r>
            <a:endParaRPr lang="en-US" dirty="0"/>
          </a:p>
        </p:txBody>
      </p:sp>
      <p:sp>
        <p:nvSpPr>
          <p:cNvPr id="4" name="Slide Number Placeholder 3"/>
          <p:cNvSpPr>
            <a:spLocks noGrp="1"/>
          </p:cNvSpPr>
          <p:nvPr>
            <p:ph type="sldNum" sz="quarter" idx="12"/>
          </p:nvPr>
        </p:nvSpPr>
        <p:spPr/>
        <p:txBody>
          <a:bodyPr/>
          <a:lstStyle/>
          <a:p>
            <a:fld id="{0FCE97B5-98C9-FA49-BC62-4794FE1F9AE6}" type="slidenum">
              <a:rPr lang="en-US" smtClean="0"/>
              <a:pPr/>
              <a:t>65</a:t>
            </a:fld>
            <a:endParaRPr lang="en-US"/>
          </a:p>
        </p:txBody>
      </p:sp>
      <p:cxnSp>
        <p:nvCxnSpPr>
          <p:cNvPr id="6" name="Straight Connector 5"/>
          <p:cNvCxnSpPr/>
          <p:nvPr/>
        </p:nvCxnSpPr>
        <p:spPr>
          <a:xfrm>
            <a:off x="976923" y="1768232"/>
            <a:ext cx="7229231" cy="1588"/>
          </a:xfrm>
          <a:prstGeom prst="line">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604003" y="1310978"/>
            <a:ext cx="1602154" cy="430887"/>
          </a:xfrm>
          <a:prstGeom prst="rect">
            <a:avLst/>
          </a:prstGeom>
          <a:noFill/>
        </p:spPr>
        <p:txBody>
          <a:bodyPr wrap="square" rtlCol="0">
            <a:spAutoFit/>
          </a:bodyPr>
          <a:lstStyle/>
          <a:p>
            <a:pPr algn="r"/>
            <a:r>
              <a:rPr lang="en-US" sz="2200" dirty="0" smtClean="0"/>
              <a:t>Distributed</a:t>
            </a:r>
            <a:endParaRPr lang="en-US" sz="2200" dirty="0"/>
          </a:p>
        </p:txBody>
      </p:sp>
      <p:cxnSp>
        <p:nvCxnSpPr>
          <p:cNvPr id="13" name="Straight Connector 12"/>
          <p:cNvCxnSpPr/>
          <p:nvPr/>
        </p:nvCxnSpPr>
        <p:spPr>
          <a:xfrm>
            <a:off x="976920" y="2500688"/>
            <a:ext cx="7229231" cy="1588"/>
          </a:xfrm>
          <a:prstGeom prst="line">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976919" y="2043434"/>
            <a:ext cx="3145695" cy="430887"/>
          </a:xfrm>
          <a:prstGeom prst="rect">
            <a:avLst/>
          </a:prstGeom>
          <a:noFill/>
        </p:spPr>
        <p:txBody>
          <a:bodyPr wrap="square" rtlCol="0">
            <a:spAutoFit/>
          </a:bodyPr>
          <a:lstStyle/>
          <a:p>
            <a:r>
              <a:rPr lang="en-US" sz="2200" dirty="0" err="1" smtClean="0"/>
              <a:t>Microflow</a:t>
            </a:r>
            <a:endParaRPr lang="en-US" sz="2200" dirty="0"/>
          </a:p>
        </p:txBody>
      </p:sp>
      <p:sp>
        <p:nvSpPr>
          <p:cNvPr id="15" name="TextBox 14"/>
          <p:cNvSpPr txBox="1"/>
          <p:nvPr/>
        </p:nvSpPr>
        <p:spPr>
          <a:xfrm>
            <a:off x="5089769" y="2043434"/>
            <a:ext cx="3116385" cy="430887"/>
          </a:xfrm>
          <a:prstGeom prst="rect">
            <a:avLst/>
          </a:prstGeom>
          <a:noFill/>
        </p:spPr>
        <p:txBody>
          <a:bodyPr wrap="square" rtlCol="0">
            <a:spAutoFit/>
          </a:bodyPr>
          <a:lstStyle/>
          <a:p>
            <a:pPr algn="r"/>
            <a:r>
              <a:rPr lang="en-US" sz="2200" dirty="0" smtClean="0"/>
              <a:t>Aggregated</a:t>
            </a:r>
            <a:endParaRPr lang="en-US" sz="2200" dirty="0"/>
          </a:p>
        </p:txBody>
      </p:sp>
      <p:cxnSp>
        <p:nvCxnSpPr>
          <p:cNvPr id="16" name="Straight Connector 15"/>
          <p:cNvCxnSpPr/>
          <p:nvPr/>
        </p:nvCxnSpPr>
        <p:spPr>
          <a:xfrm>
            <a:off x="976926" y="3223846"/>
            <a:ext cx="7229231" cy="1588"/>
          </a:xfrm>
          <a:prstGeom prst="line">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976926" y="2766592"/>
            <a:ext cx="3516920" cy="430887"/>
          </a:xfrm>
          <a:prstGeom prst="rect">
            <a:avLst/>
          </a:prstGeom>
          <a:noFill/>
        </p:spPr>
        <p:txBody>
          <a:bodyPr wrap="square" rtlCol="0">
            <a:spAutoFit/>
          </a:bodyPr>
          <a:lstStyle/>
          <a:p>
            <a:r>
              <a:rPr lang="en-US" sz="2200" dirty="0" smtClean="0"/>
              <a:t>Reactive</a:t>
            </a:r>
            <a:endParaRPr lang="en-US" sz="2200" dirty="0"/>
          </a:p>
        </p:txBody>
      </p:sp>
      <p:sp>
        <p:nvSpPr>
          <p:cNvPr id="18" name="TextBox 17"/>
          <p:cNvSpPr txBox="1"/>
          <p:nvPr/>
        </p:nvSpPr>
        <p:spPr>
          <a:xfrm>
            <a:off x="4493846" y="2766592"/>
            <a:ext cx="3712314" cy="430887"/>
          </a:xfrm>
          <a:prstGeom prst="rect">
            <a:avLst/>
          </a:prstGeom>
          <a:noFill/>
        </p:spPr>
        <p:txBody>
          <a:bodyPr wrap="square" rtlCol="0">
            <a:spAutoFit/>
          </a:bodyPr>
          <a:lstStyle/>
          <a:p>
            <a:pPr algn="r"/>
            <a:r>
              <a:rPr lang="en-US" sz="2200" dirty="0" smtClean="0"/>
              <a:t>Proactive</a:t>
            </a:r>
            <a:endParaRPr lang="en-US" sz="2200" dirty="0"/>
          </a:p>
        </p:txBody>
      </p:sp>
      <p:cxnSp>
        <p:nvCxnSpPr>
          <p:cNvPr id="19" name="Straight Connector 18"/>
          <p:cNvCxnSpPr/>
          <p:nvPr/>
        </p:nvCxnSpPr>
        <p:spPr>
          <a:xfrm>
            <a:off x="976917" y="3953598"/>
            <a:ext cx="7229231" cy="1588"/>
          </a:xfrm>
          <a:prstGeom prst="line">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976916" y="3496344"/>
            <a:ext cx="2940545" cy="430887"/>
          </a:xfrm>
          <a:prstGeom prst="rect">
            <a:avLst/>
          </a:prstGeom>
          <a:noFill/>
        </p:spPr>
        <p:txBody>
          <a:bodyPr wrap="square" rtlCol="0">
            <a:spAutoFit/>
          </a:bodyPr>
          <a:lstStyle/>
          <a:p>
            <a:r>
              <a:rPr lang="en-US" sz="2200" dirty="0" smtClean="0"/>
              <a:t>Virtual</a:t>
            </a:r>
            <a:endParaRPr lang="en-US" sz="2200" dirty="0"/>
          </a:p>
        </p:txBody>
      </p:sp>
      <p:sp>
        <p:nvSpPr>
          <p:cNvPr id="21" name="TextBox 20"/>
          <p:cNvSpPr txBox="1"/>
          <p:nvPr/>
        </p:nvSpPr>
        <p:spPr>
          <a:xfrm>
            <a:off x="4493846" y="3496344"/>
            <a:ext cx="3712305" cy="430887"/>
          </a:xfrm>
          <a:prstGeom prst="rect">
            <a:avLst/>
          </a:prstGeom>
          <a:noFill/>
        </p:spPr>
        <p:txBody>
          <a:bodyPr wrap="square" rtlCol="0">
            <a:spAutoFit/>
          </a:bodyPr>
          <a:lstStyle/>
          <a:p>
            <a:pPr algn="r"/>
            <a:r>
              <a:rPr lang="en-US" sz="2200" dirty="0" smtClean="0"/>
              <a:t>Physical</a:t>
            </a:r>
            <a:endParaRPr lang="en-US" sz="2200" dirty="0"/>
          </a:p>
        </p:txBody>
      </p:sp>
      <p:cxnSp>
        <p:nvCxnSpPr>
          <p:cNvPr id="22" name="Straight Connector 21"/>
          <p:cNvCxnSpPr/>
          <p:nvPr/>
        </p:nvCxnSpPr>
        <p:spPr>
          <a:xfrm>
            <a:off x="976914" y="4716950"/>
            <a:ext cx="7229231" cy="1588"/>
          </a:xfrm>
          <a:prstGeom prst="line">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76914" y="4259696"/>
            <a:ext cx="2803778" cy="430887"/>
          </a:xfrm>
          <a:prstGeom prst="rect">
            <a:avLst/>
          </a:prstGeom>
          <a:noFill/>
        </p:spPr>
        <p:txBody>
          <a:bodyPr wrap="square" rtlCol="0">
            <a:spAutoFit/>
          </a:bodyPr>
          <a:lstStyle/>
          <a:p>
            <a:r>
              <a:rPr lang="en-US" sz="2200" dirty="0" smtClean="0"/>
              <a:t>Fully Consistent</a:t>
            </a:r>
            <a:endParaRPr lang="en-US" sz="2200" dirty="0"/>
          </a:p>
        </p:txBody>
      </p:sp>
      <p:sp>
        <p:nvSpPr>
          <p:cNvPr id="24" name="TextBox 23"/>
          <p:cNvSpPr txBox="1"/>
          <p:nvPr/>
        </p:nvSpPr>
        <p:spPr>
          <a:xfrm>
            <a:off x="4630615" y="4259696"/>
            <a:ext cx="3575533" cy="430887"/>
          </a:xfrm>
          <a:prstGeom prst="rect">
            <a:avLst/>
          </a:prstGeom>
          <a:noFill/>
        </p:spPr>
        <p:txBody>
          <a:bodyPr wrap="square" rtlCol="0">
            <a:spAutoFit/>
          </a:bodyPr>
          <a:lstStyle/>
          <a:p>
            <a:pPr algn="r"/>
            <a:r>
              <a:rPr lang="en-US" sz="2200" dirty="0" smtClean="0"/>
              <a:t>Eventually Consistent</a:t>
            </a:r>
            <a:endParaRPr lang="en-US" sz="2200" dirty="0"/>
          </a:p>
        </p:txBody>
      </p:sp>
      <p:sp>
        <p:nvSpPr>
          <p:cNvPr id="25" name="Oval 24"/>
          <p:cNvSpPr>
            <a:spLocks noChangeAspect="1"/>
          </p:cNvSpPr>
          <p:nvPr/>
        </p:nvSpPr>
        <p:spPr>
          <a:xfrm>
            <a:off x="3643532" y="1676575"/>
            <a:ext cx="274320" cy="2743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976923" y="1310978"/>
            <a:ext cx="1602154" cy="430887"/>
          </a:xfrm>
          <a:prstGeom prst="rect">
            <a:avLst/>
          </a:prstGeom>
          <a:noFill/>
        </p:spPr>
        <p:txBody>
          <a:bodyPr wrap="square" rtlCol="0">
            <a:spAutoFit/>
          </a:bodyPr>
          <a:lstStyle/>
          <a:p>
            <a:r>
              <a:rPr lang="en-US" sz="2200" dirty="0" smtClean="0"/>
              <a:t>Centralized</a:t>
            </a:r>
            <a:endParaRPr lang="en-US" sz="2200" dirty="0"/>
          </a:p>
        </p:txBody>
      </p:sp>
      <p:sp>
        <p:nvSpPr>
          <p:cNvPr id="26" name="Oval 25"/>
          <p:cNvSpPr>
            <a:spLocks noChangeAspect="1"/>
          </p:cNvSpPr>
          <p:nvPr/>
        </p:nvSpPr>
        <p:spPr>
          <a:xfrm>
            <a:off x="4952609" y="2413961"/>
            <a:ext cx="274320" cy="2743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a:spLocks noChangeAspect="1"/>
          </p:cNvSpPr>
          <p:nvPr/>
        </p:nvSpPr>
        <p:spPr>
          <a:xfrm>
            <a:off x="3985454" y="3127350"/>
            <a:ext cx="274320" cy="2743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a:spLocks noChangeAspect="1"/>
          </p:cNvSpPr>
          <p:nvPr/>
        </p:nvSpPr>
        <p:spPr>
          <a:xfrm>
            <a:off x="4493455" y="3858848"/>
            <a:ext cx="274320" cy="2743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a:spLocks noChangeAspect="1"/>
          </p:cNvSpPr>
          <p:nvPr/>
        </p:nvSpPr>
        <p:spPr>
          <a:xfrm>
            <a:off x="3711134" y="4553423"/>
            <a:ext cx="274320" cy="2743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1123462" y="5158154"/>
            <a:ext cx="7278076" cy="954107"/>
          </a:xfrm>
          <a:prstGeom prst="rect">
            <a:avLst/>
          </a:prstGeom>
          <a:noFill/>
        </p:spPr>
        <p:txBody>
          <a:bodyPr wrap="square" rtlCol="0">
            <a:spAutoFit/>
          </a:bodyPr>
          <a:lstStyle/>
          <a:p>
            <a:r>
              <a:rPr lang="en-US" sz="2800" dirty="0" smtClean="0"/>
              <a:t>Hybrid approaches often have desirable properties; can use these now.</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applications and their places on the scales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0FCE97B5-98C9-FA49-BC62-4794FE1F9AE6}" type="slidenum">
              <a:rPr lang="en-US" smtClean="0"/>
              <a:pPr/>
              <a:t>66</a:t>
            </a:fld>
            <a:endParaRPr lang="en-US"/>
          </a:p>
        </p:txBody>
      </p:sp>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7" name="Title 1"/>
          <p:cNvSpPr>
            <a:spLocks noGrp="1"/>
          </p:cNvSpPr>
          <p:nvPr>
            <p:ph type="ctrTitle"/>
          </p:nvPr>
        </p:nvSpPr>
        <p:spPr>
          <a:xfrm>
            <a:off x="685800" y="2442308"/>
            <a:ext cx="7772400" cy="1470025"/>
          </a:xfrm>
        </p:spPr>
        <p:txBody>
          <a:bodyPr/>
          <a:lstStyle/>
          <a:p>
            <a:pPr eaLnBrk="1" hangingPunct="1"/>
            <a:r>
              <a:rPr lang="en-US" sz="6600" dirty="0" smtClean="0">
                <a:latin typeface="Calibri" charset="0"/>
              </a:rPr>
              <a:t>High-order bit of SDN:</a:t>
            </a:r>
            <a:r>
              <a:rPr lang="en-US" sz="4000" dirty="0" smtClean="0">
                <a:latin typeface="Calibri" charset="0"/>
              </a:rPr>
              <a:t/>
            </a:r>
            <a:br>
              <a:rPr lang="en-US" sz="4000" dirty="0" smtClean="0">
                <a:latin typeface="Calibri" charset="0"/>
              </a:rPr>
            </a:br>
            <a:r>
              <a:rPr lang="en-US" sz="4000" dirty="0" smtClean="0">
                <a:latin typeface="Calibri" charset="0"/>
              </a:rPr>
              <a:t/>
            </a:r>
            <a:br>
              <a:rPr lang="en-US" sz="4000" dirty="0" smtClean="0">
                <a:latin typeface="Calibri" charset="0"/>
              </a:rPr>
            </a:br>
            <a:r>
              <a:rPr lang="en-US" sz="6600" dirty="0" smtClean="0">
                <a:latin typeface="Calibri" charset="0"/>
              </a:rPr>
              <a:t>adds flexibility to control-plane implementation choices</a:t>
            </a:r>
            <a:endParaRPr lang="en-US" sz="6600" dirty="0">
              <a:latin typeface="Calibri" charset="0"/>
            </a:endParaRPr>
          </a:p>
        </p:txBody>
      </p:sp>
      <p:sp>
        <p:nvSpPr>
          <p:cNvPr id="3" name="Slide Number Placeholder 2"/>
          <p:cNvSpPr>
            <a:spLocks noGrp="1"/>
          </p:cNvSpPr>
          <p:nvPr>
            <p:ph type="sldNum" sz="quarter" idx="12"/>
          </p:nvPr>
        </p:nvSpPr>
        <p:spPr/>
        <p:txBody>
          <a:bodyPr/>
          <a:lstStyle/>
          <a:p>
            <a:fld id="{EFE1403D-69EA-144D-B9C0-DACDB6504424}" type="slidenum">
              <a:rPr lang="en-US"/>
              <a:pPr/>
              <a:t>67</a:t>
            </a:fld>
            <a:endParaRPr 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SDN examples using </a:t>
            </a:r>
            <a:r>
              <a:rPr lang="en-US" sz="3600" dirty="0" err="1" smtClean="0"/>
              <a:t>OpenFlow</a:t>
            </a:r>
            <a:r>
              <a:rPr lang="en-US" sz="3600" dirty="0" smtClean="0"/>
              <a:t/>
            </a:r>
            <a:br>
              <a:rPr lang="en-US" sz="3600" dirty="0" smtClean="0"/>
            </a:br>
            <a:r>
              <a:rPr lang="en-US" sz="2800" dirty="0" smtClean="0"/>
              <a:t>Many applications benefit from flexibility</a:t>
            </a:r>
            <a:endParaRPr lang="en-US" sz="3600" dirty="0"/>
          </a:p>
        </p:txBody>
      </p:sp>
      <p:sp>
        <p:nvSpPr>
          <p:cNvPr id="18" name="Text Placeholder 17"/>
          <p:cNvSpPr>
            <a:spLocks noGrp="1"/>
          </p:cNvSpPr>
          <p:nvPr>
            <p:ph type="body" idx="1"/>
          </p:nvPr>
        </p:nvSpPr>
        <p:spPr/>
        <p:txBody>
          <a:bodyPr/>
          <a:lstStyle/>
          <a:p>
            <a:r>
              <a:rPr lang="en-US" dirty="0" smtClean="0"/>
              <a:t>Stanford Demos</a:t>
            </a:r>
            <a:endParaRPr lang="en-US" dirty="0"/>
          </a:p>
        </p:txBody>
      </p:sp>
      <p:sp>
        <p:nvSpPr>
          <p:cNvPr id="13" name="Text Placeholder 12"/>
          <p:cNvSpPr>
            <a:spLocks noGrp="1"/>
          </p:cNvSpPr>
          <p:nvPr>
            <p:ph sz="half" idx="2"/>
          </p:nvPr>
        </p:nvSpPr>
        <p:spPr/>
        <p:txBody>
          <a:bodyPr/>
          <a:lstStyle/>
          <a:p>
            <a:r>
              <a:rPr lang="en-US" dirty="0" smtClean="0"/>
              <a:t>Wireless mobility</a:t>
            </a:r>
          </a:p>
          <a:p>
            <a:r>
              <a:rPr lang="en-US" dirty="0" smtClean="0"/>
              <a:t>VM mobility/migration</a:t>
            </a:r>
          </a:p>
          <a:p>
            <a:r>
              <a:rPr lang="en-US" dirty="0" smtClean="0"/>
              <a:t>Network virtualization</a:t>
            </a:r>
          </a:p>
          <a:p>
            <a:r>
              <a:rPr lang="en-US" dirty="0" smtClean="0"/>
              <a:t>Power management</a:t>
            </a:r>
          </a:p>
          <a:p>
            <a:r>
              <a:rPr lang="en-US" dirty="0" smtClean="0"/>
              <a:t>Hardware</a:t>
            </a:r>
          </a:p>
          <a:p>
            <a:r>
              <a:rPr lang="en-US" dirty="0" smtClean="0"/>
              <a:t>Load balancing</a:t>
            </a:r>
          </a:p>
          <a:p>
            <a:r>
              <a:rPr lang="en-US" dirty="0" smtClean="0"/>
              <a:t>Traffic Engineering</a:t>
            </a:r>
          </a:p>
          <a:p>
            <a:endParaRPr lang="en-US" dirty="0" smtClean="0"/>
          </a:p>
          <a:p>
            <a:endParaRPr lang="en-US" dirty="0" smtClean="0"/>
          </a:p>
          <a:p>
            <a:endParaRPr lang="en-US" dirty="0"/>
          </a:p>
        </p:txBody>
      </p:sp>
      <p:sp>
        <p:nvSpPr>
          <p:cNvPr id="19" name="Text Placeholder 18"/>
          <p:cNvSpPr>
            <a:spLocks noGrp="1"/>
          </p:cNvSpPr>
          <p:nvPr>
            <p:ph type="body" sz="quarter" idx="3"/>
          </p:nvPr>
        </p:nvSpPr>
        <p:spPr/>
        <p:txBody>
          <a:bodyPr/>
          <a:lstStyle/>
          <a:p>
            <a:r>
              <a:rPr lang="en-US" dirty="0" smtClean="0"/>
              <a:t>Others</a:t>
            </a:r>
            <a:endParaRPr lang="en-US" dirty="0"/>
          </a:p>
        </p:txBody>
      </p:sp>
      <p:sp>
        <p:nvSpPr>
          <p:cNvPr id="20" name="Content Placeholder 19"/>
          <p:cNvSpPr>
            <a:spLocks noGrp="1"/>
          </p:cNvSpPr>
          <p:nvPr>
            <p:ph sz="quarter" idx="4"/>
          </p:nvPr>
        </p:nvSpPr>
        <p:spPr/>
        <p:txBody>
          <a:bodyPr/>
          <a:lstStyle/>
          <a:p>
            <a:r>
              <a:rPr lang="en-US" dirty="0" smtClean="0"/>
              <a:t>Removing spanning tree</a:t>
            </a:r>
          </a:p>
          <a:p>
            <a:r>
              <a:rPr lang="en-US" dirty="0" smtClean="0"/>
              <a:t>Network visualization</a:t>
            </a:r>
          </a:p>
          <a:p>
            <a:r>
              <a:rPr lang="en-US" dirty="0" smtClean="0"/>
              <a:t>Network debugging</a:t>
            </a:r>
          </a:p>
          <a:p>
            <a:r>
              <a:rPr lang="en-US" dirty="0" smtClean="0"/>
              <a:t>Packet-circuit convergence</a:t>
            </a:r>
          </a:p>
          <a:p>
            <a:r>
              <a:rPr lang="en-US" dirty="0" smtClean="0"/>
              <a:t>Home networks</a:t>
            </a:r>
          </a:p>
          <a:p>
            <a:r>
              <a:rPr lang="en-US" dirty="0" smtClean="0"/>
              <a:t>Flexible access control</a:t>
            </a:r>
          </a:p>
          <a:p>
            <a:r>
              <a:rPr lang="en-US" dirty="0" smtClean="0"/>
              <a:t>Scale-out routers</a:t>
            </a:r>
          </a:p>
          <a:p>
            <a:r>
              <a:rPr lang="en-US" dirty="0" smtClean="0"/>
              <a:t>Scale-out data centers</a:t>
            </a:r>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0FCE97B5-98C9-FA49-BC62-4794FE1F9AE6}" type="slidenum">
              <a:rPr lang="en-US" smtClean="0"/>
              <a:pPr/>
              <a:t>68</a:t>
            </a:fld>
            <a:endParaRPr lang="en-US"/>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7" name="Title 1"/>
          <p:cNvSpPr>
            <a:spLocks noGrp="1"/>
          </p:cNvSpPr>
          <p:nvPr>
            <p:ph type="ctrTitle"/>
          </p:nvPr>
        </p:nvSpPr>
        <p:spPr>
          <a:xfrm>
            <a:off x="685800" y="2452074"/>
            <a:ext cx="7772400" cy="1470025"/>
          </a:xfrm>
        </p:spPr>
        <p:txBody>
          <a:bodyPr/>
          <a:lstStyle/>
          <a:p>
            <a:pPr eaLnBrk="1" hangingPunct="1"/>
            <a:r>
              <a:rPr lang="en-US" sz="3200" dirty="0" smtClean="0">
                <a:latin typeface="Calibri" charset="0"/>
              </a:rPr>
              <a:t>What SDN really means is up in the air.</a:t>
            </a:r>
            <a:br>
              <a:rPr lang="en-US" sz="3200" dirty="0" smtClean="0">
                <a:latin typeface="Calibri" charset="0"/>
              </a:rPr>
            </a:br>
            <a:r>
              <a:rPr lang="en-US" sz="3200" dirty="0" smtClean="0">
                <a:latin typeface="Calibri" charset="0"/>
              </a:rPr>
              <a:t/>
            </a:r>
            <a:br>
              <a:rPr lang="en-US" sz="3200" dirty="0" smtClean="0">
                <a:latin typeface="Calibri" charset="0"/>
              </a:rPr>
            </a:br>
            <a:r>
              <a:rPr lang="en-US" sz="3200" dirty="0" smtClean="0">
                <a:latin typeface="Calibri" charset="0"/>
              </a:rPr>
              <a:t>Here’s a good definition, though:</a:t>
            </a:r>
            <a:br>
              <a:rPr lang="en-US" sz="3200" dirty="0" smtClean="0">
                <a:latin typeface="Calibri" charset="0"/>
              </a:rPr>
            </a:br>
            <a:r>
              <a:rPr lang="en-US" sz="2400" dirty="0" smtClean="0">
                <a:latin typeface="Calibri" charset="0"/>
              </a:rPr>
              <a:t/>
            </a:r>
            <a:br>
              <a:rPr lang="en-US" sz="2400" dirty="0" smtClean="0">
                <a:latin typeface="Calibri" charset="0"/>
              </a:rPr>
            </a:br>
            <a:r>
              <a:rPr lang="en-US" sz="3200" dirty="0" smtClean="0">
                <a:latin typeface="Calibri" charset="0"/>
              </a:rPr>
              <a:t>Software Defined Networking (SDN) is a refactoring of the relationship between network devices and the software that controls them.</a:t>
            </a:r>
            <a:r>
              <a:rPr lang="en-US" sz="2400" dirty="0" smtClean="0">
                <a:latin typeface="Calibri" charset="0"/>
              </a:rPr>
              <a:t/>
            </a:r>
            <a:br>
              <a:rPr lang="en-US" sz="2400" dirty="0" smtClean="0">
                <a:latin typeface="Calibri" charset="0"/>
              </a:rPr>
            </a:br>
            <a:r>
              <a:rPr lang="en-US" sz="2400" dirty="0" smtClean="0">
                <a:latin typeface="Calibri" charset="0"/>
              </a:rPr>
              <a:t/>
            </a:r>
            <a:br>
              <a:rPr lang="en-US" sz="2400" dirty="0" smtClean="0">
                <a:latin typeface="Calibri" charset="0"/>
              </a:rPr>
            </a:br>
            <a:r>
              <a:rPr lang="en-US" sz="2400" dirty="0" smtClean="0">
                <a:latin typeface="Calibri" charset="0"/>
              </a:rPr>
              <a:t/>
            </a:r>
            <a:br>
              <a:rPr lang="en-US" sz="2400" dirty="0" smtClean="0">
                <a:latin typeface="Calibri" charset="0"/>
              </a:rPr>
            </a:br>
            <a:r>
              <a:rPr lang="en-US" sz="2400" dirty="0" smtClean="0">
                <a:latin typeface="Calibri" charset="0"/>
              </a:rPr>
              <a:t>[Paraphrased from the </a:t>
            </a:r>
            <a:r>
              <a:rPr lang="en-US" sz="2400" dirty="0" err="1" smtClean="0">
                <a:latin typeface="Calibri" charset="0"/>
              </a:rPr>
              <a:t>HotSDN</a:t>
            </a:r>
            <a:r>
              <a:rPr lang="en-US" sz="2400" dirty="0" smtClean="0">
                <a:latin typeface="Calibri" charset="0"/>
              </a:rPr>
              <a:t> ‘12 Solicitation]</a:t>
            </a:r>
            <a:endParaRPr lang="en-US" sz="2400" dirty="0">
              <a:latin typeface="Calibri" charset="0"/>
            </a:endParaRPr>
          </a:p>
        </p:txBody>
      </p:sp>
      <p:sp>
        <p:nvSpPr>
          <p:cNvPr id="3" name="Slide Number Placeholder 2"/>
          <p:cNvSpPr>
            <a:spLocks noGrp="1"/>
          </p:cNvSpPr>
          <p:nvPr>
            <p:ph type="sldNum" sz="quarter" idx="12"/>
          </p:nvPr>
        </p:nvSpPr>
        <p:spPr/>
        <p:txBody>
          <a:bodyPr/>
          <a:lstStyle/>
          <a:p>
            <a:fld id="{EFE1403D-69EA-144D-B9C0-DACDB6504424}" type="slidenum">
              <a:rPr lang="en-US"/>
              <a:pPr/>
              <a:t>69</a:t>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Who’s in this room?</a:t>
            </a:r>
            <a:endParaRPr lang="en-US" dirty="0"/>
          </a:p>
        </p:txBody>
      </p:sp>
      <p:sp>
        <p:nvSpPr>
          <p:cNvPr id="3" name="Content Placeholder 2"/>
          <p:cNvSpPr>
            <a:spLocks noGrp="1"/>
          </p:cNvSpPr>
          <p:nvPr>
            <p:ph idx="1"/>
          </p:nvPr>
        </p:nvSpPr>
        <p:spPr/>
        <p:txBody>
          <a:bodyPr/>
          <a:lstStyle/>
          <a:p>
            <a:r>
              <a:rPr lang="en-US" dirty="0" smtClean="0"/>
              <a:t>Engineer</a:t>
            </a:r>
          </a:p>
          <a:p>
            <a:r>
              <a:rPr lang="en-US" dirty="0" smtClean="0"/>
              <a:t>Senior Engineer</a:t>
            </a:r>
          </a:p>
          <a:p>
            <a:r>
              <a:rPr lang="en-US" dirty="0" smtClean="0"/>
              <a:t>Principal Systems Engineer</a:t>
            </a:r>
          </a:p>
          <a:p>
            <a:r>
              <a:rPr lang="en-US" dirty="0" smtClean="0"/>
              <a:t>Distinguished Engineer</a:t>
            </a:r>
          </a:p>
          <a:p>
            <a:r>
              <a:rPr lang="en-US" dirty="0" smtClean="0"/>
              <a:t>Senior Distinguished Engineer </a:t>
            </a:r>
          </a:p>
          <a:p>
            <a:r>
              <a:rPr lang="en-US" dirty="0" smtClean="0"/>
              <a:t>Senior Technical Marketing Engineer</a:t>
            </a:r>
          </a:p>
        </p:txBody>
      </p:sp>
      <p:sp>
        <p:nvSpPr>
          <p:cNvPr id="4" name="Slide Number Placeholder 3"/>
          <p:cNvSpPr>
            <a:spLocks noGrp="1"/>
          </p:cNvSpPr>
          <p:nvPr>
            <p:ph type="sldNum" sz="quarter" idx="12"/>
          </p:nvPr>
        </p:nvSpPr>
        <p:spPr/>
        <p:txBody>
          <a:bodyPr/>
          <a:lstStyle/>
          <a:p>
            <a:fld id="{0FCE97B5-98C9-FA49-BC62-4794FE1F9AE6}" type="slidenum">
              <a:rPr lang="en-US" smtClean="0"/>
              <a:pPr/>
              <a:t>7</a:t>
            </a:fld>
            <a:endParaRPr 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457200" y="249238"/>
            <a:ext cx="8229600" cy="5876925"/>
          </a:xfrm>
        </p:spPr>
        <p:txBody>
          <a:bodyPr anchor="ctr"/>
          <a:lstStyle/>
          <a:p>
            <a:pPr algn="ctr">
              <a:buNone/>
            </a:pPr>
            <a:r>
              <a:rPr lang="en-US" sz="13000" dirty="0" smtClean="0"/>
              <a:t>The SDN Stack</a:t>
            </a:r>
            <a:endParaRPr lang="en-US" sz="13000" dirty="0"/>
          </a:p>
        </p:txBody>
      </p:sp>
      <p:sp>
        <p:nvSpPr>
          <p:cNvPr id="4" name="Slide Number Placeholder 3"/>
          <p:cNvSpPr>
            <a:spLocks noGrp="1"/>
          </p:cNvSpPr>
          <p:nvPr>
            <p:ph type="sldNum" sz="quarter" idx="12"/>
          </p:nvPr>
        </p:nvSpPr>
        <p:spPr/>
        <p:txBody>
          <a:bodyPr/>
          <a:lstStyle/>
          <a:p>
            <a:fld id="{0FCE97B5-98C9-FA49-BC62-4794FE1F9AE6}" type="slidenum">
              <a:rPr lang="en-US" smtClean="0"/>
              <a:pPr/>
              <a:t>70</a:t>
            </a:fld>
            <a:endParaRPr 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 name="Rounded Rectangle 43"/>
          <p:cNvSpPr>
            <a:spLocks noChangeArrowheads="1"/>
          </p:cNvSpPr>
          <p:nvPr/>
        </p:nvSpPr>
        <p:spPr bwMode="auto">
          <a:xfrm>
            <a:off x="403225" y="1220788"/>
            <a:ext cx="8335963" cy="838200"/>
          </a:xfrm>
          <a:prstGeom prst="roundRect">
            <a:avLst>
              <a:gd name="adj" fmla="val 16667"/>
            </a:avLst>
          </a:prstGeom>
          <a:solidFill>
            <a:srgbClr val="B3A2C7"/>
          </a:solidFill>
          <a:ln w="9525">
            <a:solidFill>
              <a:srgbClr val="604A7B"/>
            </a:solidFill>
            <a:round/>
            <a:headEnd/>
            <a:tailEnd/>
          </a:ln>
          <a:effectLst>
            <a:outerShdw blurRad="63500" dist="23000" dir="5400000" rotWithShape="0">
              <a:srgbClr val="000000">
                <a:alpha val="34999"/>
              </a:srgbClr>
            </a:outerShdw>
          </a:effectLst>
        </p:spPr>
        <p:txBody>
          <a:bodyPr anchor="ctr">
            <a:prstTxWarp prst="textNoShape">
              <a:avLst/>
            </a:prstTxWarp>
          </a:bodyPr>
          <a:lstStyle/>
          <a:p>
            <a:pPr algn="ctr"/>
            <a:endParaRPr lang="en-US">
              <a:solidFill>
                <a:srgbClr val="FFFFFF"/>
              </a:solidFill>
              <a:latin typeface="Calibri" charset="0"/>
              <a:ea typeface="ＭＳ Ｐゴシック" charset="-128"/>
              <a:cs typeface="ＭＳ Ｐゴシック" charset="-128"/>
            </a:endParaRPr>
          </a:p>
        </p:txBody>
      </p:sp>
      <p:sp>
        <p:nvSpPr>
          <p:cNvPr id="269315" name="Rectangle 3"/>
          <p:cNvSpPr>
            <a:spLocks noGrp="1"/>
          </p:cNvSpPr>
          <p:nvPr>
            <p:ph type="title"/>
          </p:nvPr>
        </p:nvSpPr>
        <p:spPr/>
        <p:txBody>
          <a:bodyPr/>
          <a:lstStyle/>
          <a:p>
            <a:r>
              <a:rPr lang="en-US" dirty="0" smtClean="0">
                <a:latin typeface="Calibri" charset="0"/>
              </a:rPr>
              <a:t>The SDN Stack</a:t>
            </a:r>
            <a:endParaRPr lang="en-US" dirty="0">
              <a:latin typeface="Calibri" charset="0"/>
            </a:endParaRPr>
          </a:p>
        </p:txBody>
      </p:sp>
      <p:sp>
        <p:nvSpPr>
          <p:cNvPr id="31" name="Rounded Rectangle 30"/>
          <p:cNvSpPr>
            <a:spLocks noChangeArrowheads="1"/>
          </p:cNvSpPr>
          <p:nvPr/>
        </p:nvSpPr>
        <p:spPr bwMode="auto">
          <a:xfrm>
            <a:off x="390525" y="3238500"/>
            <a:ext cx="8334375" cy="712788"/>
          </a:xfrm>
          <a:prstGeom prst="roundRect">
            <a:avLst>
              <a:gd name="adj" fmla="val 16667"/>
            </a:avLst>
          </a:prstGeom>
          <a:solidFill>
            <a:srgbClr val="FDEADA"/>
          </a:solidFill>
          <a:ln w="9525">
            <a:solidFill>
              <a:srgbClr val="FDEADA"/>
            </a:solidFill>
            <a:round/>
            <a:headEnd/>
            <a:tailEnd/>
          </a:ln>
          <a:effectLst>
            <a:outerShdw blurRad="63500" dist="38100" dir="2700000" algn="br" rotWithShape="0">
              <a:srgbClr val="000000">
                <a:alpha val="42999"/>
              </a:srgbClr>
            </a:outerShdw>
          </a:effectLst>
        </p:spPr>
        <p:txBody>
          <a:bodyPr anchor="ctr">
            <a:prstTxWarp prst="textNoShape">
              <a:avLst/>
            </a:prstTxWarp>
          </a:bodyPr>
          <a:lstStyle/>
          <a:p>
            <a:pPr algn="ctr" fontAlgn="auto">
              <a:spcBef>
                <a:spcPts val="0"/>
              </a:spcBef>
              <a:spcAft>
                <a:spcPts val="0"/>
              </a:spcAft>
              <a:defRPr/>
            </a:pPr>
            <a:endParaRPr lang="en-US">
              <a:solidFill>
                <a:schemeClr val="lt1"/>
              </a:solidFill>
              <a:latin typeface="+mn-lt"/>
            </a:endParaRPr>
          </a:p>
        </p:txBody>
      </p:sp>
      <p:sp>
        <p:nvSpPr>
          <p:cNvPr id="269317" name="TextBox 25"/>
          <p:cNvSpPr txBox="1">
            <a:spLocks noChangeArrowheads="1"/>
          </p:cNvSpPr>
          <p:nvPr/>
        </p:nvSpPr>
        <p:spPr bwMode="auto">
          <a:xfrm>
            <a:off x="7351713" y="3344863"/>
            <a:ext cx="1433512" cy="457200"/>
          </a:xfrm>
          <a:prstGeom prst="rect">
            <a:avLst/>
          </a:prstGeom>
          <a:noFill/>
          <a:ln w="9525">
            <a:noFill/>
            <a:miter lim="800000"/>
            <a:headEnd/>
            <a:tailEnd/>
          </a:ln>
        </p:spPr>
        <p:txBody>
          <a:bodyPr wrap="none">
            <a:prstTxWarp prst="textNoShape">
              <a:avLst/>
            </a:prstTxWarp>
            <a:spAutoFit/>
          </a:bodyPr>
          <a:lstStyle/>
          <a:p>
            <a:r>
              <a:rPr lang="en-US" sz="2400">
                <a:latin typeface="Calibri" charset="0"/>
                <a:ea typeface="ＭＳ Ｐゴシック" charset="-128"/>
                <a:cs typeface="ＭＳ Ｐゴシック" charset="-128"/>
              </a:rPr>
              <a:t>Controller</a:t>
            </a:r>
          </a:p>
        </p:txBody>
      </p:sp>
      <p:sp>
        <p:nvSpPr>
          <p:cNvPr id="28" name="Rounded Rectangle 27"/>
          <p:cNvSpPr>
            <a:spLocks noChangeArrowheads="1"/>
          </p:cNvSpPr>
          <p:nvPr/>
        </p:nvSpPr>
        <p:spPr bwMode="auto">
          <a:xfrm>
            <a:off x="542925" y="3330575"/>
            <a:ext cx="1033463" cy="522288"/>
          </a:xfrm>
          <a:prstGeom prst="roundRect">
            <a:avLst>
              <a:gd name="adj" fmla="val 16667"/>
            </a:avLst>
          </a:prstGeom>
          <a:solidFill>
            <a:srgbClr val="E46C0A">
              <a:alpha val="76862"/>
            </a:srgbClr>
          </a:solidFill>
          <a:ln w="9525">
            <a:solidFill>
              <a:srgbClr val="E46C0A"/>
            </a:solidFill>
            <a:round/>
            <a:headEnd/>
            <a:tailEnd/>
          </a:ln>
          <a:effectLst>
            <a:outerShdw blurRad="63500" dist="38100" dir="2700000" algn="br" rotWithShape="0">
              <a:srgbClr val="000000">
                <a:alpha val="42999"/>
              </a:srgbClr>
            </a:outerShdw>
          </a:effectLst>
        </p:spPr>
        <p:txBody>
          <a:bodyPr anchor="ctr">
            <a:prstTxWarp prst="textNoShape">
              <a:avLst/>
            </a:prstTxWarp>
          </a:bodyPr>
          <a:lstStyle/>
          <a:p>
            <a:pPr algn="ctr"/>
            <a:r>
              <a:rPr lang="en-US">
                <a:solidFill>
                  <a:srgbClr val="FFFFFF"/>
                </a:solidFill>
                <a:latin typeface="Calibri" charset="0"/>
                <a:ea typeface="ＭＳ Ｐゴシック" charset="-128"/>
                <a:cs typeface="ＭＳ Ｐゴシック" charset="-128"/>
              </a:rPr>
              <a:t>NOX</a:t>
            </a:r>
          </a:p>
        </p:txBody>
      </p:sp>
      <p:sp>
        <p:nvSpPr>
          <p:cNvPr id="30" name="Rounded Rectangle 29"/>
          <p:cNvSpPr>
            <a:spLocks noChangeArrowheads="1"/>
          </p:cNvSpPr>
          <p:nvPr/>
        </p:nvSpPr>
        <p:spPr bwMode="auto">
          <a:xfrm>
            <a:off x="390525" y="4008438"/>
            <a:ext cx="8334375" cy="887412"/>
          </a:xfrm>
          <a:prstGeom prst="roundRect">
            <a:avLst>
              <a:gd name="adj" fmla="val 16667"/>
            </a:avLst>
          </a:prstGeom>
          <a:solidFill>
            <a:srgbClr val="DBEEF4"/>
          </a:solidFill>
          <a:ln w="9525">
            <a:solidFill>
              <a:srgbClr val="DBEEF4"/>
            </a:solidFill>
            <a:round/>
            <a:headEnd/>
            <a:tailEnd/>
          </a:ln>
          <a:effectLst>
            <a:outerShdw blurRad="63500" dist="38100" dir="2700000" algn="br" rotWithShape="0">
              <a:srgbClr val="000000">
                <a:alpha val="42999"/>
              </a:srgbClr>
            </a:outerShdw>
          </a:effectLst>
        </p:spPr>
        <p:txBody>
          <a:bodyPr anchor="ctr">
            <a:prstTxWarp prst="textNoShape">
              <a:avLst/>
            </a:prstTxWarp>
          </a:bodyPr>
          <a:lstStyle/>
          <a:p>
            <a:pPr algn="ctr" fontAlgn="auto">
              <a:spcBef>
                <a:spcPts val="0"/>
              </a:spcBef>
              <a:spcAft>
                <a:spcPts val="0"/>
              </a:spcAft>
              <a:defRPr/>
            </a:pPr>
            <a:endParaRPr lang="en-US">
              <a:solidFill>
                <a:schemeClr val="lt1"/>
              </a:solidFill>
              <a:latin typeface="+mn-lt"/>
            </a:endParaRPr>
          </a:p>
        </p:txBody>
      </p:sp>
      <p:sp>
        <p:nvSpPr>
          <p:cNvPr id="269320" name="TextBox 22"/>
          <p:cNvSpPr txBox="1">
            <a:spLocks noChangeArrowheads="1"/>
          </p:cNvSpPr>
          <p:nvPr/>
        </p:nvSpPr>
        <p:spPr bwMode="auto">
          <a:xfrm>
            <a:off x="7467600" y="4008438"/>
            <a:ext cx="1301750" cy="822325"/>
          </a:xfrm>
          <a:prstGeom prst="rect">
            <a:avLst/>
          </a:prstGeom>
          <a:noFill/>
          <a:ln w="9525">
            <a:noFill/>
            <a:miter lim="800000"/>
            <a:headEnd/>
            <a:tailEnd/>
          </a:ln>
        </p:spPr>
        <p:txBody>
          <a:bodyPr wrap="none">
            <a:prstTxWarp prst="textNoShape">
              <a:avLst/>
            </a:prstTxWarp>
            <a:spAutoFit/>
          </a:bodyPr>
          <a:lstStyle/>
          <a:p>
            <a:pPr algn="r"/>
            <a:r>
              <a:rPr lang="en-US" sz="2400">
                <a:latin typeface="Calibri" charset="0"/>
                <a:ea typeface="ＭＳ Ｐゴシック" charset="-128"/>
                <a:cs typeface="ＭＳ Ｐゴシック" charset="-128"/>
              </a:rPr>
              <a:t>Slicing</a:t>
            </a:r>
          </a:p>
          <a:p>
            <a:pPr algn="r"/>
            <a:r>
              <a:rPr lang="en-US" sz="2400">
                <a:latin typeface="Calibri" charset="0"/>
                <a:ea typeface="ＭＳ Ｐゴシック" charset="-128"/>
                <a:cs typeface="ＭＳ Ｐゴシック" charset="-128"/>
              </a:rPr>
              <a:t>Software</a:t>
            </a:r>
          </a:p>
        </p:txBody>
      </p:sp>
      <p:sp>
        <p:nvSpPr>
          <p:cNvPr id="25" name="Rounded Rectangle 24"/>
          <p:cNvSpPr>
            <a:spLocks noChangeArrowheads="1"/>
          </p:cNvSpPr>
          <p:nvPr/>
        </p:nvSpPr>
        <p:spPr bwMode="auto">
          <a:xfrm>
            <a:off x="2870200" y="4254500"/>
            <a:ext cx="3313113" cy="522288"/>
          </a:xfrm>
          <a:prstGeom prst="roundRect">
            <a:avLst>
              <a:gd name="adj" fmla="val 16667"/>
            </a:avLst>
          </a:prstGeom>
          <a:solidFill>
            <a:srgbClr val="215968"/>
          </a:solidFill>
          <a:ln w="9525">
            <a:solidFill>
              <a:srgbClr val="215968"/>
            </a:solidFill>
            <a:round/>
            <a:headEnd/>
            <a:tailEnd/>
          </a:ln>
          <a:effectLst>
            <a:outerShdw blurRad="63500" dist="38100" dir="2700000" algn="br" rotWithShape="0">
              <a:srgbClr val="000000">
                <a:alpha val="42999"/>
              </a:srgbClr>
            </a:outerShdw>
          </a:effectLst>
        </p:spPr>
        <p:txBody>
          <a:bodyPr anchor="ctr">
            <a:prstTxWarp prst="textNoShape">
              <a:avLst/>
            </a:prstTxWarp>
          </a:bodyPr>
          <a:lstStyle/>
          <a:p>
            <a:pPr algn="ctr"/>
            <a:r>
              <a:rPr lang="en-US">
                <a:solidFill>
                  <a:srgbClr val="FFFFFF"/>
                </a:solidFill>
                <a:latin typeface="Calibri" charset="0"/>
                <a:ea typeface="ＭＳ Ｐゴシック" charset="-128"/>
                <a:cs typeface="ＭＳ Ｐゴシック" charset="-128"/>
              </a:rPr>
              <a:t>FlowVisor</a:t>
            </a:r>
          </a:p>
        </p:txBody>
      </p:sp>
      <p:cxnSp>
        <p:nvCxnSpPr>
          <p:cNvPr id="33" name="Straight Arrow Connector 32"/>
          <p:cNvCxnSpPr>
            <a:cxnSpLocks noChangeShapeType="1"/>
            <a:stCxn id="25" idx="1"/>
          </p:cNvCxnSpPr>
          <p:nvPr/>
        </p:nvCxnSpPr>
        <p:spPr bwMode="auto">
          <a:xfrm rot="10800000">
            <a:off x="2465388" y="4514850"/>
            <a:ext cx="404812" cy="1588"/>
          </a:xfrm>
          <a:prstGeom prst="straightConnector1">
            <a:avLst/>
          </a:prstGeom>
          <a:noFill/>
          <a:ln w="25400">
            <a:solidFill>
              <a:schemeClr val="accent1"/>
            </a:solidFill>
            <a:round/>
            <a:headEnd type="arrow" w="med" len="med"/>
            <a:tailEnd type="arrow" w="med" len="med"/>
          </a:ln>
          <a:effectLst>
            <a:outerShdw blurRad="63500" dist="20000" dir="5400000" rotWithShape="0">
              <a:srgbClr val="000000">
                <a:alpha val="37999"/>
              </a:srgbClr>
            </a:outerShdw>
          </a:effectLst>
        </p:spPr>
      </p:cxnSp>
      <p:sp>
        <p:nvSpPr>
          <p:cNvPr id="34" name="Rounded Rectangle 33"/>
          <p:cNvSpPr>
            <a:spLocks noChangeArrowheads="1"/>
          </p:cNvSpPr>
          <p:nvPr/>
        </p:nvSpPr>
        <p:spPr bwMode="auto">
          <a:xfrm>
            <a:off x="1233488" y="4210050"/>
            <a:ext cx="1220787" cy="520700"/>
          </a:xfrm>
          <a:prstGeom prst="roundRect">
            <a:avLst>
              <a:gd name="adj" fmla="val 16667"/>
            </a:avLst>
          </a:prstGeom>
          <a:solidFill>
            <a:srgbClr val="31859C">
              <a:alpha val="70979"/>
            </a:srgbClr>
          </a:solidFill>
          <a:ln w="9525">
            <a:solidFill>
              <a:srgbClr val="31859C"/>
            </a:solidFill>
            <a:round/>
            <a:headEnd/>
            <a:tailEnd/>
          </a:ln>
          <a:effectLst/>
        </p:spPr>
        <p:txBody>
          <a:bodyPr anchor="ctr">
            <a:prstTxWarp prst="textNoShape">
              <a:avLst/>
            </a:prstTxWarp>
          </a:bodyPr>
          <a:lstStyle/>
          <a:p>
            <a:pPr algn="ctr"/>
            <a:r>
              <a:rPr lang="en-US">
                <a:solidFill>
                  <a:srgbClr val="FFFFFF"/>
                </a:solidFill>
                <a:latin typeface="Calibri" charset="0"/>
                <a:ea typeface="ＭＳ Ｐゴシック" charset="-128"/>
                <a:cs typeface="ＭＳ Ｐゴシック" charset="-128"/>
              </a:rPr>
              <a:t>FlowVisor</a:t>
            </a:r>
          </a:p>
          <a:p>
            <a:pPr algn="ctr"/>
            <a:r>
              <a:rPr lang="en-US">
                <a:solidFill>
                  <a:srgbClr val="FFFFFF"/>
                </a:solidFill>
                <a:latin typeface="Calibri" charset="0"/>
                <a:ea typeface="ＭＳ Ｐゴシック" charset="-128"/>
                <a:cs typeface="ＭＳ Ｐゴシック" charset="-128"/>
              </a:rPr>
              <a:t>Console</a:t>
            </a:r>
          </a:p>
        </p:txBody>
      </p:sp>
      <p:sp>
        <p:nvSpPr>
          <p:cNvPr id="48" name="Slide Number Placeholder 47"/>
          <p:cNvSpPr txBox="1">
            <a:spLocks noGrp="1"/>
          </p:cNvSpPr>
          <p:nvPr/>
        </p:nvSpPr>
        <p:spPr>
          <a:xfrm>
            <a:off x="6181725" y="6470650"/>
            <a:ext cx="2133600" cy="365125"/>
          </a:xfrm>
          <a:prstGeom prst="rect">
            <a:avLst/>
          </a:prstGeom>
          <a:noFill/>
        </p:spPr>
        <p:txBody>
          <a:bodyPr anchor="ctr">
            <a:prstTxWarp prst="textNoShape">
              <a:avLst/>
            </a:prstTxWarp>
          </a:bodyPr>
          <a:lstStyle/>
          <a:p>
            <a:pPr algn="r"/>
            <a:fld id="{BE387FAD-5540-1E40-862B-5EB6AB300F3B}" type="slidenum">
              <a:rPr lang="en-US" sz="1200">
                <a:solidFill>
                  <a:srgbClr val="898989"/>
                </a:solidFill>
                <a:latin typeface="Calibri" charset="0"/>
                <a:ea typeface="ＭＳ Ｐゴシック" charset="-128"/>
                <a:cs typeface="ＭＳ Ｐゴシック" charset="-128"/>
              </a:rPr>
              <a:pPr algn="r"/>
              <a:t>71</a:t>
            </a:fld>
            <a:endParaRPr lang="en-US" sz="1200">
              <a:solidFill>
                <a:srgbClr val="898989"/>
              </a:solidFill>
              <a:latin typeface="Calibri" charset="0"/>
              <a:ea typeface="ＭＳ Ｐゴシック" charset="-128"/>
              <a:cs typeface="ＭＳ Ｐゴシック" charset="-128"/>
            </a:endParaRPr>
          </a:p>
        </p:txBody>
      </p:sp>
      <p:sp>
        <p:nvSpPr>
          <p:cNvPr id="37" name="Rounded Rectangle 36"/>
          <p:cNvSpPr>
            <a:spLocks noChangeArrowheads="1"/>
          </p:cNvSpPr>
          <p:nvPr/>
        </p:nvSpPr>
        <p:spPr bwMode="auto">
          <a:xfrm>
            <a:off x="390525" y="2095500"/>
            <a:ext cx="8334375" cy="1089025"/>
          </a:xfrm>
          <a:prstGeom prst="roundRect">
            <a:avLst>
              <a:gd name="adj" fmla="val 16667"/>
            </a:avLst>
          </a:prstGeom>
          <a:solidFill>
            <a:srgbClr val="F2DCDB"/>
          </a:solidFill>
          <a:ln w="9525">
            <a:solidFill>
              <a:srgbClr val="F2DCDB"/>
            </a:solidFill>
            <a:round/>
            <a:headEnd/>
            <a:tailEnd/>
          </a:ln>
          <a:effectLst>
            <a:outerShdw blurRad="63500" dist="38100" dir="2700000" algn="br" rotWithShape="0">
              <a:srgbClr val="000000">
                <a:alpha val="42999"/>
              </a:srgbClr>
            </a:outerShdw>
          </a:effectLst>
        </p:spPr>
        <p:txBody>
          <a:bodyPr anchor="ctr">
            <a:prstTxWarp prst="textNoShape">
              <a:avLst/>
            </a:prstTxWarp>
          </a:bodyPr>
          <a:lstStyle/>
          <a:p>
            <a:pPr algn="ctr" fontAlgn="auto">
              <a:spcBef>
                <a:spcPts val="0"/>
              </a:spcBef>
              <a:spcAft>
                <a:spcPts val="0"/>
              </a:spcAft>
              <a:defRPr/>
            </a:pPr>
            <a:endParaRPr lang="en-US">
              <a:solidFill>
                <a:schemeClr val="lt1"/>
              </a:solidFill>
              <a:latin typeface="+mn-lt"/>
            </a:endParaRPr>
          </a:p>
        </p:txBody>
      </p:sp>
      <p:sp>
        <p:nvSpPr>
          <p:cNvPr id="269326" name="TextBox 26"/>
          <p:cNvSpPr txBox="1">
            <a:spLocks noChangeArrowheads="1"/>
          </p:cNvSpPr>
          <p:nvPr/>
        </p:nvSpPr>
        <p:spPr bwMode="auto">
          <a:xfrm>
            <a:off x="7065963" y="2476500"/>
            <a:ext cx="1706562" cy="457200"/>
          </a:xfrm>
          <a:prstGeom prst="rect">
            <a:avLst/>
          </a:prstGeom>
          <a:noFill/>
          <a:ln w="9525">
            <a:noFill/>
            <a:miter lim="800000"/>
            <a:headEnd/>
            <a:tailEnd/>
          </a:ln>
        </p:spPr>
        <p:txBody>
          <a:bodyPr wrap="none">
            <a:prstTxWarp prst="textNoShape">
              <a:avLst/>
            </a:prstTxWarp>
            <a:spAutoFit/>
          </a:bodyPr>
          <a:lstStyle/>
          <a:p>
            <a:r>
              <a:rPr lang="en-US" sz="2400">
                <a:latin typeface="Calibri" charset="0"/>
                <a:ea typeface="ＭＳ Ｐゴシック" charset="-128"/>
                <a:cs typeface="ＭＳ Ｐゴシック" charset="-128"/>
              </a:rPr>
              <a:t>Applications</a:t>
            </a:r>
          </a:p>
        </p:txBody>
      </p:sp>
      <p:sp>
        <p:nvSpPr>
          <p:cNvPr id="38" name="Rounded Rectangle 37"/>
          <p:cNvSpPr>
            <a:spLocks noChangeArrowheads="1"/>
          </p:cNvSpPr>
          <p:nvPr/>
        </p:nvSpPr>
        <p:spPr bwMode="auto">
          <a:xfrm>
            <a:off x="1990725" y="2476500"/>
            <a:ext cx="1335088" cy="508000"/>
          </a:xfrm>
          <a:prstGeom prst="roundRect">
            <a:avLst>
              <a:gd name="adj" fmla="val 16667"/>
            </a:avLst>
          </a:prstGeom>
          <a:solidFill>
            <a:srgbClr val="953735"/>
          </a:solidFill>
          <a:ln w="9525">
            <a:solidFill>
              <a:srgbClr val="953735"/>
            </a:solidFill>
            <a:round/>
            <a:headEnd/>
            <a:tailEnd/>
          </a:ln>
          <a:effectLst>
            <a:outerShdw blurRad="63500" dist="23000" dir="5400000" rotWithShape="0">
              <a:srgbClr val="000000">
                <a:alpha val="34999"/>
              </a:srgbClr>
            </a:outerShdw>
          </a:effectLst>
        </p:spPr>
        <p:txBody>
          <a:bodyPr anchor="ctr">
            <a:prstTxWarp prst="textNoShape">
              <a:avLst/>
            </a:prstTxWarp>
          </a:bodyPr>
          <a:lstStyle/>
          <a:p>
            <a:pPr algn="ctr"/>
            <a:r>
              <a:rPr lang="en-US">
                <a:solidFill>
                  <a:srgbClr val="FFFFFF"/>
                </a:solidFill>
                <a:latin typeface="Calibri" charset="0"/>
                <a:ea typeface="ＭＳ Ｐゴシック" charset="-128"/>
                <a:cs typeface="ＭＳ Ｐゴシック" charset="-128"/>
              </a:rPr>
              <a:t>LAVI</a:t>
            </a:r>
          </a:p>
        </p:txBody>
      </p:sp>
      <p:sp>
        <p:nvSpPr>
          <p:cNvPr id="39" name="Rounded Rectangle 38"/>
          <p:cNvSpPr>
            <a:spLocks noChangeArrowheads="1"/>
          </p:cNvSpPr>
          <p:nvPr/>
        </p:nvSpPr>
        <p:spPr bwMode="auto">
          <a:xfrm>
            <a:off x="542925" y="2476500"/>
            <a:ext cx="1335088" cy="508000"/>
          </a:xfrm>
          <a:prstGeom prst="roundRect">
            <a:avLst>
              <a:gd name="adj" fmla="val 16667"/>
            </a:avLst>
          </a:prstGeom>
          <a:solidFill>
            <a:srgbClr val="953735"/>
          </a:solidFill>
          <a:ln w="9525">
            <a:solidFill>
              <a:srgbClr val="953735"/>
            </a:solidFill>
            <a:round/>
            <a:headEnd/>
            <a:tailEnd/>
          </a:ln>
          <a:effectLst>
            <a:outerShdw blurRad="63500" dist="23000" dir="5400000" rotWithShape="0">
              <a:srgbClr val="000000">
                <a:alpha val="34999"/>
              </a:srgbClr>
            </a:outerShdw>
          </a:effectLst>
        </p:spPr>
        <p:txBody>
          <a:bodyPr anchor="ctr">
            <a:prstTxWarp prst="textNoShape">
              <a:avLst/>
            </a:prstTxWarp>
          </a:bodyPr>
          <a:lstStyle/>
          <a:p>
            <a:pPr algn="ctr"/>
            <a:r>
              <a:rPr lang="en-US" dirty="0">
                <a:solidFill>
                  <a:srgbClr val="FFFFFF"/>
                </a:solidFill>
                <a:latin typeface="Calibri" charset="0"/>
                <a:ea typeface="ＭＳ Ｐゴシック" charset="-128"/>
                <a:cs typeface="ＭＳ Ｐゴシック" charset="-128"/>
              </a:rPr>
              <a:t>ENVI (GUI)</a:t>
            </a:r>
          </a:p>
        </p:txBody>
      </p:sp>
      <p:sp>
        <p:nvSpPr>
          <p:cNvPr id="63" name="Rounded Rectangle 62"/>
          <p:cNvSpPr>
            <a:spLocks noChangeArrowheads="1"/>
          </p:cNvSpPr>
          <p:nvPr/>
        </p:nvSpPr>
        <p:spPr bwMode="auto">
          <a:xfrm>
            <a:off x="5038725" y="2476500"/>
            <a:ext cx="1828800" cy="508000"/>
          </a:xfrm>
          <a:prstGeom prst="roundRect">
            <a:avLst>
              <a:gd name="adj" fmla="val 16667"/>
            </a:avLst>
          </a:prstGeom>
          <a:solidFill>
            <a:srgbClr val="953735"/>
          </a:solidFill>
          <a:ln w="9525">
            <a:solidFill>
              <a:srgbClr val="953735"/>
            </a:solidFill>
            <a:round/>
            <a:headEnd/>
            <a:tailEnd/>
          </a:ln>
          <a:effectLst>
            <a:outerShdw blurRad="63500" dist="23000" dir="5400000" rotWithShape="0">
              <a:srgbClr val="000000">
                <a:alpha val="34999"/>
              </a:srgbClr>
            </a:outerShdw>
          </a:effectLst>
        </p:spPr>
        <p:txBody>
          <a:bodyPr anchor="ctr">
            <a:prstTxWarp prst="textNoShape">
              <a:avLst/>
            </a:prstTxWarp>
          </a:bodyPr>
          <a:lstStyle/>
          <a:p>
            <a:pPr algn="ctr"/>
            <a:r>
              <a:rPr lang="en-US" dirty="0" smtClean="0">
                <a:solidFill>
                  <a:srgbClr val="FFFFFF"/>
                </a:solidFill>
                <a:latin typeface="Calibri" charset="0"/>
                <a:ea typeface="ＭＳ Ｐゴシック" charset="-128"/>
                <a:cs typeface="ＭＳ Ｐゴシック" charset="-128"/>
              </a:rPr>
              <a:t>…</a:t>
            </a:r>
            <a:endParaRPr lang="en-US" dirty="0">
              <a:solidFill>
                <a:srgbClr val="FFFFFF"/>
              </a:solidFill>
              <a:latin typeface="Calibri" charset="0"/>
              <a:ea typeface="ＭＳ Ｐゴシック" charset="-128"/>
              <a:cs typeface="ＭＳ Ｐゴシック" charset="-128"/>
            </a:endParaRPr>
          </a:p>
        </p:txBody>
      </p:sp>
      <p:sp>
        <p:nvSpPr>
          <p:cNvPr id="64" name="Rounded Rectangle 63"/>
          <p:cNvSpPr>
            <a:spLocks noChangeArrowheads="1"/>
          </p:cNvSpPr>
          <p:nvPr/>
        </p:nvSpPr>
        <p:spPr bwMode="auto">
          <a:xfrm>
            <a:off x="3438525" y="2501900"/>
            <a:ext cx="1466850" cy="508000"/>
          </a:xfrm>
          <a:prstGeom prst="roundRect">
            <a:avLst>
              <a:gd name="adj" fmla="val 16667"/>
            </a:avLst>
          </a:prstGeom>
          <a:solidFill>
            <a:srgbClr val="953735"/>
          </a:solidFill>
          <a:ln w="9525">
            <a:solidFill>
              <a:srgbClr val="953735"/>
            </a:solidFill>
            <a:round/>
            <a:headEnd/>
            <a:tailEnd/>
          </a:ln>
          <a:effectLst>
            <a:outerShdw blurRad="63500" dist="23000" dir="5400000" rotWithShape="0">
              <a:srgbClr val="000000">
                <a:alpha val="34999"/>
              </a:srgbClr>
            </a:outerShdw>
          </a:effectLst>
        </p:spPr>
        <p:txBody>
          <a:bodyPr anchor="ctr">
            <a:prstTxWarp prst="textNoShape">
              <a:avLst/>
            </a:prstTxWarp>
          </a:bodyPr>
          <a:lstStyle/>
          <a:p>
            <a:pPr algn="ctr"/>
            <a:r>
              <a:rPr lang="en-US">
                <a:solidFill>
                  <a:srgbClr val="FFFFFF"/>
                </a:solidFill>
                <a:latin typeface="Calibri" charset="0"/>
                <a:ea typeface="ＭＳ Ｐゴシック" charset="-128"/>
                <a:cs typeface="ＭＳ Ｐゴシック" charset="-128"/>
              </a:rPr>
              <a:t>n-Casting</a:t>
            </a:r>
          </a:p>
        </p:txBody>
      </p:sp>
      <p:sp>
        <p:nvSpPr>
          <p:cNvPr id="29" name="Rounded Rectangle 28"/>
          <p:cNvSpPr>
            <a:spLocks noChangeArrowheads="1"/>
          </p:cNvSpPr>
          <p:nvPr/>
        </p:nvSpPr>
        <p:spPr bwMode="auto">
          <a:xfrm>
            <a:off x="390525" y="4957763"/>
            <a:ext cx="8334375" cy="1755775"/>
          </a:xfrm>
          <a:prstGeom prst="roundRect">
            <a:avLst>
              <a:gd name="adj" fmla="val 16667"/>
            </a:avLst>
          </a:prstGeom>
          <a:solidFill>
            <a:srgbClr val="C6D9F1"/>
          </a:solidFill>
          <a:ln w="9525">
            <a:solidFill>
              <a:srgbClr val="DCE6F2"/>
            </a:solidFill>
            <a:round/>
            <a:headEnd/>
            <a:tailEnd/>
          </a:ln>
          <a:effectLst>
            <a:outerShdw blurRad="63500" dist="23000" dir="5400000" rotWithShape="0">
              <a:srgbClr val="000000">
                <a:alpha val="34999"/>
              </a:srgbClr>
            </a:outerShdw>
          </a:effectLst>
        </p:spPr>
        <p:txBody>
          <a:bodyPr anchor="ctr">
            <a:prstTxWarp prst="textNoShape">
              <a:avLst/>
            </a:prstTxWarp>
          </a:bodyPr>
          <a:lstStyle/>
          <a:p>
            <a:pPr algn="ctr" fontAlgn="auto">
              <a:spcBef>
                <a:spcPts val="0"/>
              </a:spcBef>
              <a:spcAft>
                <a:spcPts val="0"/>
              </a:spcAft>
              <a:defRPr/>
            </a:pPr>
            <a:endParaRPr lang="en-US">
              <a:solidFill>
                <a:schemeClr val="lt1"/>
              </a:solidFill>
              <a:latin typeface="+mn-lt"/>
            </a:endParaRPr>
          </a:p>
        </p:txBody>
      </p:sp>
      <p:sp>
        <p:nvSpPr>
          <p:cNvPr id="13" name="Rounded Rectangle 12"/>
          <p:cNvSpPr>
            <a:spLocks noChangeArrowheads="1"/>
          </p:cNvSpPr>
          <p:nvPr/>
        </p:nvSpPr>
        <p:spPr bwMode="auto">
          <a:xfrm>
            <a:off x="4533900" y="5302250"/>
            <a:ext cx="1343025" cy="522288"/>
          </a:xfrm>
          <a:prstGeom prst="roundRect">
            <a:avLst>
              <a:gd name="adj" fmla="val 16667"/>
            </a:avLst>
          </a:prstGeom>
          <a:solidFill>
            <a:srgbClr val="17375E">
              <a:alpha val="76862"/>
            </a:srgbClr>
          </a:solidFill>
          <a:ln w="9525">
            <a:solidFill>
              <a:srgbClr val="4A7EBB"/>
            </a:solidFill>
            <a:round/>
            <a:headEnd/>
            <a:tailEnd/>
          </a:ln>
          <a:effectLst>
            <a:outerShdw blurRad="63500" dist="23000" dir="5400000" rotWithShape="0">
              <a:srgbClr val="000000">
                <a:alpha val="34999"/>
              </a:srgbClr>
            </a:outerShdw>
          </a:effectLst>
        </p:spPr>
        <p:txBody>
          <a:bodyPr anchor="ctr">
            <a:prstTxWarp prst="textNoShape">
              <a:avLst/>
            </a:prstTxWarp>
          </a:bodyPr>
          <a:lstStyle/>
          <a:p>
            <a:pPr algn="ctr"/>
            <a:r>
              <a:rPr lang="en-US" sz="1700">
                <a:solidFill>
                  <a:srgbClr val="FFFFFF"/>
                </a:solidFill>
                <a:latin typeface="Calibri" charset="0"/>
                <a:ea typeface="ＭＳ Ｐゴシック" charset="-128"/>
                <a:cs typeface="ＭＳ Ｐゴシック" charset="-128"/>
              </a:rPr>
              <a:t>NetFPGA</a:t>
            </a:r>
          </a:p>
        </p:txBody>
      </p:sp>
      <p:sp>
        <p:nvSpPr>
          <p:cNvPr id="14" name="Rounded Rectangle 13"/>
          <p:cNvSpPr>
            <a:spLocks noChangeArrowheads="1"/>
          </p:cNvSpPr>
          <p:nvPr/>
        </p:nvSpPr>
        <p:spPr bwMode="auto">
          <a:xfrm>
            <a:off x="3200400" y="5302250"/>
            <a:ext cx="1295400" cy="522288"/>
          </a:xfrm>
          <a:prstGeom prst="roundRect">
            <a:avLst>
              <a:gd name="adj" fmla="val 16667"/>
            </a:avLst>
          </a:prstGeom>
          <a:solidFill>
            <a:srgbClr val="17375E">
              <a:alpha val="76862"/>
            </a:srgbClr>
          </a:solidFill>
          <a:ln w="9525">
            <a:solidFill>
              <a:srgbClr val="4A7EBB"/>
            </a:solidFill>
            <a:round/>
            <a:headEnd/>
            <a:tailEnd/>
          </a:ln>
          <a:effectLst>
            <a:outerShdw blurRad="63500" dist="23000" dir="5400000" rotWithShape="0">
              <a:srgbClr val="000000">
                <a:alpha val="34999"/>
              </a:srgbClr>
            </a:outerShdw>
          </a:effectLst>
        </p:spPr>
        <p:txBody>
          <a:bodyPr anchor="ctr">
            <a:prstTxWarp prst="textNoShape">
              <a:avLst/>
            </a:prstTxWarp>
          </a:bodyPr>
          <a:lstStyle/>
          <a:p>
            <a:pPr algn="ctr"/>
            <a:r>
              <a:rPr lang="en-US" sz="1700">
                <a:solidFill>
                  <a:srgbClr val="FFFFFF"/>
                </a:solidFill>
                <a:latin typeface="Calibri" charset="0"/>
                <a:ea typeface="ＭＳ Ｐゴシック" charset="-128"/>
                <a:cs typeface="ＭＳ Ｐゴシック" charset="-128"/>
              </a:rPr>
              <a:t>Software </a:t>
            </a:r>
          </a:p>
          <a:p>
            <a:pPr algn="ctr"/>
            <a:r>
              <a:rPr lang="en-US" sz="1700">
                <a:solidFill>
                  <a:srgbClr val="FFFFFF"/>
                </a:solidFill>
                <a:latin typeface="Calibri" charset="0"/>
                <a:ea typeface="ＭＳ Ｐゴシック" charset="-128"/>
                <a:cs typeface="ＭＳ Ｐゴシック" charset="-128"/>
              </a:rPr>
              <a:t>Ref. Switch</a:t>
            </a:r>
          </a:p>
        </p:txBody>
      </p:sp>
      <p:sp>
        <p:nvSpPr>
          <p:cNvPr id="15" name="Rounded Rectangle 14"/>
          <p:cNvSpPr>
            <a:spLocks noChangeArrowheads="1"/>
          </p:cNvSpPr>
          <p:nvPr/>
        </p:nvSpPr>
        <p:spPr bwMode="auto">
          <a:xfrm>
            <a:off x="5915025" y="5302250"/>
            <a:ext cx="1355725" cy="522288"/>
          </a:xfrm>
          <a:prstGeom prst="roundRect">
            <a:avLst>
              <a:gd name="adj" fmla="val 16667"/>
            </a:avLst>
          </a:prstGeom>
          <a:solidFill>
            <a:srgbClr val="17375E">
              <a:alpha val="76862"/>
            </a:srgbClr>
          </a:solidFill>
          <a:ln w="9525">
            <a:solidFill>
              <a:srgbClr val="4A7EBB"/>
            </a:solidFill>
            <a:round/>
            <a:headEnd/>
            <a:tailEnd/>
          </a:ln>
          <a:effectLst>
            <a:outerShdw blurRad="63500" dist="23000" dir="5400000" rotWithShape="0">
              <a:srgbClr val="000000">
                <a:alpha val="34999"/>
              </a:srgbClr>
            </a:outerShdw>
          </a:effectLst>
        </p:spPr>
        <p:txBody>
          <a:bodyPr anchor="ctr">
            <a:prstTxWarp prst="textNoShape">
              <a:avLst/>
            </a:prstTxWarp>
          </a:bodyPr>
          <a:lstStyle/>
          <a:p>
            <a:pPr algn="ctr"/>
            <a:r>
              <a:rPr lang="en-US" sz="1700">
                <a:solidFill>
                  <a:srgbClr val="FFFFFF"/>
                </a:solidFill>
                <a:latin typeface="Calibri" charset="0"/>
                <a:ea typeface="ＭＳ Ｐゴシック" charset="-128"/>
                <a:cs typeface="ＭＳ Ｐゴシック" charset="-128"/>
              </a:rPr>
              <a:t>Broadcom </a:t>
            </a:r>
          </a:p>
          <a:p>
            <a:pPr algn="ctr"/>
            <a:r>
              <a:rPr lang="en-US" sz="1700">
                <a:solidFill>
                  <a:srgbClr val="FFFFFF"/>
                </a:solidFill>
                <a:latin typeface="Calibri" charset="0"/>
                <a:ea typeface="ＭＳ Ｐゴシック" charset="-128"/>
                <a:cs typeface="ＭＳ Ｐゴシック" charset="-128"/>
              </a:rPr>
              <a:t>Ref. Switch</a:t>
            </a:r>
          </a:p>
        </p:txBody>
      </p:sp>
      <p:sp>
        <p:nvSpPr>
          <p:cNvPr id="16" name="Rounded Rectangle 15"/>
          <p:cNvSpPr>
            <a:spLocks noChangeArrowheads="1"/>
          </p:cNvSpPr>
          <p:nvPr/>
        </p:nvSpPr>
        <p:spPr bwMode="auto">
          <a:xfrm>
            <a:off x="3200400" y="5976938"/>
            <a:ext cx="1295400" cy="522287"/>
          </a:xfrm>
          <a:prstGeom prst="roundRect">
            <a:avLst>
              <a:gd name="adj" fmla="val 16667"/>
            </a:avLst>
          </a:prstGeom>
          <a:solidFill>
            <a:srgbClr val="17375E">
              <a:alpha val="76862"/>
            </a:srgbClr>
          </a:solidFill>
          <a:ln w="9525">
            <a:solidFill>
              <a:srgbClr val="4A7EBB"/>
            </a:solidFill>
            <a:round/>
            <a:headEnd/>
            <a:tailEnd/>
          </a:ln>
          <a:effectLst>
            <a:outerShdw blurRad="63500" dist="23000" dir="5400000" rotWithShape="0">
              <a:srgbClr val="000000">
                <a:alpha val="34999"/>
              </a:srgbClr>
            </a:outerShdw>
          </a:effectLst>
        </p:spPr>
        <p:txBody>
          <a:bodyPr anchor="ctr">
            <a:prstTxWarp prst="textNoShape">
              <a:avLst/>
            </a:prstTxWarp>
          </a:bodyPr>
          <a:lstStyle/>
          <a:p>
            <a:pPr algn="ctr"/>
            <a:r>
              <a:rPr lang="en-US" sz="1700">
                <a:solidFill>
                  <a:srgbClr val="FFFFFF"/>
                </a:solidFill>
                <a:latin typeface="Calibri" charset="0"/>
                <a:ea typeface="ＭＳ Ｐゴシック" charset="-128"/>
                <a:cs typeface="ＭＳ Ｐゴシック" charset="-128"/>
              </a:rPr>
              <a:t>OpenWRT</a:t>
            </a:r>
          </a:p>
        </p:txBody>
      </p:sp>
      <p:sp>
        <p:nvSpPr>
          <p:cNvPr id="17" name="Rounded Rectangle 16"/>
          <p:cNvSpPr>
            <a:spLocks noChangeArrowheads="1"/>
          </p:cNvSpPr>
          <p:nvPr/>
        </p:nvSpPr>
        <p:spPr bwMode="auto">
          <a:xfrm>
            <a:off x="4533900" y="5976938"/>
            <a:ext cx="1371600" cy="522287"/>
          </a:xfrm>
          <a:prstGeom prst="roundRect">
            <a:avLst>
              <a:gd name="adj" fmla="val 16667"/>
            </a:avLst>
          </a:prstGeom>
          <a:solidFill>
            <a:srgbClr val="17375E">
              <a:alpha val="76862"/>
            </a:srgbClr>
          </a:solidFill>
          <a:ln w="9525">
            <a:solidFill>
              <a:srgbClr val="4A7EBB"/>
            </a:solidFill>
            <a:round/>
            <a:headEnd/>
            <a:tailEnd/>
          </a:ln>
          <a:effectLst>
            <a:outerShdw blurRad="63500" dist="23000" dir="5400000" rotWithShape="0">
              <a:srgbClr val="000000">
                <a:alpha val="34999"/>
              </a:srgbClr>
            </a:outerShdw>
          </a:effectLst>
        </p:spPr>
        <p:txBody>
          <a:bodyPr anchor="ctr">
            <a:prstTxWarp prst="textNoShape">
              <a:avLst/>
            </a:prstTxWarp>
          </a:bodyPr>
          <a:lstStyle/>
          <a:p>
            <a:pPr algn="ctr"/>
            <a:r>
              <a:rPr lang="en-US" sz="1700" dirty="0" err="1">
                <a:solidFill>
                  <a:srgbClr val="FFFFFF"/>
                </a:solidFill>
                <a:latin typeface="Calibri" charset="0"/>
                <a:ea typeface="ＭＳ Ｐゴシック" charset="-128"/>
                <a:cs typeface="ＭＳ Ｐゴシック" charset="-128"/>
              </a:rPr>
              <a:t>PCEngine</a:t>
            </a:r>
            <a:r>
              <a:rPr lang="en-US" sz="1700" dirty="0">
                <a:solidFill>
                  <a:srgbClr val="FFFFFF"/>
                </a:solidFill>
                <a:latin typeface="Calibri" charset="0"/>
                <a:ea typeface="ＭＳ Ｐゴシック" charset="-128"/>
                <a:cs typeface="ＭＳ Ｐゴシック" charset="-128"/>
              </a:rPr>
              <a:t>  </a:t>
            </a:r>
            <a:br>
              <a:rPr lang="en-US" sz="1700" dirty="0">
                <a:solidFill>
                  <a:srgbClr val="FFFFFF"/>
                </a:solidFill>
                <a:latin typeface="Calibri" charset="0"/>
                <a:ea typeface="ＭＳ Ｐゴシック" charset="-128"/>
                <a:cs typeface="ＭＳ Ｐゴシック" charset="-128"/>
              </a:rPr>
            </a:br>
            <a:r>
              <a:rPr lang="en-US" sz="1700" dirty="0" err="1">
                <a:solidFill>
                  <a:srgbClr val="FFFFFF"/>
                </a:solidFill>
                <a:latin typeface="Calibri" charset="0"/>
                <a:ea typeface="ＭＳ Ｐゴシック" charset="-128"/>
                <a:cs typeface="ＭＳ Ｐゴシック" charset="-128"/>
              </a:rPr>
              <a:t>WiFi</a:t>
            </a:r>
            <a:r>
              <a:rPr lang="en-US" sz="1700" dirty="0">
                <a:solidFill>
                  <a:srgbClr val="FFFFFF"/>
                </a:solidFill>
                <a:latin typeface="Calibri" charset="0"/>
                <a:ea typeface="ＭＳ Ｐゴシック" charset="-128"/>
                <a:cs typeface="ＭＳ Ｐゴシック" charset="-128"/>
              </a:rPr>
              <a:t> AP</a:t>
            </a:r>
          </a:p>
        </p:txBody>
      </p:sp>
      <p:sp>
        <p:nvSpPr>
          <p:cNvPr id="269337" name="TextBox 18"/>
          <p:cNvSpPr txBox="1">
            <a:spLocks noChangeArrowheads="1"/>
          </p:cNvSpPr>
          <p:nvPr/>
        </p:nvSpPr>
        <p:spPr bwMode="auto">
          <a:xfrm>
            <a:off x="627063" y="4989513"/>
            <a:ext cx="2166937" cy="366712"/>
          </a:xfrm>
          <a:prstGeom prst="rect">
            <a:avLst/>
          </a:prstGeom>
          <a:noFill/>
          <a:ln w="9525">
            <a:noFill/>
            <a:miter lim="800000"/>
            <a:headEnd/>
            <a:tailEnd/>
          </a:ln>
        </p:spPr>
        <p:txBody>
          <a:bodyPr wrap="none">
            <a:prstTxWarp prst="textNoShape">
              <a:avLst/>
            </a:prstTxWarp>
            <a:spAutoFit/>
          </a:bodyPr>
          <a:lstStyle/>
          <a:p>
            <a:r>
              <a:rPr lang="en-US">
                <a:latin typeface="Calibri" charset="0"/>
                <a:ea typeface="ＭＳ Ｐゴシック" charset="-128"/>
                <a:cs typeface="ＭＳ Ｐゴシック" charset="-128"/>
              </a:rPr>
              <a:t>Commercial Switches</a:t>
            </a:r>
          </a:p>
        </p:txBody>
      </p:sp>
      <p:sp>
        <p:nvSpPr>
          <p:cNvPr id="269339" name="TextBox 21"/>
          <p:cNvSpPr txBox="1">
            <a:spLocks noChangeArrowheads="1"/>
          </p:cNvSpPr>
          <p:nvPr/>
        </p:nvSpPr>
        <p:spPr bwMode="auto">
          <a:xfrm>
            <a:off x="7332663" y="5465763"/>
            <a:ext cx="1446212" cy="822325"/>
          </a:xfrm>
          <a:prstGeom prst="rect">
            <a:avLst/>
          </a:prstGeom>
          <a:noFill/>
          <a:ln w="9525">
            <a:noFill/>
            <a:miter lim="800000"/>
            <a:headEnd/>
            <a:tailEnd/>
          </a:ln>
        </p:spPr>
        <p:txBody>
          <a:bodyPr wrap="none">
            <a:prstTxWarp prst="textNoShape">
              <a:avLst/>
            </a:prstTxWarp>
            <a:spAutoFit/>
          </a:bodyPr>
          <a:lstStyle/>
          <a:p>
            <a:r>
              <a:rPr lang="en-US" sz="2400">
                <a:latin typeface="Calibri" charset="0"/>
                <a:ea typeface="ＭＳ Ｐゴシック" charset="-128"/>
                <a:cs typeface="ＭＳ Ｐゴシック" charset="-128"/>
              </a:rPr>
              <a:t>OpenFlow</a:t>
            </a:r>
          </a:p>
          <a:p>
            <a:r>
              <a:rPr lang="en-US" sz="2400">
                <a:latin typeface="Calibri" charset="0"/>
                <a:ea typeface="ＭＳ Ｐゴシック" charset="-128"/>
                <a:cs typeface="ＭＳ Ｐゴシック" charset="-128"/>
              </a:rPr>
              <a:t>Switches</a:t>
            </a:r>
          </a:p>
        </p:txBody>
      </p:sp>
      <p:sp>
        <p:nvSpPr>
          <p:cNvPr id="2" name="Rounded Rectangle 27"/>
          <p:cNvSpPr>
            <a:spLocks noChangeArrowheads="1"/>
          </p:cNvSpPr>
          <p:nvPr/>
        </p:nvSpPr>
        <p:spPr bwMode="auto">
          <a:xfrm>
            <a:off x="5705475" y="3340100"/>
            <a:ext cx="895350" cy="522288"/>
          </a:xfrm>
          <a:prstGeom prst="roundRect">
            <a:avLst>
              <a:gd name="adj" fmla="val 16667"/>
            </a:avLst>
          </a:prstGeom>
          <a:solidFill>
            <a:srgbClr val="E46C0A">
              <a:alpha val="76862"/>
            </a:srgbClr>
          </a:solidFill>
          <a:ln w="9525">
            <a:solidFill>
              <a:srgbClr val="E46C0A"/>
            </a:solidFill>
            <a:round/>
            <a:headEnd/>
            <a:tailEnd/>
          </a:ln>
          <a:effectLst>
            <a:outerShdw blurRad="63500" dist="38100" dir="2700000" algn="br" rotWithShape="0">
              <a:srgbClr val="000000">
                <a:alpha val="42999"/>
              </a:srgbClr>
            </a:outerShdw>
          </a:effectLst>
        </p:spPr>
        <p:txBody>
          <a:bodyPr anchor="ctr">
            <a:prstTxWarp prst="textNoShape">
              <a:avLst/>
            </a:prstTxWarp>
          </a:bodyPr>
          <a:lstStyle/>
          <a:p>
            <a:pPr algn="ctr"/>
            <a:r>
              <a:rPr lang="en-US" dirty="0" smtClean="0">
                <a:solidFill>
                  <a:srgbClr val="FFFFFF"/>
                </a:solidFill>
                <a:latin typeface="Calibri" charset="0"/>
                <a:ea typeface="ＭＳ Ｐゴシック" charset="-128"/>
                <a:cs typeface="ＭＳ Ｐゴシック" charset="-128"/>
              </a:rPr>
              <a:t>…</a:t>
            </a:r>
            <a:endParaRPr lang="en-US" dirty="0">
              <a:solidFill>
                <a:srgbClr val="FFFFFF"/>
              </a:solidFill>
              <a:latin typeface="Calibri" charset="0"/>
              <a:ea typeface="ＭＳ Ｐゴシック" charset="-128"/>
              <a:cs typeface="ＭＳ Ｐゴシック" charset="-128"/>
            </a:endParaRPr>
          </a:p>
        </p:txBody>
      </p:sp>
      <p:sp>
        <p:nvSpPr>
          <p:cNvPr id="269342" name="TextBox 26"/>
          <p:cNvSpPr txBox="1">
            <a:spLocks noChangeArrowheads="1"/>
          </p:cNvSpPr>
          <p:nvPr/>
        </p:nvSpPr>
        <p:spPr bwMode="auto">
          <a:xfrm>
            <a:off x="6553200" y="1333500"/>
            <a:ext cx="2155825" cy="676275"/>
          </a:xfrm>
          <a:prstGeom prst="rect">
            <a:avLst/>
          </a:prstGeom>
          <a:noFill/>
          <a:ln w="9525">
            <a:noFill/>
            <a:miter lim="800000"/>
            <a:headEnd/>
            <a:tailEnd/>
          </a:ln>
        </p:spPr>
        <p:txBody>
          <a:bodyPr wrap="none">
            <a:prstTxWarp prst="textNoShape">
              <a:avLst/>
            </a:prstTxWarp>
            <a:spAutoFit/>
          </a:bodyPr>
          <a:lstStyle/>
          <a:p>
            <a:pPr algn="r">
              <a:lnSpc>
                <a:spcPct val="80000"/>
              </a:lnSpc>
            </a:pPr>
            <a:r>
              <a:rPr lang="en-US" sz="2400">
                <a:latin typeface="Calibri" charset="0"/>
                <a:ea typeface="ＭＳ Ｐゴシック" charset="-128"/>
                <a:cs typeface="ＭＳ Ｐゴシック" charset="-128"/>
              </a:rPr>
              <a:t>Monitoring/</a:t>
            </a:r>
            <a:br>
              <a:rPr lang="en-US" sz="2400">
                <a:latin typeface="Calibri" charset="0"/>
                <a:ea typeface="ＭＳ Ｐゴシック" charset="-128"/>
                <a:cs typeface="ＭＳ Ｐゴシック" charset="-128"/>
              </a:rPr>
            </a:br>
            <a:r>
              <a:rPr lang="en-US" sz="2400">
                <a:latin typeface="Calibri" charset="0"/>
                <a:ea typeface="ＭＳ Ｐゴシック" charset="-128"/>
                <a:cs typeface="ＭＳ Ｐゴシック" charset="-128"/>
              </a:rPr>
              <a:t>debugging tools</a:t>
            </a:r>
          </a:p>
        </p:txBody>
      </p:sp>
      <p:sp>
        <p:nvSpPr>
          <p:cNvPr id="3" name="Rounded Rectangle 37"/>
          <p:cNvSpPr>
            <a:spLocks noChangeArrowheads="1"/>
          </p:cNvSpPr>
          <p:nvPr/>
        </p:nvSpPr>
        <p:spPr bwMode="auto">
          <a:xfrm>
            <a:off x="2371725" y="1409700"/>
            <a:ext cx="1335088" cy="508000"/>
          </a:xfrm>
          <a:prstGeom prst="roundRect">
            <a:avLst>
              <a:gd name="adj" fmla="val 16667"/>
            </a:avLst>
          </a:prstGeom>
          <a:solidFill>
            <a:srgbClr val="953735"/>
          </a:solidFill>
          <a:ln w="9525">
            <a:solidFill>
              <a:srgbClr val="953735"/>
            </a:solidFill>
            <a:round/>
            <a:headEnd/>
            <a:tailEnd/>
          </a:ln>
          <a:effectLst>
            <a:outerShdw blurRad="63500" dist="23000" dir="5400000" rotWithShape="0">
              <a:srgbClr val="000000">
                <a:alpha val="34999"/>
              </a:srgbClr>
            </a:outerShdw>
          </a:effectLst>
        </p:spPr>
        <p:txBody>
          <a:bodyPr anchor="ctr">
            <a:prstTxWarp prst="textNoShape">
              <a:avLst/>
            </a:prstTxWarp>
          </a:bodyPr>
          <a:lstStyle/>
          <a:p>
            <a:pPr algn="ctr"/>
            <a:r>
              <a:rPr lang="en-US">
                <a:solidFill>
                  <a:srgbClr val="FFFFFF"/>
                </a:solidFill>
                <a:latin typeface="Calibri" charset="0"/>
                <a:ea typeface="ＭＳ Ｐゴシック" charset="-128"/>
                <a:cs typeface="ＭＳ Ｐゴシック" charset="-128"/>
              </a:rPr>
              <a:t>oflops</a:t>
            </a:r>
          </a:p>
        </p:txBody>
      </p:sp>
      <p:sp>
        <p:nvSpPr>
          <p:cNvPr id="4" name="Rounded Rectangle 38"/>
          <p:cNvSpPr>
            <a:spLocks noChangeArrowheads="1"/>
          </p:cNvSpPr>
          <p:nvPr/>
        </p:nvSpPr>
        <p:spPr bwMode="auto">
          <a:xfrm>
            <a:off x="923925" y="1409700"/>
            <a:ext cx="1335088" cy="508000"/>
          </a:xfrm>
          <a:prstGeom prst="roundRect">
            <a:avLst>
              <a:gd name="adj" fmla="val 16667"/>
            </a:avLst>
          </a:prstGeom>
          <a:solidFill>
            <a:srgbClr val="953735"/>
          </a:solidFill>
          <a:ln w="9525">
            <a:solidFill>
              <a:srgbClr val="953735"/>
            </a:solidFill>
            <a:round/>
            <a:headEnd/>
            <a:tailEnd/>
          </a:ln>
          <a:effectLst>
            <a:outerShdw blurRad="63500" dist="23000" dir="5400000" rotWithShape="0">
              <a:srgbClr val="000000">
                <a:alpha val="34999"/>
              </a:srgbClr>
            </a:outerShdw>
          </a:effectLst>
        </p:spPr>
        <p:txBody>
          <a:bodyPr anchor="ctr">
            <a:prstTxWarp prst="textNoShape">
              <a:avLst/>
            </a:prstTxWarp>
          </a:bodyPr>
          <a:lstStyle/>
          <a:p>
            <a:pPr algn="ctr"/>
            <a:r>
              <a:rPr lang="en-US">
                <a:solidFill>
                  <a:srgbClr val="FFFFFF"/>
                </a:solidFill>
                <a:latin typeface="Calibri" charset="0"/>
                <a:ea typeface="ＭＳ Ｐゴシック" charset="-128"/>
                <a:cs typeface="ＭＳ Ｐゴシック" charset="-128"/>
              </a:rPr>
              <a:t>oftrace</a:t>
            </a:r>
          </a:p>
        </p:txBody>
      </p:sp>
      <p:sp>
        <p:nvSpPr>
          <p:cNvPr id="5" name="Rounded Rectangle 63"/>
          <p:cNvSpPr>
            <a:spLocks noChangeArrowheads="1"/>
          </p:cNvSpPr>
          <p:nvPr/>
        </p:nvSpPr>
        <p:spPr bwMode="auto">
          <a:xfrm>
            <a:off x="3819525" y="1435100"/>
            <a:ext cx="1466850" cy="508000"/>
          </a:xfrm>
          <a:prstGeom prst="roundRect">
            <a:avLst>
              <a:gd name="adj" fmla="val 16667"/>
            </a:avLst>
          </a:prstGeom>
          <a:solidFill>
            <a:srgbClr val="953735"/>
          </a:solidFill>
          <a:ln w="9525">
            <a:solidFill>
              <a:srgbClr val="953735"/>
            </a:solidFill>
            <a:round/>
            <a:headEnd/>
            <a:tailEnd/>
          </a:ln>
          <a:effectLst>
            <a:outerShdw blurRad="63500" dist="23000" dir="5400000" rotWithShape="0">
              <a:srgbClr val="000000">
                <a:alpha val="34999"/>
              </a:srgbClr>
            </a:outerShdw>
          </a:effectLst>
        </p:spPr>
        <p:txBody>
          <a:bodyPr anchor="ctr">
            <a:prstTxWarp prst="textNoShape">
              <a:avLst/>
            </a:prstTxWarp>
          </a:bodyPr>
          <a:lstStyle/>
          <a:p>
            <a:pPr algn="ctr"/>
            <a:r>
              <a:rPr lang="en-US">
                <a:solidFill>
                  <a:srgbClr val="FFFFFF"/>
                </a:solidFill>
                <a:latin typeface="Calibri" charset="0"/>
                <a:ea typeface="ＭＳ Ｐゴシック" charset="-128"/>
                <a:cs typeface="ＭＳ Ｐゴシック" charset="-128"/>
              </a:rPr>
              <a:t>openseer</a:t>
            </a:r>
          </a:p>
        </p:txBody>
      </p:sp>
      <p:sp>
        <p:nvSpPr>
          <p:cNvPr id="6" name="Rounded Rectangle 16"/>
          <p:cNvSpPr>
            <a:spLocks noChangeArrowheads="1"/>
          </p:cNvSpPr>
          <p:nvPr/>
        </p:nvSpPr>
        <p:spPr bwMode="auto">
          <a:xfrm>
            <a:off x="5930900" y="5967413"/>
            <a:ext cx="1308100" cy="522287"/>
          </a:xfrm>
          <a:prstGeom prst="roundRect">
            <a:avLst>
              <a:gd name="adj" fmla="val 16667"/>
            </a:avLst>
          </a:prstGeom>
          <a:solidFill>
            <a:srgbClr val="17375E">
              <a:alpha val="77000"/>
            </a:srgbClr>
          </a:solidFill>
          <a:ln w="9525">
            <a:solidFill>
              <a:srgbClr val="4A7EBB"/>
            </a:solidFill>
            <a:round/>
            <a:headEnd/>
            <a:tailEnd/>
          </a:ln>
          <a:effectLst>
            <a:outerShdw blurRad="63500" dist="23000" dir="5400000" rotWithShape="0">
              <a:srgbClr val="000000">
                <a:alpha val="34999"/>
              </a:srgbClr>
            </a:outerShdw>
          </a:effectLst>
        </p:spPr>
        <p:txBody>
          <a:bodyPr lIns="0" tIns="0" rIns="0" bIns="0" anchor="ctr">
            <a:prstTxWarp prst="textNoShape">
              <a:avLst/>
            </a:prstTxWarp>
          </a:bodyPr>
          <a:lstStyle/>
          <a:p>
            <a:pPr algn="ctr"/>
            <a:r>
              <a:rPr lang="en-US" sz="1700" dirty="0" smtClean="0">
                <a:solidFill>
                  <a:srgbClr val="FFFFFF"/>
                </a:solidFill>
                <a:latin typeface="Calibri" charset="0"/>
                <a:ea typeface="ＭＳ Ｐゴシック" charset="-128"/>
                <a:cs typeface="ＭＳ Ｐゴシック" charset="-128"/>
              </a:rPr>
              <a:t>Open </a:t>
            </a:r>
            <a:r>
              <a:rPr lang="en-US" sz="1700" dirty="0" err="1" smtClean="0">
                <a:solidFill>
                  <a:srgbClr val="FFFFFF"/>
                </a:solidFill>
                <a:latin typeface="Calibri" charset="0"/>
                <a:ea typeface="ＭＳ Ｐゴシック" charset="-128"/>
                <a:cs typeface="ＭＳ Ｐゴシック" charset="-128"/>
              </a:rPr>
              <a:t>vSwitch</a:t>
            </a:r>
            <a:endParaRPr lang="en-US" sz="1700" dirty="0">
              <a:solidFill>
                <a:srgbClr val="FFFFFF"/>
              </a:solidFill>
              <a:latin typeface="Calibri" charset="0"/>
              <a:ea typeface="ＭＳ Ｐゴシック" charset="-128"/>
              <a:cs typeface="ＭＳ Ｐゴシック" charset="-128"/>
            </a:endParaRPr>
          </a:p>
        </p:txBody>
      </p:sp>
      <p:sp>
        <p:nvSpPr>
          <p:cNvPr id="7" name="Rounded Rectangle 13"/>
          <p:cNvSpPr>
            <a:spLocks noChangeArrowheads="1"/>
          </p:cNvSpPr>
          <p:nvPr/>
        </p:nvSpPr>
        <p:spPr bwMode="auto">
          <a:xfrm>
            <a:off x="657225" y="5448300"/>
            <a:ext cx="1911350" cy="936625"/>
          </a:xfrm>
          <a:prstGeom prst="roundRect">
            <a:avLst>
              <a:gd name="adj" fmla="val 16667"/>
            </a:avLst>
          </a:prstGeom>
          <a:solidFill>
            <a:srgbClr val="17375E">
              <a:alpha val="76862"/>
            </a:srgbClr>
          </a:solidFill>
          <a:ln w="9525">
            <a:solidFill>
              <a:srgbClr val="4A7EBB"/>
            </a:solidFill>
            <a:round/>
            <a:headEnd/>
            <a:tailEnd/>
          </a:ln>
          <a:effectLst>
            <a:outerShdw blurRad="63500" dist="23000" dir="5400000" rotWithShape="0">
              <a:srgbClr val="000000">
                <a:alpha val="34999"/>
              </a:srgbClr>
            </a:outerShdw>
          </a:effectLst>
        </p:spPr>
        <p:txBody>
          <a:bodyPr anchor="ctr">
            <a:prstTxWarp prst="textNoShape">
              <a:avLst/>
            </a:prstTxWarp>
          </a:bodyPr>
          <a:lstStyle/>
          <a:p>
            <a:pPr algn="ctr"/>
            <a:r>
              <a:rPr lang="en-US" sz="1700">
                <a:solidFill>
                  <a:srgbClr val="FFFFFF"/>
                </a:solidFill>
                <a:latin typeface="Calibri" charset="0"/>
                <a:ea typeface="ＭＳ Ｐゴシック" charset="-128"/>
                <a:cs typeface="ＭＳ Ｐゴシック" charset="-128"/>
              </a:rPr>
              <a:t>HP, NEC, Pronto, Juniper.. and many more </a:t>
            </a:r>
          </a:p>
        </p:txBody>
      </p:sp>
      <p:sp>
        <p:nvSpPr>
          <p:cNvPr id="8" name="Rounded Rectangle 27"/>
          <p:cNvSpPr>
            <a:spLocks noChangeArrowheads="1"/>
          </p:cNvSpPr>
          <p:nvPr/>
        </p:nvSpPr>
        <p:spPr bwMode="auto">
          <a:xfrm>
            <a:off x="1804988" y="3330575"/>
            <a:ext cx="1131887" cy="522288"/>
          </a:xfrm>
          <a:prstGeom prst="roundRect">
            <a:avLst>
              <a:gd name="adj" fmla="val 16667"/>
            </a:avLst>
          </a:prstGeom>
          <a:solidFill>
            <a:srgbClr val="E46C0A">
              <a:alpha val="76862"/>
            </a:srgbClr>
          </a:solidFill>
          <a:ln w="9525">
            <a:solidFill>
              <a:srgbClr val="E46C0A"/>
            </a:solidFill>
            <a:round/>
            <a:headEnd/>
            <a:tailEnd/>
          </a:ln>
          <a:effectLst>
            <a:outerShdw blurRad="63500" dist="38100" dir="2700000" algn="br" rotWithShape="0">
              <a:srgbClr val="000000">
                <a:alpha val="42999"/>
              </a:srgbClr>
            </a:outerShdw>
          </a:effectLst>
        </p:spPr>
        <p:txBody>
          <a:bodyPr anchor="ctr">
            <a:prstTxWarp prst="textNoShape">
              <a:avLst/>
            </a:prstTxWarp>
          </a:bodyPr>
          <a:lstStyle/>
          <a:p>
            <a:pPr algn="ctr"/>
            <a:r>
              <a:rPr lang="en-US">
                <a:solidFill>
                  <a:srgbClr val="FFFFFF"/>
                </a:solidFill>
                <a:latin typeface="Calibri" charset="0"/>
                <a:ea typeface="ＭＳ Ｐゴシック" charset="-128"/>
                <a:cs typeface="ＭＳ Ｐゴシック" charset="-128"/>
              </a:rPr>
              <a:t>Beacon</a:t>
            </a:r>
          </a:p>
        </p:txBody>
      </p:sp>
      <p:sp>
        <p:nvSpPr>
          <p:cNvPr id="9" name="Rounded Rectangle 27"/>
          <p:cNvSpPr>
            <a:spLocks noChangeArrowheads="1"/>
          </p:cNvSpPr>
          <p:nvPr/>
        </p:nvSpPr>
        <p:spPr bwMode="auto">
          <a:xfrm>
            <a:off x="3200400" y="3344863"/>
            <a:ext cx="895350" cy="522287"/>
          </a:xfrm>
          <a:prstGeom prst="roundRect">
            <a:avLst>
              <a:gd name="adj" fmla="val 16667"/>
            </a:avLst>
          </a:prstGeom>
          <a:solidFill>
            <a:srgbClr val="E46C0A">
              <a:alpha val="76862"/>
            </a:srgbClr>
          </a:solidFill>
          <a:ln w="9525">
            <a:solidFill>
              <a:srgbClr val="E46C0A"/>
            </a:solidFill>
            <a:round/>
            <a:headEnd/>
            <a:tailEnd/>
          </a:ln>
          <a:effectLst>
            <a:outerShdw blurRad="63500" dist="38100" dir="2700000" algn="br" rotWithShape="0">
              <a:srgbClr val="000000">
                <a:alpha val="42999"/>
              </a:srgbClr>
            </a:outerShdw>
          </a:effectLst>
        </p:spPr>
        <p:txBody>
          <a:bodyPr anchor="ctr">
            <a:prstTxWarp prst="textNoShape">
              <a:avLst/>
            </a:prstTxWarp>
          </a:bodyPr>
          <a:lstStyle/>
          <a:p>
            <a:pPr algn="ctr"/>
            <a:r>
              <a:rPr lang="en-US" dirty="0" err="1" smtClean="0">
                <a:solidFill>
                  <a:srgbClr val="FFFFFF"/>
                </a:solidFill>
                <a:latin typeface="Calibri" charset="0"/>
                <a:ea typeface="ＭＳ Ｐゴシック" charset="-128"/>
                <a:cs typeface="ＭＳ Ｐゴシック" charset="-128"/>
              </a:rPr>
              <a:t>Trema</a:t>
            </a:r>
            <a:endParaRPr lang="en-US" dirty="0">
              <a:solidFill>
                <a:srgbClr val="FFFFFF"/>
              </a:solidFill>
              <a:latin typeface="Calibri" charset="0"/>
              <a:ea typeface="ＭＳ Ｐゴシック" charset="-128"/>
              <a:cs typeface="ＭＳ Ｐゴシック" charset="-128"/>
            </a:endParaRPr>
          </a:p>
        </p:txBody>
      </p:sp>
      <p:sp>
        <p:nvSpPr>
          <p:cNvPr id="10" name="Rounded Rectangle 27"/>
          <p:cNvSpPr>
            <a:spLocks noChangeArrowheads="1"/>
          </p:cNvSpPr>
          <p:nvPr/>
        </p:nvSpPr>
        <p:spPr bwMode="auto">
          <a:xfrm>
            <a:off x="4352925" y="3344863"/>
            <a:ext cx="1104900" cy="522287"/>
          </a:xfrm>
          <a:prstGeom prst="roundRect">
            <a:avLst>
              <a:gd name="adj" fmla="val 16667"/>
            </a:avLst>
          </a:prstGeom>
          <a:solidFill>
            <a:srgbClr val="E46C0A">
              <a:alpha val="76862"/>
            </a:srgbClr>
          </a:solidFill>
          <a:ln w="9525">
            <a:solidFill>
              <a:srgbClr val="E46C0A"/>
            </a:solidFill>
            <a:round/>
            <a:headEnd/>
            <a:tailEnd/>
          </a:ln>
          <a:effectLst>
            <a:outerShdw blurRad="63500" dist="38100" dir="2700000" algn="br" rotWithShape="0">
              <a:srgbClr val="000000">
                <a:alpha val="42999"/>
              </a:srgbClr>
            </a:outerShdw>
          </a:effectLst>
        </p:spPr>
        <p:txBody>
          <a:bodyPr anchor="ctr">
            <a:prstTxWarp prst="textNoShape">
              <a:avLst/>
            </a:prstTxWarp>
          </a:bodyPr>
          <a:lstStyle/>
          <a:p>
            <a:pPr algn="ctr"/>
            <a:r>
              <a:rPr lang="en-US">
                <a:solidFill>
                  <a:srgbClr val="FFFFFF"/>
                </a:solidFill>
                <a:latin typeface="Calibri" charset="0"/>
                <a:ea typeface="ＭＳ Ｐゴシック" charset="-128"/>
                <a:cs typeface="ＭＳ Ｐゴシック" charset="-128"/>
              </a:rPr>
              <a:t>Maestro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93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933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93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93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693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6934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31" grpId="0" animBg="1"/>
      <p:bldP spid="269317" grpId="0"/>
      <p:bldP spid="28" grpId="0" animBg="1"/>
      <p:bldP spid="30" grpId="0" animBg="1"/>
      <p:bldP spid="269320" grpId="0"/>
      <p:bldP spid="25" grpId="0" animBg="1"/>
      <p:bldP spid="34" grpId="0" animBg="1"/>
      <p:bldP spid="48" grpId="0"/>
      <p:bldP spid="37" grpId="0" animBg="1"/>
      <p:bldP spid="269326" grpId="0"/>
      <p:bldP spid="38" grpId="0" animBg="1"/>
      <p:bldP spid="39" grpId="0" animBg="1"/>
      <p:bldP spid="63" grpId="0" animBg="1"/>
      <p:bldP spid="64" grpId="0" animBg="1"/>
      <p:bldP spid="29" grpId="0" animBg="1"/>
      <p:bldP spid="13" grpId="0" animBg="1"/>
      <p:bldP spid="14" grpId="0" animBg="1"/>
      <p:bldP spid="15" grpId="0" animBg="1"/>
      <p:bldP spid="16" grpId="0" animBg="1"/>
      <p:bldP spid="17" grpId="0" animBg="1"/>
      <p:bldP spid="269337" grpId="0"/>
      <p:bldP spid="269339" grpId="0"/>
      <p:bldP spid="2" grpId="0" animBg="1"/>
      <p:bldP spid="269342" grpId="0"/>
      <p:bldP spid="3" grpId="0" animBg="1"/>
      <p:bldP spid="4" grpId="0" animBg="1"/>
      <p:bldP spid="5" grpId="0" animBg="1"/>
      <p:bldP spid="6" grpId="0" animBg="1"/>
      <p:bldP spid="7" grpId="0" animBg="1"/>
      <p:bldP spid="8" grpId="0" animBg="1"/>
      <p:bldP spid="9" grpId="0" animBg="1"/>
      <p:bldP spid="10" grpId="0" animBg="1"/>
    </p:bld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7" name="Title 1"/>
          <p:cNvSpPr>
            <a:spLocks noGrp="1"/>
          </p:cNvSpPr>
          <p:nvPr>
            <p:ph type="ctrTitle"/>
          </p:nvPr>
        </p:nvSpPr>
        <p:spPr/>
        <p:txBody>
          <a:bodyPr/>
          <a:lstStyle/>
          <a:p>
            <a:pPr eaLnBrk="1" hangingPunct="1"/>
            <a:r>
              <a:rPr lang="en-US" sz="7200" dirty="0" smtClean="0">
                <a:latin typeface="Calibri" charset="0"/>
              </a:rPr>
              <a:t>Switches</a:t>
            </a:r>
            <a:br>
              <a:rPr lang="en-US" sz="7200" dirty="0" smtClean="0">
                <a:latin typeface="Calibri" charset="0"/>
              </a:rPr>
            </a:br>
            <a:r>
              <a:rPr lang="en-US" sz="7200" dirty="0" smtClean="0">
                <a:latin typeface="Calibri" charset="0"/>
              </a:rPr>
              <a:t>(all </a:t>
            </a:r>
            <a:r>
              <a:rPr lang="en-US" sz="7200" dirty="0" err="1" smtClean="0">
                <a:latin typeface="Calibri" charset="0"/>
              </a:rPr>
              <a:t>OpenFlow</a:t>
            </a:r>
            <a:r>
              <a:rPr lang="en-US" sz="7200" dirty="0" smtClean="0">
                <a:latin typeface="Calibri" charset="0"/>
              </a:rPr>
              <a:t> 1.0 for now)</a:t>
            </a:r>
            <a:endParaRPr lang="en-US" sz="7200" dirty="0">
              <a:latin typeface="Calibri" charset="0"/>
            </a:endParaRPr>
          </a:p>
        </p:txBody>
      </p:sp>
      <p:sp>
        <p:nvSpPr>
          <p:cNvPr id="3" name="Slide Number Placeholder 2"/>
          <p:cNvSpPr>
            <a:spLocks noGrp="1"/>
          </p:cNvSpPr>
          <p:nvPr>
            <p:ph type="sldNum" sz="quarter" idx="12"/>
          </p:nvPr>
        </p:nvSpPr>
        <p:spPr/>
        <p:txBody>
          <a:bodyPr/>
          <a:lstStyle/>
          <a:p>
            <a:fld id="{EFE1403D-69EA-144D-B9C0-DACDB6504424}" type="slidenum">
              <a:rPr lang="en-US"/>
              <a:pPr/>
              <a:t>72</a:t>
            </a:fld>
            <a:endParaRPr 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2386" name="AutoShape 2"/>
          <p:cNvSpPr>
            <a:spLocks noChangeArrowheads="1"/>
          </p:cNvSpPr>
          <p:nvPr>
            <p:custDataLst>
              <p:tags r:id="rId1"/>
            </p:custDataLst>
          </p:nvPr>
        </p:nvSpPr>
        <p:spPr bwMode="gray">
          <a:xfrm>
            <a:off x="3276600" y="4508500"/>
            <a:ext cx="2519363" cy="1366838"/>
          </a:xfrm>
          <a:prstGeom prst="roundRect">
            <a:avLst>
              <a:gd name="adj" fmla="val 3907"/>
            </a:avLst>
          </a:prstGeom>
          <a:gradFill rotWithShape="0">
            <a:gsLst>
              <a:gs pos="0">
                <a:schemeClr val="bg1"/>
              </a:gs>
              <a:gs pos="100000">
                <a:schemeClr val="bg1">
                  <a:gamma/>
                  <a:shade val="86275"/>
                  <a:invGamma/>
                </a:schemeClr>
              </a:gs>
            </a:gsLst>
            <a:lin ang="5400000" scaled="1"/>
          </a:gradFill>
          <a:ln w="9525">
            <a:solidFill>
              <a:srgbClr val="969696"/>
            </a:solidFill>
            <a:round/>
            <a:headEnd/>
            <a:tailEnd/>
          </a:ln>
          <a:effectLst/>
        </p:spPr>
        <p:txBody>
          <a:bodyPr lIns="72000" tIns="396000" rIns="72000" bIns="72000">
            <a:prstTxWarp prst="textNoShape">
              <a:avLst/>
            </a:prstTxWarp>
          </a:bodyPr>
          <a:lstStyle/>
          <a:p>
            <a:pPr marL="136525" indent="-136525" defTabSz="914400" eaLnBrk="0" hangingPunct="0">
              <a:lnSpc>
                <a:spcPct val="90000"/>
              </a:lnSpc>
              <a:spcBef>
                <a:spcPct val="10000"/>
              </a:spcBef>
              <a:buClr>
                <a:schemeClr val="tx2"/>
              </a:buClr>
              <a:buSzPct val="75000"/>
              <a:buFont typeface="Wingdings" charset="2"/>
              <a:buNone/>
            </a:pPr>
            <a:endParaRPr lang="en-US" sz="1200">
              <a:latin typeface="Tele-GroteskNor" pitchFamily="2" charset="0"/>
              <a:ea typeface="Times New Roman" charset="0"/>
              <a:cs typeface="Times New Roman" charset="0"/>
            </a:endParaRPr>
          </a:p>
        </p:txBody>
      </p:sp>
      <p:sp>
        <p:nvSpPr>
          <p:cNvPr id="38" name="Auf der gleichen Seite des Rechtecks liegende Ecken abrunden 37"/>
          <p:cNvSpPr>
            <a:spLocks noChangeArrowheads="1"/>
          </p:cNvSpPr>
          <p:nvPr/>
        </p:nvSpPr>
        <p:spPr bwMode="auto">
          <a:xfrm>
            <a:off x="3276600" y="4437063"/>
            <a:ext cx="2519363" cy="360362"/>
          </a:xfrm>
          <a:prstGeom prst="round2SameRect">
            <a:avLst/>
          </a:prstGeom>
          <a:gradFill rotWithShape="1">
            <a:gsLst>
              <a:gs pos="0">
                <a:srgbClr val="BDBDBD"/>
              </a:gs>
              <a:gs pos="39999">
                <a:srgbClr val="404040"/>
              </a:gs>
              <a:gs pos="41000">
                <a:srgbClr val="000000"/>
              </a:gs>
              <a:gs pos="100000">
                <a:srgbClr val="080808"/>
              </a:gs>
            </a:gsLst>
            <a:lin ang="5400000" scaled="1"/>
          </a:gradFill>
          <a:ln w="9525" algn="ctr">
            <a:solidFill>
              <a:srgbClr val="333333"/>
            </a:solidFill>
            <a:round/>
            <a:headEnd/>
            <a:tailEnd/>
          </a:ln>
          <a:effectLst/>
        </p:spPr>
        <p:txBody>
          <a:bodyPr anchor="ctr">
            <a:prstTxWarp prst="textNoShape">
              <a:avLst/>
            </a:prstTxWarp>
          </a:bodyPr>
          <a:lstStyle/>
          <a:p>
            <a:pPr algn="ctr" defTabSz="914400">
              <a:lnSpc>
                <a:spcPct val="90000"/>
              </a:lnSpc>
            </a:pPr>
            <a:r>
              <a:rPr lang="en-GB" sz="1600">
                <a:solidFill>
                  <a:schemeClr val="bg1"/>
                </a:solidFill>
                <a:latin typeface="Tele-GroteskFet" pitchFamily="2" charset="0"/>
              </a:rPr>
              <a:t>Ciena Coredirector</a:t>
            </a:r>
          </a:p>
        </p:txBody>
      </p:sp>
      <p:sp>
        <p:nvSpPr>
          <p:cNvPr id="272388" name="AutoShape 4"/>
          <p:cNvSpPr>
            <a:spLocks noChangeArrowheads="1"/>
          </p:cNvSpPr>
          <p:nvPr>
            <p:custDataLst>
              <p:tags r:id="rId2"/>
            </p:custDataLst>
          </p:nvPr>
        </p:nvSpPr>
        <p:spPr bwMode="gray">
          <a:xfrm>
            <a:off x="6316663" y="2760663"/>
            <a:ext cx="2519362" cy="1366837"/>
          </a:xfrm>
          <a:prstGeom prst="roundRect">
            <a:avLst>
              <a:gd name="adj" fmla="val 3907"/>
            </a:avLst>
          </a:prstGeom>
          <a:gradFill rotWithShape="0">
            <a:gsLst>
              <a:gs pos="0">
                <a:schemeClr val="bg1"/>
              </a:gs>
              <a:gs pos="100000">
                <a:schemeClr val="bg1">
                  <a:gamma/>
                  <a:shade val="86275"/>
                  <a:invGamma/>
                </a:schemeClr>
              </a:gs>
            </a:gsLst>
            <a:lin ang="5400000" scaled="1"/>
          </a:gradFill>
          <a:ln w="9525">
            <a:solidFill>
              <a:srgbClr val="969696"/>
            </a:solidFill>
            <a:round/>
            <a:headEnd/>
            <a:tailEnd/>
          </a:ln>
          <a:effectLst/>
        </p:spPr>
        <p:txBody>
          <a:bodyPr lIns="72000" tIns="396000" rIns="72000" bIns="72000">
            <a:prstTxWarp prst="textNoShape">
              <a:avLst/>
            </a:prstTxWarp>
          </a:bodyPr>
          <a:lstStyle/>
          <a:p>
            <a:pPr marL="136525" indent="-136525" defTabSz="914400" eaLnBrk="0" hangingPunct="0">
              <a:lnSpc>
                <a:spcPct val="90000"/>
              </a:lnSpc>
              <a:spcBef>
                <a:spcPct val="10000"/>
              </a:spcBef>
              <a:buClr>
                <a:schemeClr val="tx2"/>
              </a:buClr>
              <a:buSzPct val="75000"/>
              <a:buFont typeface="Wingdings" charset="2"/>
              <a:buNone/>
            </a:pPr>
            <a:endParaRPr lang="en-US" sz="1200">
              <a:latin typeface="Tele-GroteskNor" pitchFamily="2" charset="0"/>
              <a:ea typeface="Times New Roman" charset="0"/>
              <a:cs typeface="Times New Roman" charset="0"/>
            </a:endParaRPr>
          </a:p>
        </p:txBody>
      </p:sp>
      <p:sp>
        <p:nvSpPr>
          <p:cNvPr id="272389" name="AutoShape 5"/>
          <p:cNvSpPr>
            <a:spLocks noChangeArrowheads="1"/>
          </p:cNvSpPr>
          <p:nvPr>
            <p:custDataLst>
              <p:tags r:id="rId3"/>
            </p:custDataLst>
          </p:nvPr>
        </p:nvSpPr>
        <p:spPr bwMode="gray">
          <a:xfrm>
            <a:off x="3303588" y="1127125"/>
            <a:ext cx="2519362" cy="1366838"/>
          </a:xfrm>
          <a:prstGeom prst="roundRect">
            <a:avLst>
              <a:gd name="adj" fmla="val 3907"/>
            </a:avLst>
          </a:prstGeom>
          <a:gradFill rotWithShape="0">
            <a:gsLst>
              <a:gs pos="0">
                <a:schemeClr val="bg1"/>
              </a:gs>
              <a:gs pos="100000">
                <a:schemeClr val="bg1">
                  <a:gamma/>
                  <a:shade val="86275"/>
                  <a:invGamma/>
                </a:schemeClr>
              </a:gs>
            </a:gsLst>
            <a:lin ang="5400000" scaled="1"/>
          </a:gradFill>
          <a:ln w="9525">
            <a:solidFill>
              <a:srgbClr val="969696"/>
            </a:solidFill>
            <a:round/>
            <a:headEnd/>
            <a:tailEnd/>
          </a:ln>
          <a:effectLst/>
        </p:spPr>
        <p:txBody>
          <a:bodyPr lIns="72000" tIns="396000" rIns="72000" bIns="72000">
            <a:prstTxWarp prst="textNoShape">
              <a:avLst/>
            </a:prstTxWarp>
          </a:bodyPr>
          <a:lstStyle/>
          <a:p>
            <a:pPr marL="136525" indent="-136525" defTabSz="914400" eaLnBrk="0" hangingPunct="0">
              <a:lnSpc>
                <a:spcPct val="90000"/>
              </a:lnSpc>
              <a:spcBef>
                <a:spcPct val="10000"/>
              </a:spcBef>
              <a:buClr>
                <a:schemeClr val="tx2"/>
              </a:buClr>
              <a:buSzPct val="75000"/>
              <a:buFont typeface="Wingdings" charset="2"/>
              <a:buNone/>
            </a:pPr>
            <a:endParaRPr lang="en-US" sz="1200">
              <a:latin typeface="Tele-GroteskNor" pitchFamily="2" charset="0"/>
              <a:ea typeface="Times New Roman" charset="0"/>
              <a:cs typeface="Times New Roman" charset="0"/>
            </a:endParaRPr>
          </a:p>
        </p:txBody>
      </p:sp>
      <p:sp>
        <p:nvSpPr>
          <p:cNvPr id="2" name="Auf der gleichen Seite des Rechtecks liegende Ecken abrunden 37"/>
          <p:cNvSpPr>
            <a:spLocks noChangeArrowheads="1"/>
          </p:cNvSpPr>
          <p:nvPr/>
        </p:nvSpPr>
        <p:spPr bwMode="auto">
          <a:xfrm>
            <a:off x="3303588" y="1127125"/>
            <a:ext cx="2519362" cy="360363"/>
          </a:xfrm>
          <a:prstGeom prst="round2SameRect">
            <a:avLst/>
          </a:prstGeom>
          <a:gradFill rotWithShape="1">
            <a:gsLst>
              <a:gs pos="0">
                <a:srgbClr val="BDBDBD"/>
              </a:gs>
              <a:gs pos="39999">
                <a:srgbClr val="404040"/>
              </a:gs>
              <a:gs pos="41000">
                <a:srgbClr val="000000"/>
              </a:gs>
              <a:gs pos="100000">
                <a:srgbClr val="080808"/>
              </a:gs>
            </a:gsLst>
            <a:lin ang="5400000" scaled="1"/>
          </a:gradFill>
          <a:ln w="9525" algn="ctr">
            <a:solidFill>
              <a:srgbClr val="333333"/>
            </a:solidFill>
            <a:round/>
            <a:headEnd/>
            <a:tailEnd/>
          </a:ln>
          <a:effectLst/>
        </p:spPr>
        <p:txBody>
          <a:bodyPr anchor="ctr">
            <a:prstTxWarp prst="textNoShape">
              <a:avLst/>
            </a:prstTxWarp>
          </a:bodyPr>
          <a:lstStyle/>
          <a:p>
            <a:pPr algn="ctr" defTabSz="914400">
              <a:lnSpc>
                <a:spcPct val="90000"/>
              </a:lnSpc>
            </a:pPr>
            <a:r>
              <a:rPr lang="en-GB" sz="1600">
                <a:solidFill>
                  <a:schemeClr val="bg1"/>
                </a:solidFill>
                <a:latin typeface="Tele-GroteskFet" pitchFamily="2" charset="0"/>
              </a:rPr>
              <a:t>NEC IP8800</a:t>
            </a:r>
          </a:p>
        </p:txBody>
      </p:sp>
      <p:sp>
        <p:nvSpPr>
          <p:cNvPr id="272391" name="AutoShape 7"/>
          <p:cNvSpPr>
            <a:spLocks noChangeArrowheads="1"/>
          </p:cNvSpPr>
          <p:nvPr>
            <p:custDataLst>
              <p:tags r:id="rId4"/>
            </p:custDataLst>
          </p:nvPr>
        </p:nvSpPr>
        <p:spPr bwMode="gray">
          <a:xfrm>
            <a:off x="6316663" y="1138238"/>
            <a:ext cx="2519362" cy="1366837"/>
          </a:xfrm>
          <a:prstGeom prst="roundRect">
            <a:avLst>
              <a:gd name="adj" fmla="val 3907"/>
            </a:avLst>
          </a:prstGeom>
          <a:gradFill rotWithShape="0">
            <a:gsLst>
              <a:gs pos="0">
                <a:schemeClr val="bg1"/>
              </a:gs>
              <a:gs pos="100000">
                <a:schemeClr val="bg1">
                  <a:gamma/>
                  <a:shade val="86275"/>
                  <a:invGamma/>
                </a:schemeClr>
              </a:gs>
            </a:gsLst>
            <a:lin ang="5400000" scaled="1"/>
          </a:gradFill>
          <a:ln w="9525">
            <a:solidFill>
              <a:srgbClr val="969696"/>
            </a:solidFill>
            <a:round/>
            <a:headEnd/>
            <a:tailEnd/>
          </a:ln>
          <a:effectLst/>
        </p:spPr>
        <p:txBody>
          <a:bodyPr lIns="72000" tIns="396000" rIns="72000" bIns="72000">
            <a:prstTxWarp prst="textNoShape">
              <a:avLst/>
            </a:prstTxWarp>
          </a:bodyPr>
          <a:lstStyle/>
          <a:p>
            <a:pPr marL="136525" indent="-136525" defTabSz="914400" eaLnBrk="0" hangingPunct="0">
              <a:lnSpc>
                <a:spcPct val="90000"/>
              </a:lnSpc>
              <a:spcBef>
                <a:spcPct val="10000"/>
              </a:spcBef>
              <a:buClr>
                <a:schemeClr val="tx2"/>
              </a:buClr>
              <a:buSzPct val="75000"/>
              <a:buFont typeface="Wingdings" charset="2"/>
              <a:buNone/>
            </a:pPr>
            <a:endParaRPr lang="en-US" sz="1200">
              <a:latin typeface="Tele-GroteskNor" pitchFamily="2" charset="0"/>
              <a:ea typeface="Times New Roman" charset="0"/>
              <a:cs typeface="Times New Roman" charset="0"/>
            </a:endParaRPr>
          </a:p>
        </p:txBody>
      </p:sp>
      <p:sp>
        <p:nvSpPr>
          <p:cNvPr id="272392" name="AutoShape 8"/>
          <p:cNvSpPr>
            <a:spLocks noChangeArrowheads="1"/>
          </p:cNvSpPr>
          <p:nvPr>
            <p:custDataLst>
              <p:tags r:id="rId5"/>
            </p:custDataLst>
          </p:nvPr>
        </p:nvSpPr>
        <p:spPr bwMode="gray">
          <a:xfrm>
            <a:off x="307975" y="2749550"/>
            <a:ext cx="2519363" cy="1366838"/>
          </a:xfrm>
          <a:prstGeom prst="roundRect">
            <a:avLst>
              <a:gd name="adj" fmla="val 3907"/>
            </a:avLst>
          </a:prstGeom>
          <a:gradFill rotWithShape="0">
            <a:gsLst>
              <a:gs pos="0">
                <a:schemeClr val="bg1"/>
              </a:gs>
              <a:gs pos="100000">
                <a:schemeClr val="bg1">
                  <a:gamma/>
                  <a:shade val="86275"/>
                  <a:invGamma/>
                </a:schemeClr>
              </a:gs>
            </a:gsLst>
            <a:lin ang="5400000" scaled="1"/>
          </a:gradFill>
          <a:ln w="9525">
            <a:solidFill>
              <a:srgbClr val="969696"/>
            </a:solidFill>
            <a:round/>
            <a:headEnd/>
            <a:tailEnd/>
          </a:ln>
          <a:effectLst/>
        </p:spPr>
        <p:txBody>
          <a:bodyPr lIns="72000" tIns="396000" rIns="72000" bIns="72000">
            <a:prstTxWarp prst="textNoShape">
              <a:avLst/>
            </a:prstTxWarp>
          </a:bodyPr>
          <a:lstStyle/>
          <a:p>
            <a:pPr marL="136525" indent="-136525" defTabSz="914400" eaLnBrk="0" hangingPunct="0">
              <a:lnSpc>
                <a:spcPct val="90000"/>
              </a:lnSpc>
              <a:spcBef>
                <a:spcPct val="10000"/>
              </a:spcBef>
              <a:buClr>
                <a:schemeClr val="tx2"/>
              </a:buClr>
              <a:buSzPct val="75000"/>
              <a:buFont typeface="Wingdings" charset="2"/>
              <a:buNone/>
            </a:pPr>
            <a:endParaRPr lang="en-US" sz="1200">
              <a:latin typeface="Tele-GroteskNor" pitchFamily="2" charset="0"/>
              <a:ea typeface="Times New Roman" charset="0"/>
              <a:cs typeface="Times New Roman" charset="0"/>
            </a:endParaRPr>
          </a:p>
        </p:txBody>
      </p:sp>
      <p:sp>
        <p:nvSpPr>
          <p:cNvPr id="272393" name="AutoShape 9"/>
          <p:cNvSpPr>
            <a:spLocks noChangeArrowheads="1"/>
          </p:cNvSpPr>
          <p:nvPr>
            <p:custDataLst>
              <p:tags r:id="rId6"/>
            </p:custDataLst>
          </p:nvPr>
        </p:nvSpPr>
        <p:spPr bwMode="gray">
          <a:xfrm>
            <a:off x="307975" y="4437063"/>
            <a:ext cx="2519363" cy="1366837"/>
          </a:xfrm>
          <a:prstGeom prst="roundRect">
            <a:avLst>
              <a:gd name="adj" fmla="val 4528"/>
            </a:avLst>
          </a:prstGeom>
          <a:gradFill rotWithShape="0">
            <a:gsLst>
              <a:gs pos="0">
                <a:schemeClr val="bg1"/>
              </a:gs>
              <a:gs pos="100000">
                <a:schemeClr val="bg1">
                  <a:gamma/>
                  <a:shade val="86275"/>
                  <a:invGamma/>
                </a:schemeClr>
              </a:gs>
            </a:gsLst>
            <a:lin ang="5400000" scaled="1"/>
          </a:gradFill>
          <a:ln w="9525">
            <a:solidFill>
              <a:srgbClr val="969696"/>
            </a:solidFill>
            <a:round/>
            <a:headEnd/>
            <a:tailEnd/>
          </a:ln>
          <a:effectLst/>
        </p:spPr>
        <p:txBody>
          <a:bodyPr lIns="72000" tIns="396000" rIns="72000" bIns="72000">
            <a:prstTxWarp prst="textNoShape">
              <a:avLst/>
            </a:prstTxWarp>
          </a:bodyPr>
          <a:lstStyle/>
          <a:p>
            <a:pPr marL="136525" indent="-136525" defTabSz="914400" eaLnBrk="0" hangingPunct="0">
              <a:lnSpc>
                <a:spcPct val="90000"/>
              </a:lnSpc>
              <a:spcBef>
                <a:spcPct val="10000"/>
              </a:spcBef>
              <a:buClr>
                <a:schemeClr val="tx2"/>
              </a:buClr>
              <a:buSzPct val="75000"/>
              <a:buFont typeface="Wingdings" charset="2"/>
              <a:buNone/>
            </a:pPr>
            <a:endParaRPr lang="en-US" sz="1200">
              <a:latin typeface="Tele-GroteskNor" pitchFamily="2" charset="0"/>
              <a:ea typeface="Times New Roman" charset="0"/>
              <a:cs typeface="Times New Roman" charset="0"/>
            </a:endParaRPr>
          </a:p>
        </p:txBody>
      </p:sp>
      <p:sp>
        <p:nvSpPr>
          <p:cNvPr id="272394" name="Rectangle 10"/>
          <p:cNvSpPr>
            <a:spLocks noGrp="1"/>
          </p:cNvSpPr>
          <p:nvPr>
            <p:ph type="title"/>
          </p:nvPr>
        </p:nvSpPr>
        <p:spPr>
          <a:xfrm>
            <a:off x="323850" y="250825"/>
            <a:ext cx="8532813" cy="1162050"/>
          </a:xfrm>
        </p:spPr>
        <p:txBody>
          <a:bodyPr/>
          <a:lstStyle/>
          <a:p>
            <a:r>
              <a:rPr lang="en-US" dirty="0" smtClean="0">
                <a:latin typeface="Calibri" charset="0"/>
              </a:rPr>
              <a:t>Current SDN hardware (as of ~2010)</a:t>
            </a:r>
            <a:br>
              <a:rPr lang="en-US" dirty="0" smtClean="0">
                <a:latin typeface="Calibri" charset="0"/>
              </a:rPr>
            </a:br>
            <a:endParaRPr lang="en-US" dirty="0">
              <a:solidFill>
                <a:srgbClr val="666666"/>
              </a:solidFill>
              <a:latin typeface="Calibri" charset="0"/>
            </a:endParaRPr>
          </a:p>
        </p:txBody>
      </p:sp>
      <p:pic>
        <p:nvPicPr>
          <p:cNvPr id="272395" name="Picture 3"/>
          <p:cNvPicPr>
            <a:picLocks noChangeArrowheads="1"/>
          </p:cNvPicPr>
          <p:nvPr/>
        </p:nvPicPr>
        <p:blipFill>
          <a:blip r:embed="rId10">
            <a:clrChange>
              <a:clrFrom>
                <a:srgbClr val="FFFFFF"/>
              </a:clrFrom>
              <a:clrTo>
                <a:srgbClr val="FFFFFF">
                  <a:alpha val="0"/>
                </a:srgbClr>
              </a:clrTo>
            </a:clrChange>
          </a:blip>
          <a:srcRect/>
          <a:stretch>
            <a:fillRect/>
          </a:stretch>
        </p:blipFill>
        <p:spPr bwMode="auto">
          <a:xfrm>
            <a:off x="819150" y="3109913"/>
            <a:ext cx="1497013" cy="984250"/>
          </a:xfrm>
          <a:prstGeom prst="rect">
            <a:avLst/>
          </a:prstGeom>
          <a:noFill/>
          <a:ln w="12700">
            <a:noFill/>
            <a:miter lim="800000"/>
            <a:headEnd/>
            <a:tailEnd/>
          </a:ln>
        </p:spPr>
      </p:pic>
      <p:pic>
        <p:nvPicPr>
          <p:cNvPr id="272396" name="Picture 4"/>
          <p:cNvPicPr>
            <a:picLocks noChangeArrowheads="1"/>
          </p:cNvPicPr>
          <p:nvPr/>
        </p:nvPicPr>
        <p:blipFill>
          <a:blip r:embed="rId11">
            <a:clrChange>
              <a:clrFrom>
                <a:srgbClr val="FFFFFF"/>
              </a:clrFrom>
              <a:clrTo>
                <a:srgbClr val="FFFFFF">
                  <a:alpha val="0"/>
                </a:srgbClr>
              </a:clrTo>
            </a:clrChange>
          </a:blip>
          <a:srcRect/>
          <a:stretch>
            <a:fillRect/>
          </a:stretch>
        </p:blipFill>
        <p:spPr bwMode="auto">
          <a:xfrm>
            <a:off x="3489325" y="1565275"/>
            <a:ext cx="2146300" cy="839788"/>
          </a:xfrm>
          <a:prstGeom prst="rect">
            <a:avLst/>
          </a:prstGeom>
          <a:noFill/>
          <a:ln w="12700">
            <a:noFill/>
            <a:miter lim="800000"/>
            <a:headEnd/>
            <a:tailEnd/>
          </a:ln>
        </p:spPr>
      </p:pic>
      <p:sp>
        <p:nvSpPr>
          <p:cNvPr id="272397" name="Rectangle 9"/>
          <p:cNvSpPr>
            <a:spLocks/>
          </p:cNvSpPr>
          <p:nvPr/>
        </p:nvSpPr>
        <p:spPr bwMode="auto">
          <a:xfrm>
            <a:off x="1066800" y="2105025"/>
            <a:ext cx="2286000" cy="422275"/>
          </a:xfrm>
          <a:prstGeom prst="rect">
            <a:avLst/>
          </a:prstGeom>
          <a:noFill/>
          <a:ln w="12700">
            <a:noFill/>
            <a:miter lim="800000"/>
            <a:headEnd/>
            <a:tailEnd/>
          </a:ln>
        </p:spPr>
        <p:txBody>
          <a:bodyPr lIns="0" tIns="0" rIns="40638" bIns="0">
            <a:prstTxWarp prst="textNoShape">
              <a:avLst/>
            </a:prstTxWarp>
          </a:bodyPr>
          <a:lstStyle/>
          <a:p>
            <a:pPr marL="39688" defTabSz="914400"/>
            <a:endParaRPr lang="en-US">
              <a:ea typeface="ＭＳ Ｐゴシック" charset="-128"/>
              <a:cs typeface="Times New Roman" charset="0"/>
            </a:endParaRPr>
          </a:p>
        </p:txBody>
      </p:sp>
      <p:pic>
        <p:nvPicPr>
          <p:cNvPr id="272398" name="Picture 10"/>
          <p:cNvPicPr>
            <a:picLocks noChangeAspect="1" noChangeArrowheads="1"/>
          </p:cNvPicPr>
          <p:nvPr/>
        </p:nvPicPr>
        <p:blipFill>
          <a:blip r:embed="rId12"/>
          <a:srcRect/>
          <a:stretch>
            <a:fillRect/>
          </a:stretch>
        </p:blipFill>
        <p:spPr bwMode="auto">
          <a:xfrm>
            <a:off x="7164388" y="3173413"/>
            <a:ext cx="736600" cy="911225"/>
          </a:xfrm>
          <a:prstGeom prst="rect">
            <a:avLst/>
          </a:prstGeom>
          <a:noFill/>
          <a:ln w="12700">
            <a:noFill/>
            <a:round/>
            <a:headEnd/>
            <a:tailEnd/>
          </a:ln>
        </p:spPr>
      </p:pic>
      <p:pic>
        <p:nvPicPr>
          <p:cNvPr id="272399" name="Picture 11"/>
          <p:cNvPicPr>
            <a:picLocks noChangeAspect="1" noChangeArrowheads="1"/>
          </p:cNvPicPr>
          <p:nvPr/>
        </p:nvPicPr>
        <p:blipFill>
          <a:blip r:embed="rId13"/>
          <a:srcRect/>
          <a:stretch>
            <a:fillRect/>
          </a:stretch>
        </p:blipFill>
        <p:spPr bwMode="auto">
          <a:xfrm>
            <a:off x="6921500" y="1568450"/>
            <a:ext cx="1308100" cy="873125"/>
          </a:xfrm>
          <a:prstGeom prst="rect">
            <a:avLst/>
          </a:prstGeom>
          <a:noFill/>
          <a:ln w="12700">
            <a:noFill/>
            <a:round/>
            <a:headEnd/>
            <a:tailEnd/>
          </a:ln>
        </p:spPr>
      </p:pic>
      <p:pic>
        <p:nvPicPr>
          <p:cNvPr id="272400" name="Picture 14"/>
          <p:cNvPicPr>
            <a:picLocks noChangeArrowheads="1"/>
          </p:cNvPicPr>
          <p:nvPr/>
        </p:nvPicPr>
        <p:blipFill>
          <a:blip r:embed="rId14"/>
          <a:srcRect/>
          <a:stretch>
            <a:fillRect/>
          </a:stretch>
        </p:blipFill>
        <p:spPr bwMode="auto">
          <a:xfrm>
            <a:off x="536575" y="5059363"/>
            <a:ext cx="2063750" cy="633412"/>
          </a:xfrm>
          <a:prstGeom prst="rect">
            <a:avLst/>
          </a:prstGeom>
          <a:noFill/>
          <a:ln w="12700">
            <a:noFill/>
            <a:round/>
            <a:headEnd/>
            <a:tailEnd/>
          </a:ln>
        </p:spPr>
      </p:pic>
      <p:sp>
        <p:nvSpPr>
          <p:cNvPr id="272401" name="Rectangle 16"/>
          <p:cNvSpPr>
            <a:spLocks/>
          </p:cNvSpPr>
          <p:nvPr/>
        </p:nvSpPr>
        <p:spPr bwMode="auto">
          <a:xfrm>
            <a:off x="6011863" y="5013325"/>
            <a:ext cx="2825750" cy="396875"/>
          </a:xfrm>
          <a:prstGeom prst="rect">
            <a:avLst/>
          </a:prstGeom>
          <a:noFill/>
          <a:ln w="12700">
            <a:noFill/>
            <a:miter lim="800000"/>
            <a:headEnd/>
            <a:tailEnd/>
          </a:ln>
        </p:spPr>
        <p:txBody>
          <a:bodyPr lIns="0" tIns="0" rIns="0" bIns="0">
            <a:prstTxWarp prst="textNoShape">
              <a:avLst/>
            </a:prstTxWarp>
            <a:spAutoFit/>
          </a:bodyPr>
          <a:lstStyle/>
          <a:p>
            <a:pPr marL="39688" algn="r" defTabSz="914400"/>
            <a:r>
              <a:rPr lang="en-US" sz="2600" dirty="0" smtClean="0">
                <a:solidFill>
                  <a:schemeClr val="tx2"/>
                </a:solidFill>
                <a:latin typeface="Tele-GroteskFet" pitchFamily="2" charset="0"/>
                <a:ea typeface="ＭＳ Ｐゴシック" charset="-128"/>
                <a:cs typeface="Times New Roman" charset="0"/>
              </a:rPr>
              <a:t>Ask your vendors</a:t>
            </a:r>
            <a:endParaRPr lang="en-US" sz="2600" dirty="0">
              <a:solidFill>
                <a:schemeClr val="tx2"/>
              </a:solidFill>
              <a:latin typeface="Tele-GroteskFet" pitchFamily="2" charset="0"/>
              <a:ea typeface="ＭＳ Ｐゴシック" charset="-128"/>
              <a:cs typeface="Times New Roman" charset="0"/>
            </a:endParaRPr>
          </a:p>
        </p:txBody>
      </p:sp>
      <p:sp>
        <p:nvSpPr>
          <p:cNvPr id="272402" name="AutoShape 18"/>
          <p:cNvSpPr>
            <a:spLocks noChangeArrowheads="1"/>
          </p:cNvSpPr>
          <p:nvPr>
            <p:custDataLst>
              <p:tags r:id="rId7"/>
            </p:custDataLst>
          </p:nvPr>
        </p:nvSpPr>
        <p:spPr bwMode="gray">
          <a:xfrm>
            <a:off x="307975" y="1127125"/>
            <a:ext cx="2519363" cy="1366838"/>
          </a:xfrm>
          <a:prstGeom prst="roundRect">
            <a:avLst>
              <a:gd name="adj" fmla="val 3907"/>
            </a:avLst>
          </a:prstGeom>
          <a:gradFill rotWithShape="0">
            <a:gsLst>
              <a:gs pos="0">
                <a:schemeClr val="bg1"/>
              </a:gs>
              <a:gs pos="100000">
                <a:schemeClr val="bg1">
                  <a:gamma/>
                  <a:shade val="86275"/>
                  <a:invGamma/>
                </a:schemeClr>
              </a:gs>
            </a:gsLst>
            <a:lin ang="5400000" scaled="1"/>
          </a:gradFill>
          <a:ln w="9525">
            <a:solidFill>
              <a:srgbClr val="969696"/>
            </a:solidFill>
            <a:round/>
            <a:headEnd/>
            <a:tailEnd/>
          </a:ln>
          <a:effectLst/>
        </p:spPr>
        <p:txBody>
          <a:bodyPr lIns="72000" tIns="396000" rIns="72000" bIns="72000">
            <a:prstTxWarp prst="textNoShape">
              <a:avLst/>
            </a:prstTxWarp>
          </a:bodyPr>
          <a:lstStyle/>
          <a:p>
            <a:pPr marL="136525" indent="-136525" defTabSz="914400" eaLnBrk="0" hangingPunct="0">
              <a:lnSpc>
                <a:spcPct val="90000"/>
              </a:lnSpc>
              <a:spcBef>
                <a:spcPct val="10000"/>
              </a:spcBef>
              <a:buClr>
                <a:schemeClr val="tx2"/>
              </a:buClr>
              <a:buSzPct val="75000"/>
              <a:buFont typeface="Wingdings" charset="2"/>
              <a:buNone/>
            </a:pPr>
            <a:endParaRPr lang="en-US" sz="1200">
              <a:latin typeface="Tele-GroteskNor" pitchFamily="2" charset="0"/>
              <a:ea typeface="Times New Roman" charset="0"/>
              <a:cs typeface="Times New Roman" charset="0"/>
            </a:endParaRPr>
          </a:p>
        </p:txBody>
      </p:sp>
      <p:pic>
        <p:nvPicPr>
          <p:cNvPr id="272403" name="Picture 2"/>
          <p:cNvPicPr>
            <a:picLocks noChangeArrowheads="1"/>
          </p:cNvPicPr>
          <p:nvPr/>
        </p:nvPicPr>
        <p:blipFill>
          <a:blip r:embed="rId15">
            <a:clrChange>
              <a:clrFrom>
                <a:srgbClr val="FFFFFF"/>
              </a:clrFrom>
              <a:clrTo>
                <a:srgbClr val="FFFFFF">
                  <a:alpha val="0"/>
                </a:srgbClr>
              </a:clrTo>
            </a:clrChange>
          </a:blip>
          <a:srcRect/>
          <a:stretch>
            <a:fillRect/>
          </a:stretch>
        </p:blipFill>
        <p:spPr bwMode="auto">
          <a:xfrm>
            <a:off x="1062038" y="1558925"/>
            <a:ext cx="1012825" cy="893763"/>
          </a:xfrm>
          <a:prstGeom prst="rect">
            <a:avLst/>
          </a:prstGeom>
          <a:noFill/>
          <a:ln w="12700">
            <a:noFill/>
            <a:miter lim="800000"/>
            <a:headEnd/>
            <a:tailEnd/>
          </a:ln>
        </p:spPr>
      </p:pic>
      <p:sp>
        <p:nvSpPr>
          <p:cNvPr id="3" name="Auf der gleichen Seite des Rechtecks liegende Ecken abrunden 37"/>
          <p:cNvSpPr>
            <a:spLocks noChangeArrowheads="1"/>
          </p:cNvSpPr>
          <p:nvPr/>
        </p:nvSpPr>
        <p:spPr bwMode="auto">
          <a:xfrm>
            <a:off x="307975" y="1127125"/>
            <a:ext cx="2519363" cy="360363"/>
          </a:xfrm>
          <a:prstGeom prst="round2SameRect">
            <a:avLst/>
          </a:prstGeom>
          <a:gradFill rotWithShape="1">
            <a:gsLst>
              <a:gs pos="0">
                <a:srgbClr val="BDBDBD"/>
              </a:gs>
              <a:gs pos="39999">
                <a:srgbClr val="404040"/>
              </a:gs>
              <a:gs pos="41000">
                <a:srgbClr val="000000"/>
              </a:gs>
              <a:gs pos="100000">
                <a:srgbClr val="080808"/>
              </a:gs>
            </a:gsLst>
            <a:lin ang="5400000" scaled="1"/>
          </a:gradFill>
          <a:ln w="9525" algn="ctr">
            <a:solidFill>
              <a:srgbClr val="333333"/>
            </a:solidFill>
            <a:round/>
            <a:headEnd/>
            <a:tailEnd/>
          </a:ln>
          <a:effectLst/>
        </p:spPr>
        <p:txBody>
          <a:bodyPr anchor="ctr">
            <a:prstTxWarp prst="textNoShape">
              <a:avLst/>
            </a:prstTxWarp>
          </a:bodyPr>
          <a:lstStyle/>
          <a:p>
            <a:pPr algn="ctr" defTabSz="914400">
              <a:lnSpc>
                <a:spcPct val="90000"/>
              </a:lnSpc>
            </a:pPr>
            <a:r>
              <a:rPr lang="en-GB" sz="1600">
                <a:solidFill>
                  <a:schemeClr val="bg1"/>
                </a:solidFill>
                <a:latin typeface="Tele-GroteskFet" pitchFamily="2" charset="0"/>
              </a:rPr>
              <a:t>Juniper MX-series</a:t>
            </a:r>
          </a:p>
        </p:txBody>
      </p:sp>
      <p:sp>
        <p:nvSpPr>
          <p:cNvPr id="5" name="Auf der gleichen Seite des Rechtecks liegende Ecken abrunden 37"/>
          <p:cNvSpPr>
            <a:spLocks noChangeArrowheads="1"/>
          </p:cNvSpPr>
          <p:nvPr/>
        </p:nvSpPr>
        <p:spPr bwMode="auto">
          <a:xfrm>
            <a:off x="307975" y="2749550"/>
            <a:ext cx="2519363" cy="360363"/>
          </a:xfrm>
          <a:prstGeom prst="round2SameRect">
            <a:avLst/>
          </a:prstGeom>
          <a:gradFill rotWithShape="1">
            <a:gsLst>
              <a:gs pos="0">
                <a:srgbClr val="BDBDBD"/>
              </a:gs>
              <a:gs pos="39999">
                <a:srgbClr val="404040"/>
              </a:gs>
              <a:gs pos="41000">
                <a:srgbClr val="000000"/>
              </a:gs>
              <a:gs pos="100000">
                <a:srgbClr val="080808"/>
              </a:gs>
            </a:gsLst>
            <a:lin ang="5400000" scaled="1"/>
          </a:gradFill>
          <a:ln w="9525" algn="ctr">
            <a:solidFill>
              <a:srgbClr val="333333"/>
            </a:solidFill>
            <a:round/>
            <a:headEnd/>
            <a:tailEnd/>
          </a:ln>
          <a:effectLst/>
        </p:spPr>
        <p:txBody>
          <a:bodyPr anchor="ctr">
            <a:prstTxWarp prst="textNoShape">
              <a:avLst/>
            </a:prstTxWarp>
          </a:bodyPr>
          <a:lstStyle/>
          <a:p>
            <a:pPr algn="ctr" defTabSz="914400">
              <a:lnSpc>
                <a:spcPct val="90000"/>
              </a:lnSpc>
            </a:pPr>
            <a:r>
              <a:rPr lang="en-GB" sz="1600">
                <a:solidFill>
                  <a:schemeClr val="bg1"/>
                </a:solidFill>
                <a:latin typeface="Tele-GroteskFet" pitchFamily="2" charset="0"/>
              </a:rPr>
              <a:t>HP Procurve 5400</a:t>
            </a:r>
          </a:p>
        </p:txBody>
      </p:sp>
      <p:sp>
        <p:nvSpPr>
          <p:cNvPr id="6" name="Auf der gleichen Seite des Rechtecks liegende Ecken abrunden 37"/>
          <p:cNvSpPr>
            <a:spLocks noChangeArrowheads="1"/>
          </p:cNvSpPr>
          <p:nvPr/>
        </p:nvSpPr>
        <p:spPr bwMode="auto">
          <a:xfrm>
            <a:off x="307975" y="4437063"/>
            <a:ext cx="2519363" cy="360362"/>
          </a:xfrm>
          <a:prstGeom prst="round2SameRect">
            <a:avLst/>
          </a:prstGeom>
          <a:gradFill rotWithShape="1">
            <a:gsLst>
              <a:gs pos="0">
                <a:srgbClr val="BDBDBD"/>
              </a:gs>
              <a:gs pos="39999">
                <a:srgbClr val="404040"/>
              </a:gs>
              <a:gs pos="41000">
                <a:srgbClr val="000000"/>
              </a:gs>
              <a:gs pos="100000">
                <a:srgbClr val="080808"/>
              </a:gs>
            </a:gsLst>
            <a:lin ang="5400000" scaled="1"/>
          </a:gradFill>
          <a:ln w="9525" algn="ctr">
            <a:solidFill>
              <a:srgbClr val="333333"/>
            </a:solidFill>
            <a:round/>
            <a:headEnd/>
            <a:tailEnd/>
          </a:ln>
          <a:effectLst/>
        </p:spPr>
        <p:txBody>
          <a:bodyPr anchor="ctr">
            <a:prstTxWarp prst="textNoShape">
              <a:avLst/>
            </a:prstTxWarp>
          </a:bodyPr>
          <a:lstStyle/>
          <a:p>
            <a:pPr algn="ctr" defTabSz="914400">
              <a:lnSpc>
                <a:spcPct val="90000"/>
              </a:lnSpc>
            </a:pPr>
            <a:r>
              <a:rPr lang="en-GB" sz="1600">
                <a:solidFill>
                  <a:schemeClr val="bg1"/>
                </a:solidFill>
                <a:latin typeface="Tele-GroteskFet" pitchFamily="2" charset="0"/>
              </a:rPr>
              <a:t>Pronto 3240/3290</a:t>
            </a:r>
          </a:p>
        </p:txBody>
      </p:sp>
      <p:sp>
        <p:nvSpPr>
          <p:cNvPr id="7" name="Auf der gleichen Seite des Rechtecks liegende Ecken abrunden 37"/>
          <p:cNvSpPr>
            <a:spLocks noChangeArrowheads="1"/>
          </p:cNvSpPr>
          <p:nvPr/>
        </p:nvSpPr>
        <p:spPr bwMode="auto">
          <a:xfrm>
            <a:off x="6316663" y="1138238"/>
            <a:ext cx="2519362" cy="360362"/>
          </a:xfrm>
          <a:prstGeom prst="round2SameRect">
            <a:avLst/>
          </a:prstGeom>
          <a:gradFill rotWithShape="1">
            <a:gsLst>
              <a:gs pos="0">
                <a:srgbClr val="BDBDBD"/>
              </a:gs>
              <a:gs pos="39999">
                <a:srgbClr val="404040"/>
              </a:gs>
              <a:gs pos="41000">
                <a:srgbClr val="000000"/>
              </a:gs>
              <a:gs pos="100000">
                <a:srgbClr val="080808"/>
              </a:gs>
            </a:gsLst>
            <a:lin ang="5400000" scaled="1"/>
          </a:gradFill>
          <a:ln w="9525" algn="ctr">
            <a:solidFill>
              <a:srgbClr val="333333"/>
            </a:solidFill>
            <a:round/>
            <a:headEnd/>
            <a:tailEnd/>
          </a:ln>
          <a:effectLst/>
        </p:spPr>
        <p:txBody>
          <a:bodyPr anchor="ctr">
            <a:prstTxWarp prst="textNoShape">
              <a:avLst/>
            </a:prstTxWarp>
          </a:bodyPr>
          <a:lstStyle/>
          <a:p>
            <a:pPr algn="ctr" defTabSz="914400">
              <a:lnSpc>
                <a:spcPct val="90000"/>
              </a:lnSpc>
            </a:pPr>
            <a:r>
              <a:rPr lang="en-GB" sz="1600">
                <a:solidFill>
                  <a:schemeClr val="bg1"/>
                </a:solidFill>
                <a:latin typeface="Tele-GroteskFet" pitchFamily="2" charset="0"/>
              </a:rPr>
              <a:t>WiMax (NEC)</a:t>
            </a:r>
          </a:p>
        </p:txBody>
      </p:sp>
      <p:sp>
        <p:nvSpPr>
          <p:cNvPr id="8" name="Auf der gleichen Seite des Rechtecks liegende Ecken abrunden 37"/>
          <p:cNvSpPr>
            <a:spLocks noChangeArrowheads="1"/>
          </p:cNvSpPr>
          <p:nvPr/>
        </p:nvSpPr>
        <p:spPr bwMode="auto">
          <a:xfrm>
            <a:off x="6316663" y="2760663"/>
            <a:ext cx="2519362" cy="360362"/>
          </a:xfrm>
          <a:prstGeom prst="round2SameRect">
            <a:avLst/>
          </a:prstGeom>
          <a:gradFill rotWithShape="1">
            <a:gsLst>
              <a:gs pos="0">
                <a:srgbClr val="BDBDBD"/>
              </a:gs>
              <a:gs pos="39999">
                <a:srgbClr val="404040"/>
              </a:gs>
              <a:gs pos="41000">
                <a:srgbClr val="000000"/>
              </a:gs>
              <a:gs pos="100000">
                <a:srgbClr val="080808"/>
              </a:gs>
            </a:gsLst>
            <a:lin ang="5400000" scaled="1"/>
          </a:gradFill>
          <a:ln w="9525" algn="ctr">
            <a:solidFill>
              <a:srgbClr val="333333"/>
            </a:solidFill>
            <a:round/>
            <a:headEnd/>
            <a:tailEnd/>
          </a:ln>
          <a:effectLst/>
        </p:spPr>
        <p:txBody>
          <a:bodyPr anchor="ctr">
            <a:prstTxWarp prst="textNoShape">
              <a:avLst/>
            </a:prstTxWarp>
          </a:bodyPr>
          <a:lstStyle/>
          <a:p>
            <a:pPr algn="ctr" defTabSz="914400">
              <a:lnSpc>
                <a:spcPct val="90000"/>
              </a:lnSpc>
            </a:pPr>
            <a:r>
              <a:rPr lang="en-GB" sz="1600">
                <a:solidFill>
                  <a:schemeClr val="bg1"/>
                </a:solidFill>
                <a:latin typeface="Tele-GroteskFet" pitchFamily="2" charset="0"/>
              </a:rPr>
              <a:t>PC Engines</a:t>
            </a:r>
          </a:p>
        </p:txBody>
      </p:sp>
      <p:pic>
        <p:nvPicPr>
          <p:cNvPr id="272409" name="Picture 25"/>
          <p:cNvPicPr>
            <a:picLocks noChangeAspect="1" noChangeArrowheads="1"/>
          </p:cNvPicPr>
          <p:nvPr/>
        </p:nvPicPr>
        <p:blipFill>
          <a:blip r:embed="rId16">
            <a:clrChange>
              <a:clrFrom>
                <a:srgbClr val="FFFFFF"/>
              </a:clrFrom>
              <a:clrTo>
                <a:srgbClr val="FFFFFF">
                  <a:alpha val="0"/>
                </a:srgbClr>
              </a:clrTo>
            </a:clrChange>
          </a:blip>
          <a:srcRect/>
          <a:stretch>
            <a:fillRect/>
          </a:stretch>
        </p:blipFill>
        <p:spPr bwMode="auto">
          <a:xfrm>
            <a:off x="4068763" y="4797425"/>
            <a:ext cx="768350" cy="1150938"/>
          </a:xfrm>
          <a:prstGeom prst="rect">
            <a:avLst/>
          </a:prstGeom>
          <a:noFill/>
          <a:ln w="9525">
            <a:noFill/>
            <a:miter lim="800000"/>
            <a:headEnd/>
            <a:tailEnd/>
          </a:ln>
          <a:effectLst/>
        </p:spPr>
      </p:pic>
      <p:sp>
        <p:nvSpPr>
          <p:cNvPr id="272410" name="AutoShape 26"/>
          <p:cNvSpPr>
            <a:spLocks noChangeArrowheads="1"/>
          </p:cNvSpPr>
          <p:nvPr>
            <p:custDataLst>
              <p:tags r:id="rId8"/>
            </p:custDataLst>
          </p:nvPr>
        </p:nvSpPr>
        <p:spPr bwMode="gray">
          <a:xfrm>
            <a:off x="3276600" y="2759075"/>
            <a:ext cx="2519363" cy="1366838"/>
          </a:xfrm>
          <a:prstGeom prst="roundRect">
            <a:avLst>
              <a:gd name="adj" fmla="val 4528"/>
            </a:avLst>
          </a:prstGeom>
          <a:gradFill rotWithShape="0">
            <a:gsLst>
              <a:gs pos="0">
                <a:schemeClr val="bg1"/>
              </a:gs>
              <a:gs pos="100000">
                <a:schemeClr val="bg1">
                  <a:gamma/>
                  <a:shade val="86275"/>
                  <a:invGamma/>
                </a:schemeClr>
              </a:gs>
            </a:gsLst>
            <a:lin ang="5400000" scaled="1"/>
          </a:gradFill>
          <a:ln w="9525">
            <a:solidFill>
              <a:srgbClr val="969696"/>
            </a:solidFill>
            <a:round/>
            <a:headEnd/>
            <a:tailEnd/>
          </a:ln>
          <a:effectLst/>
        </p:spPr>
        <p:txBody>
          <a:bodyPr lIns="72000" tIns="396000" rIns="72000" bIns="72000">
            <a:prstTxWarp prst="textNoShape">
              <a:avLst/>
            </a:prstTxWarp>
          </a:bodyPr>
          <a:lstStyle/>
          <a:p>
            <a:pPr marL="136525" indent="-136525" defTabSz="914400" eaLnBrk="0" hangingPunct="0">
              <a:lnSpc>
                <a:spcPct val="90000"/>
              </a:lnSpc>
              <a:spcBef>
                <a:spcPct val="10000"/>
              </a:spcBef>
              <a:buClr>
                <a:schemeClr val="tx2"/>
              </a:buClr>
              <a:buSzPct val="75000"/>
              <a:buFont typeface="Wingdings" charset="2"/>
              <a:buNone/>
            </a:pPr>
            <a:endParaRPr lang="en-US" sz="1200">
              <a:latin typeface="Tele-GroteskNor" pitchFamily="2" charset="0"/>
              <a:ea typeface="Times New Roman" charset="0"/>
              <a:cs typeface="Times New Roman" charset="0"/>
            </a:endParaRPr>
          </a:p>
        </p:txBody>
      </p:sp>
      <p:sp>
        <p:nvSpPr>
          <p:cNvPr id="9" name="Auf der gleichen Seite des Rechtecks liegende Ecken abrunden 37"/>
          <p:cNvSpPr>
            <a:spLocks noChangeArrowheads="1"/>
          </p:cNvSpPr>
          <p:nvPr/>
        </p:nvSpPr>
        <p:spPr bwMode="auto">
          <a:xfrm>
            <a:off x="3276600" y="2759075"/>
            <a:ext cx="2519363" cy="360363"/>
          </a:xfrm>
          <a:prstGeom prst="round2SameRect">
            <a:avLst/>
          </a:prstGeom>
          <a:gradFill rotWithShape="1">
            <a:gsLst>
              <a:gs pos="0">
                <a:srgbClr val="BDBDBD"/>
              </a:gs>
              <a:gs pos="39999">
                <a:srgbClr val="404040"/>
              </a:gs>
              <a:gs pos="41000">
                <a:srgbClr val="000000"/>
              </a:gs>
              <a:gs pos="100000">
                <a:srgbClr val="080808"/>
              </a:gs>
            </a:gsLst>
            <a:lin ang="5400000" scaled="1"/>
          </a:gradFill>
          <a:ln w="9525" algn="ctr">
            <a:solidFill>
              <a:srgbClr val="333333"/>
            </a:solidFill>
            <a:round/>
            <a:headEnd/>
            <a:tailEnd/>
          </a:ln>
          <a:effectLst/>
        </p:spPr>
        <p:txBody>
          <a:bodyPr anchor="ctr">
            <a:prstTxWarp prst="textNoShape">
              <a:avLst/>
            </a:prstTxWarp>
          </a:bodyPr>
          <a:lstStyle/>
          <a:p>
            <a:pPr algn="ctr" defTabSz="914400">
              <a:lnSpc>
                <a:spcPct val="90000"/>
              </a:lnSpc>
            </a:pPr>
            <a:r>
              <a:rPr lang="en-GB" sz="1600">
                <a:solidFill>
                  <a:schemeClr val="bg1"/>
                </a:solidFill>
                <a:latin typeface="Tele-GroteskFet" pitchFamily="2" charset="0"/>
              </a:rPr>
              <a:t>Netgear 7324</a:t>
            </a:r>
          </a:p>
        </p:txBody>
      </p:sp>
      <p:pic>
        <p:nvPicPr>
          <p:cNvPr id="272412" name="Picture 28"/>
          <p:cNvPicPr>
            <a:picLocks noChangeAspect="1" noChangeArrowheads="1"/>
          </p:cNvPicPr>
          <p:nvPr/>
        </p:nvPicPr>
        <p:blipFill>
          <a:blip r:embed="rId17">
            <a:clrChange>
              <a:clrFrom>
                <a:srgbClr val="FFFFFF"/>
              </a:clrFrom>
              <a:clrTo>
                <a:srgbClr val="FFFFFF">
                  <a:alpha val="0"/>
                </a:srgbClr>
              </a:clrTo>
            </a:clrChange>
          </a:blip>
          <a:srcRect/>
          <a:stretch>
            <a:fillRect/>
          </a:stretch>
        </p:blipFill>
        <p:spPr bwMode="auto">
          <a:xfrm>
            <a:off x="3348038" y="3408363"/>
            <a:ext cx="2220912" cy="457200"/>
          </a:xfrm>
          <a:prstGeom prst="rect">
            <a:avLst/>
          </a:prstGeom>
          <a:noFill/>
        </p:spPr>
      </p:pic>
      <p:sp>
        <p:nvSpPr>
          <p:cNvPr id="4" name="Slide Number Placeholder 3"/>
          <p:cNvSpPr txBox="1">
            <a:spLocks noGrp="1"/>
          </p:cNvSpPr>
          <p:nvPr/>
        </p:nvSpPr>
        <p:spPr>
          <a:xfrm>
            <a:off x="6553200" y="6356350"/>
            <a:ext cx="2133600" cy="365125"/>
          </a:xfrm>
          <a:prstGeom prst="rect">
            <a:avLst/>
          </a:prstGeom>
          <a:noFill/>
        </p:spPr>
        <p:txBody>
          <a:bodyPr anchor="ctr">
            <a:prstTxWarp prst="textNoShape">
              <a:avLst/>
            </a:prstTxWarp>
          </a:bodyPr>
          <a:lstStyle/>
          <a:p>
            <a:pPr algn="r"/>
            <a:fld id="{2A59A62A-C4F6-2F4B-9DA7-C5C2D2F36C99}" type="slidenum">
              <a:rPr lang="en-US" sz="1200">
                <a:solidFill>
                  <a:srgbClr val="898989"/>
                </a:solidFill>
                <a:latin typeface="Calibri" charset="0"/>
              </a:rPr>
              <a:pPr algn="r"/>
              <a:t>73</a:t>
            </a:fld>
            <a:endParaRPr lang="en-US" sz="1200">
              <a:solidFill>
                <a:srgbClr val="898989"/>
              </a:solidFill>
              <a:latin typeface="Calibri" charset="0"/>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Commercial Switches</a:t>
            </a:r>
            <a:endParaRPr lang="en-US" dirty="0"/>
          </a:p>
        </p:txBody>
      </p:sp>
      <p:sp>
        <p:nvSpPr>
          <p:cNvPr id="5" name="Slide Number Placeholder 4"/>
          <p:cNvSpPr>
            <a:spLocks noGrp="1"/>
          </p:cNvSpPr>
          <p:nvPr>
            <p:ph type="sldNum" sz="quarter" idx="12"/>
          </p:nvPr>
        </p:nvSpPr>
        <p:spPr/>
        <p:txBody>
          <a:bodyPr/>
          <a:lstStyle/>
          <a:p>
            <a:fld id="{6D02D521-F27E-6F44-86F8-1AB1FF00EE51}" type="slidenum">
              <a:rPr lang="en-US" smtClean="0"/>
              <a:pPr/>
              <a:t>74</a:t>
            </a:fld>
            <a:endParaRPr lang="en-US"/>
          </a:p>
        </p:txBody>
      </p:sp>
      <p:graphicFrame>
        <p:nvGraphicFramePr>
          <p:cNvPr id="6" name="Table 5"/>
          <p:cNvGraphicFramePr>
            <a:graphicFrameLocks noGrp="1"/>
          </p:cNvGraphicFramePr>
          <p:nvPr/>
        </p:nvGraphicFramePr>
        <p:xfrm>
          <a:off x="0" y="1160463"/>
          <a:ext cx="9144001" cy="5470071"/>
        </p:xfrm>
        <a:graphic>
          <a:graphicData uri="http://schemas.openxmlformats.org/drawingml/2006/table">
            <a:tbl>
              <a:tblPr firstRow="1" bandRow="1">
                <a:tableStyleId>{5C22544A-7EE6-4342-B048-85BDC9FD1C3A}</a:tableStyleId>
              </a:tblPr>
              <a:tblGrid>
                <a:gridCol w="1133591"/>
                <a:gridCol w="820242"/>
                <a:gridCol w="1416552"/>
                <a:gridCol w="3575538"/>
                <a:gridCol w="2198078"/>
              </a:tblGrid>
              <a:tr h="413004">
                <a:tc>
                  <a:txBody>
                    <a:bodyPr/>
                    <a:lstStyle/>
                    <a:p>
                      <a:r>
                        <a:rPr lang="en-US" sz="1600" dirty="0" smtClean="0"/>
                        <a:t>Vendor</a:t>
                      </a:r>
                      <a:endParaRPr lang="en-US" sz="1600" dirty="0"/>
                    </a:p>
                  </a:txBody>
                  <a:tcPr/>
                </a:tc>
                <a:tc>
                  <a:txBody>
                    <a:bodyPr/>
                    <a:lstStyle/>
                    <a:p>
                      <a:r>
                        <a:rPr lang="en-US" sz="1600" dirty="0" smtClean="0"/>
                        <a:t>Models</a:t>
                      </a:r>
                      <a:endParaRPr lang="en-US" sz="1600" dirty="0"/>
                    </a:p>
                  </a:txBody>
                  <a:tcPr/>
                </a:tc>
                <a:tc>
                  <a:txBody>
                    <a:bodyPr/>
                    <a:lstStyle/>
                    <a:p>
                      <a:r>
                        <a:rPr lang="en-US" sz="1600" dirty="0" err="1" smtClean="0"/>
                        <a:t>Virtualize</a:t>
                      </a:r>
                      <a:r>
                        <a:rPr lang="en-US" sz="1600" dirty="0" smtClean="0"/>
                        <a:t>?</a:t>
                      </a:r>
                      <a:endParaRPr lang="en-US" sz="1600" dirty="0"/>
                    </a:p>
                  </a:txBody>
                  <a:tcPr/>
                </a:tc>
                <a:tc>
                  <a:txBody>
                    <a:bodyPr/>
                    <a:lstStyle/>
                    <a:p>
                      <a:r>
                        <a:rPr lang="en-US" sz="1600" dirty="0" smtClean="0"/>
                        <a:t>Notes</a:t>
                      </a:r>
                      <a:endParaRPr lang="en-US" sz="1600" dirty="0"/>
                    </a:p>
                  </a:txBody>
                  <a:tcPr/>
                </a:tc>
                <a:tc>
                  <a:txBody>
                    <a:bodyPr/>
                    <a:lstStyle/>
                    <a:p>
                      <a:r>
                        <a:rPr lang="en-US" sz="1600" dirty="0" err="1" smtClean="0"/>
                        <a:t>Pic</a:t>
                      </a:r>
                      <a:endParaRPr lang="en-US" sz="1600" dirty="0"/>
                    </a:p>
                  </a:txBody>
                  <a:tcPr/>
                </a:tc>
              </a:tr>
              <a:tr h="767007">
                <a:tc>
                  <a:txBody>
                    <a:bodyPr/>
                    <a:lstStyle/>
                    <a:p>
                      <a:r>
                        <a:rPr lang="en-US" sz="1600" dirty="0" smtClean="0"/>
                        <a:t>HP </a:t>
                      </a:r>
                      <a:r>
                        <a:rPr lang="en-US" sz="1600" dirty="0" err="1" smtClean="0"/>
                        <a:t>ProCurve</a:t>
                      </a:r>
                      <a:endParaRPr lang="en-US" sz="1600" dirty="0"/>
                    </a:p>
                  </a:txBody>
                  <a:tcPr/>
                </a:tc>
                <a:tc>
                  <a:txBody>
                    <a:bodyPr/>
                    <a:lstStyle/>
                    <a:p>
                      <a:r>
                        <a:rPr lang="en-US" sz="1600" dirty="0" smtClean="0"/>
                        <a:t>5400zl, 6600, +</a:t>
                      </a:r>
                      <a:endParaRPr 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cap="none" normalizeH="0" baseline="0" dirty="0" smtClean="0">
                          <a:ln>
                            <a:noFill/>
                          </a:ln>
                          <a:solidFill>
                            <a:schemeClr val="hlink"/>
                          </a:solidFill>
                          <a:effectLst/>
                          <a:latin typeface="Calibri" charset="0"/>
                        </a:rPr>
                        <a:t>1 OF instance per VLAN</a:t>
                      </a:r>
                    </a:p>
                    <a:p>
                      <a:endParaRPr lang="en-US" sz="1600" dirty="0"/>
                    </a:p>
                  </a:txBody>
                  <a:tcPr/>
                </a:tc>
                <a:tc>
                  <a:txBody>
                    <a:bodyPr/>
                    <a:lstStyle/>
                    <a:p>
                      <a:pPr marL="0" marR="0" lvl="0" indent="0" algn="l" defTabSz="914400" rtl="0" eaLnBrk="0" fontAlgn="base" latinLnBrk="0" hangingPunct="0">
                        <a:lnSpc>
                          <a:spcPct val="100000"/>
                        </a:lnSpc>
                        <a:spcBef>
                          <a:spcPct val="20000"/>
                        </a:spcBef>
                        <a:spcAft>
                          <a:spcPct val="0"/>
                        </a:spcAft>
                        <a:buClrTx/>
                        <a:buSzTx/>
                        <a:buFontTx/>
                        <a:buChar char="-"/>
                        <a:tabLst/>
                      </a:pPr>
                      <a:r>
                        <a:rPr kumimoji="0" lang="en-US" sz="1600" b="0" i="0" u="none" strike="noStrike" cap="none" normalizeH="0" baseline="0" dirty="0">
                          <a:ln>
                            <a:noFill/>
                          </a:ln>
                          <a:solidFill>
                            <a:schemeClr val="hlink"/>
                          </a:solidFill>
                          <a:effectLst/>
                          <a:latin typeface="Calibri" charset="0"/>
                        </a:rPr>
                        <a:t>LACP, VLAN and STP processing before </a:t>
                      </a:r>
                      <a:r>
                        <a:rPr kumimoji="0" lang="en-US" sz="1600" b="0" i="0" u="none" strike="noStrike" cap="none" normalizeH="0" baseline="0" dirty="0" err="1">
                          <a:ln>
                            <a:noFill/>
                          </a:ln>
                          <a:solidFill>
                            <a:schemeClr val="hlink"/>
                          </a:solidFill>
                          <a:effectLst/>
                          <a:latin typeface="Calibri" charset="0"/>
                        </a:rPr>
                        <a:t>OpenFlow</a:t>
                      </a:r>
                      <a:endParaRPr kumimoji="0" lang="en-US" sz="1600" b="0" i="0" u="none" strike="noStrike" cap="none" normalizeH="0" baseline="0" dirty="0">
                        <a:ln>
                          <a:noFill/>
                        </a:ln>
                        <a:solidFill>
                          <a:schemeClr val="hlink"/>
                        </a:solidFill>
                        <a:effectLst/>
                        <a:latin typeface="Calibri" charset="0"/>
                      </a:endParaRPr>
                    </a:p>
                    <a:p>
                      <a:pPr marL="0" marR="0" lvl="0" indent="0" algn="l" defTabSz="914400" rtl="0" eaLnBrk="0" fontAlgn="base" latinLnBrk="0" hangingPunct="0">
                        <a:lnSpc>
                          <a:spcPct val="100000"/>
                        </a:lnSpc>
                        <a:spcBef>
                          <a:spcPct val="20000"/>
                        </a:spcBef>
                        <a:spcAft>
                          <a:spcPct val="0"/>
                        </a:spcAft>
                        <a:buClrTx/>
                        <a:buSzTx/>
                        <a:buFontTx/>
                        <a:buChar char="-"/>
                        <a:tabLst/>
                      </a:pPr>
                      <a:r>
                        <a:rPr kumimoji="0" lang="en-US" sz="1600" b="0" i="0" u="none" strike="noStrike" cap="none" normalizeH="0" baseline="0" dirty="0">
                          <a:ln>
                            <a:noFill/>
                          </a:ln>
                          <a:solidFill>
                            <a:schemeClr val="hlink"/>
                          </a:solidFill>
                          <a:effectLst/>
                          <a:latin typeface="Calibri" charset="0"/>
                        </a:rPr>
                        <a:t>Wildcard rules or non-IP </a:t>
                      </a:r>
                      <a:r>
                        <a:rPr kumimoji="0" lang="en-US" sz="1600" b="0" i="0" u="none" strike="noStrike" cap="none" normalizeH="0" baseline="0" dirty="0" err="1">
                          <a:ln>
                            <a:noFill/>
                          </a:ln>
                          <a:solidFill>
                            <a:schemeClr val="hlink"/>
                          </a:solidFill>
                          <a:effectLst/>
                          <a:latin typeface="Calibri" charset="0"/>
                        </a:rPr>
                        <a:t>pkts</a:t>
                      </a:r>
                      <a:r>
                        <a:rPr kumimoji="0" lang="en-US" sz="1600" b="0" i="0" u="none" strike="noStrike" cap="none" normalizeH="0" baseline="0" dirty="0">
                          <a:ln>
                            <a:noFill/>
                          </a:ln>
                          <a:solidFill>
                            <a:schemeClr val="hlink"/>
                          </a:solidFill>
                          <a:effectLst/>
                          <a:latin typeface="Calibri" charset="0"/>
                        </a:rPr>
                        <a:t> processed in </a:t>
                      </a:r>
                      <a:r>
                        <a:rPr kumimoji="0" lang="en-US" sz="1600" b="0" i="0" u="none" strike="noStrike" cap="none" normalizeH="0" baseline="0" dirty="0" err="1">
                          <a:ln>
                            <a:noFill/>
                          </a:ln>
                          <a:solidFill>
                            <a:schemeClr val="hlink"/>
                          </a:solidFill>
                          <a:effectLst/>
                          <a:latin typeface="Calibri" charset="0"/>
                        </a:rPr>
                        <a:t>s/w</a:t>
                      </a:r>
                      <a:endParaRPr kumimoji="0" lang="en-US" sz="1600" b="0" i="0" u="none" strike="noStrike" cap="none" normalizeH="0" baseline="0" dirty="0">
                        <a:ln>
                          <a:noFill/>
                        </a:ln>
                        <a:solidFill>
                          <a:schemeClr val="hlink"/>
                        </a:solidFill>
                        <a:effectLst/>
                        <a:latin typeface="Calibri" charset="0"/>
                      </a:endParaRPr>
                    </a:p>
                    <a:p>
                      <a:pPr marL="0" marR="0" lvl="0" indent="0" algn="l" defTabSz="914400" rtl="0" eaLnBrk="0" fontAlgn="base" latinLnBrk="0" hangingPunct="0">
                        <a:lnSpc>
                          <a:spcPct val="100000"/>
                        </a:lnSpc>
                        <a:spcBef>
                          <a:spcPct val="20000"/>
                        </a:spcBef>
                        <a:spcAft>
                          <a:spcPct val="0"/>
                        </a:spcAft>
                        <a:buClrTx/>
                        <a:buSzTx/>
                        <a:buFontTx/>
                        <a:buChar char="-"/>
                        <a:tabLst/>
                      </a:pPr>
                      <a:r>
                        <a:rPr kumimoji="0" lang="en-US" sz="1600" b="0" i="0" u="none" strike="noStrike" cap="none" normalizeH="0" baseline="0" dirty="0">
                          <a:ln>
                            <a:noFill/>
                          </a:ln>
                          <a:solidFill>
                            <a:schemeClr val="hlink"/>
                          </a:solidFill>
                          <a:effectLst/>
                          <a:latin typeface="Calibri" charset="0"/>
                        </a:rPr>
                        <a:t>Header rewriting in </a:t>
                      </a:r>
                      <a:r>
                        <a:rPr kumimoji="0" lang="en-US" sz="1600" b="0" i="0" u="none" strike="noStrike" cap="none" normalizeH="0" baseline="0" dirty="0" err="1">
                          <a:ln>
                            <a:noFill/>
                          </a:ln>
                          <a:solidFill>
                            <a:schemeClr val="hlink"/>
                          </a:solidFill>
                          <a:effectLst/>
                          <a:latin typeface="Calibri" charset="0"/>
                        </a:rPr>
                        <a:t>s/w</a:t>
                      </a:r>
                      <a:endParaRPr kumimoji="0" lang="en-US" sz="1600" b="0" i="0" u="none" strike="noStrike" cap="none" normalizeH="0" baseline="0" dirty="0">
                        <a:ln>
                          <a:noFill/>
                        </a:ln>
                        <a:solidFill>
                          <a:schemeClr val="hlink"/>
                        </a:solidFill>
                        <a:effectLst/>
                        <a:latin typeface="Calibri" charset="0"/>
                      </a:endParaRPr>
                    </a:p>
                    <a:p>
                      <a:pPr marL="0" marR="0" lvl="0" indent="0" algn="l" defTabSz="914400" rtl="0" eaLnBrk="0" fontAlgn="base" latinLnBrk="0" hangingPunct="0">
                        <a:lnSpc>
                          <a:spcPct val="100000"/>
                        </a:lnSpc>
                        <a:spcBef>
                          <a:spcPct val="20000"/>
                        </a:spcBef>
                        <a:spcAft>
                          <a:spcPct val="0"/>
                        </a:spcAft>
                        <a:buClrTx/>
                        <a:buSzTx/>
                        <a:buFontTx/>
                        <a:buChar char="-"/>
                        <a:tabLst/>
                      </a:pPr>
                      <a:r>
                        <a:rPr kumimoji="0" lang="en-US" sz="1600" b="0" i="0" u="none" strike="noStrike" cap="none" normalizeH="0" baseline="0" dirty="0">
                          <a:ln>
                            <a:noFill/>
                          </a:ln>
                          <a:solidFill>
                            <a:schemeClr val="hlink"/>
                          </a:solidFill>
                          <a:effectLst/>
                          <a:latin typeface="Calibri" charset="0"/>
                        </a:rPr>
                        <a:t>CPU protects mgmt during loop</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800" b="0" i="0" u="none" strike="noStrike" cap="none" normalizeH="0" baseline="0">
                        <a:ln>
                          <a:noFill/>
                        </a:ln>
                        <a:solidFill>
                          <a:schemeClr val="hlink"/>
                        </a:solidFill>
                        <a:effectLst/>
                        <a:latin typeface="Calibri" charset="0"/>
                      </a:endParaRPr>
                    </a:p>
                  </a:txBody>
                  <a:tcPr horzOverflow="overflow"/>
                </a:tc>
              </a:tr>
              <a:tr h="590006">
                <a:tc>
                  <a:txBody>
                    <a:bodyPr/>
                    <a:lstStyle/>
                    <a:p>
                      <a:r>
                        <a:rPr lang="en-US" sz="1600" dirty="0" smtClean="0"/>
                        <a:t>NEC</a:t>
                      </a:r>
                      <a:endParaRPr lang="en-US" sz="1600" dirty="0"/>
                    </a:p>
                  </a:txBody>
                  <a:tcPr/>
                </a:tc>
                <a:tc>
                  <a:txBody>
                    <a:bodyPr/>
                    <a:lstStyle/>
                    <a:p>
                      <a:r>
                        <a:rPr lang="en-US" sz="1600" dirty="0" smtClean="0"/>
                        <a:t>IP8800, +</a:t>
                      </a:r>
                      <a:endParaRPr 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cap="none" normalizeH="0" baseline="0" dirty="0" smtClean="0">
                          <a:ln>
                            <a:noFill/>
                          </a:ln>
                          <a:solidFill>
                            <a:schemeClr val="hlink"/>
                          </a:solidFill>
                          <a:effectLst/>
                          <a:latin typeface="Calibri" charset="0"/>
                        </a:rPr>
                        <a:t>1 OF instance per VLAN</a:t>
                      </a:r>
                    </a:p>
                    <a:p>
                      <a:endParaRPr lang="en-US" sz="1600" dirty="0"/>
                    </a:p>
                  </a:txBody>
                  <a:tcPr/>
                </a:tc>
                <a:tc>
                  <a:txBody>
                    <a:bodyPr/>
                    <a:lstStyle/>
                    <a:p>
                      <a:pPr marL="0" marR="0" lvl="0" indent="0" algn="l" defTabSz="914400" rtl="0" eaLnBrk="0" fontAlgn="base" latinLnBrk="0" hangingPunct="0">
                        <a:lnSpc>
                          <a:spcPct val="100000"/>
                        </a:lnSpc>
                        <a:spcBef>
                          <a:spcPct val="20000"/>
                        </a:spcBef>
                        <a:spcAft>
                          <a:spcPct val="0"/>
                        </a:spcAft>
                        <a:buClrTx/>
                        <a:buSzTx/>
                        <a:buFontTx/>
                        <a:buChar char="-"/>
                        <a:tabLst/>
                      </a:pPr>
                      <a:r>
                        <a:rPr kumimoji="0" lang="en-US" sz="1600" b="0" i="0" u="none" strike="noStrike" cap="none" normalizeH="0" baseline="0" dirty="0" err="1">
                          <a:ln>
                            <a:noFill/>
                          </a:ln>
                          <a:solidFill>
                            <a:schemeClr val="hlink"/>
                          </a:solidFill>
                          <a:effectLst/>
                          <a:latin typeface="Calibri" charset="0"/>
                        </a:rPr>
                        <a:t>OpenFlow</a:t>
                      </a:r>
                      <a:r>
                        <a:rPr kumimoji="0" lang="en-US" sz="1600" b="0" i="0" u="none" strike="noStrike" cap="none" normalizeH="0" baseline="0" dirty="0">
                          <a:ln>
                            <a:noFill/>
                          </a:ln>
                          <a:solidFill>
                            <a:schemeClr val="hlink"/>
                          </a:solidFill>
                          <a:effectLst/>
                          <a:latin typeface="Calibri" charset="0"/>
                        </a:rPr>
                        <a:t> takes precedence</a:t>
                      </a:r>
                    </a:p>
                    <a:p>
                      <a:pPr marL="0" marR="0" lvl="0" indent="0" algn="l" defTabSz="914400" rtl="0" eaLnBrk="0" fontAlgn="base" latinLnBrk="0" hangingPunct="0">
                        <a:lnSpc>
                          <a:spcPct val="100000"/>
                        </a:lnSpc>
                        <a:spcBef>
                          <a:spcPct val="20000"/>
                        </a:spcBef>
                        <a:spcAft>
                          <a:spcPct val="0"/>
                        </a:spcAft>
                        <a:buClrTx/>
                        <a:buSzTx/>
                        <a:buFontTx/>
                        <a:buChar char="-"/>
                        <a:tabLst/>
                      </a:pPr>
                      <a:r>
                        <a:rPr kumimoji="0" lang="en-US" sz="1600" b="0" i="0" u="none" strike="noStrike" cap="none" normalizeH="0" baseline="0" dirty="0">
                          <a:ln>
                            <a:noFill/>
                          </a:ln>
                          <a:solidFill>
                            <a:schemeClr val="hlink"/>
                          </a:solidFill>
                          <a:effectLst/>
                          <a:latin typeface="Calibri" charset="0"/>
                        </a:rPr>
                        <a:t>Most actions processed in hardware</a:t>
                      </a:r>
                    </a:p>
                    <a:p>
                      <a:pPr marL="0" marR="0" lvl="0" indent="0" algn="l" defTabSz="914400" rtl="0" eaLnBrk="0" fontAlgn="base" latinLnBrk="0" hangingPunct="0">
                        <a:lnSpc>
                          <a:spcPct val="100000"/>
                        </a:lnSpc>
                        <a:spcBef>
                          <a:spcPct val="20000"/>
                        </a:spcBef>
                        <a:spcAft>
                          <a:spcPct val="0"/>
                        </a:spcAft>
                        <a:buClrTx/>
                        <a:buSzTx/>
                        <a:buFontTx/>
                        <a:buChar char="-"/>
                        <a:tabLst/>
                      </a:pPr>
                      <a:r>
                        <a:rPr kumimoji="0" lang="en-US" sz="1600" b="0" i="0" u="none" strike="noStrike" cap="none" normalizeH="0" baseline="0" dirty="0">
                          <a:ln>
                            <a:noFill/>
                          </a:ln>
                          <a:solidFill>
                            <a:schemeClr val="hlink"/>
                          </a:solidFill>
                          <a:effectLst/>
                          <a:latin typeface="Calibri" charset="0"/>
                        </a:rPr>
                        <a:t>MAC header rewriting in </a:t>
                      </a:r>
                      <a:r>
                        <a:rPr kumimoji="0" lang="en-US" sz="1600" b="0" i="0" u="none" strike="noStrike" cap="none" normalizeH="0" baseline="0" dirty="0" err="1">
                          <a:ln>
                            <a:noFill/>
                          </a:ln>
                          <a:solidFill>
                            <a:schemeClr val="hlink"/>
                          </a:solidFill>
                          <a:effectLst/>
                          <a:latin typeface="Calibri" charset="0"/>
                        </a:rPr>
                        <a:t>h/w</a:t>
                      </a:r>
                      <a:endParaRPr kumimoji="0" lang="en-US" sz="1600" b="0" i="0" u="none" strike="noStrike" cap="none" normalizeH="0" baseline="0" dirty="0">
                        <a:ln>
                          <a:noFill/>
                        </a:ln>
                        <a:solidFill>
                          <a:schemeClr val="hlink"/>
                        </a:solidFill>
                        <a:effectLst/>
                        <a:latin typeface="Calibri"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800" b="0" i="0" u="none" strike="noStrike" cap="none" normalizeH="0" baseline="0" dirty="0">
                        <a:ln>
                          <a:noFill/>
                        </a:ln>
                        <a:solidFill>
                          <a:schemeClr val="hlink"/>
                        </a:solidFill>
                        <a:effectLst/>
                        <a:latin typeface="Calibri" charset="0"/>
                      </a:endParaRPr>
                    </a:p>
                  </a:txBody>
                  <a:tcPr horzOverflow="overflow"/>
                </a:tc>
              </a:tr>
              <a:tr h="767007">
                <a:tc>
                  <a:txBody>
                    <a:bodyPr/>
                    <a:lstStyle/>
                    <a:p>
                      <a:r>
                        <a:rPr lang="en-US" sz="1600" dirty="0" smtClean="0"/>
                        <a:t>Pronto/Pica8</a:t>
                      </a:r>
                      <a:endParaRPr lang="en-US" sz="1600" dirty="0"/>
                    </a:p>
                  </a:txBody>
                  <a:tcPr/>
                </a:tc>
                <a:tc>
                  <a:txBody>
                    <a:bodyPr/>
                    <a:lstStyle/>
                    <a:p>
                      <a:r>
                        <a:rPr lang="en-US" sz="1600" dirty="0" smtClean="0"/>
                        <a:t>3290, 3780, 3920, +</a:t>
                      </a:r>
                      <a:endParaRPr 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cap="none" normalizeH="0" baseline="0" dirty="0" smtClean="0">
                          <a:ln>
                            <a:noFill/>
                          </a:ln>
                          <a:solidFill>
                            <a:schemeClr val="hlink"/>
                          </a:solidFill>
                          <a:effectLst/>
                          <a:latin typeface="Calibri" charset="0"/>
                        </a:rPr>
                        <a:t>1 OF instance per switch</a:t>
                      </a:r>
                    </a:p>
                    <a:p>
                      <a:endParaRPr lang="en-US" sz="1600" dirty="0"/>
                    </a:p>
                  </a:txBody>
                  <a:tcPr/>
                </a:tc>
                <a:tc>
                  <a:txBody>
                    <a:bodyPr/>
                    <a:lstStyle/>
                    <a:p>
                      <a:pPr marL="0" marR="0" lvl="0" indent="0" algn="l" defTabSz="914400" rtl="0" eaLnBrk="0" fontAlgn="base" latinLnBrk="0" hangingPunct="0">
                        <a:lnSpc>
                          <a:spcPct val="100000"/>
                        </a:lnSpc>
                        <a:spcBef>
                          <a:spcPct val="20000"/>
                        </a:spcBef>
                        <a:spcAft>
                          <a:spcPct val="0"/>
                        </a:spcAft>
                        <a:buClrTx/>
                        <a:buSzTx/>
                        <a:buFontTx/>
                        <a:buChar char="-"/>
                        <a:tabLst/>
                      </a:pPr>
                      <a:r>
                        <a:rPr kumimoji="0" lang="en-US" sz="1600" b="0" i="0" u="none" strike="noStrike" cap="none" normalizeH="0" baseline="0" dirty="0">
                          <a:ln>
                            <a:noFill/>
                          </a:ln>
                          <a:solidFill>
                            <a:schemeClr val="hlink"/>
                          </a:solidFill>
                          <a:effectLst/>
                          <a:latin typeface="Calibri" charset="0"/>
                        </a:rPr>
                        <a:t>No legacy protocols (like VLAN and STP)</a:t>
                      </a:r>
                    </a:p>
                    <a:p>
                      <a:pPr marL="0" marR="0" lvl="0" indent="0" algn="l" defTabSz="914400" rtl="0" eaLnBrk="0" fontAlgn="base" latinLnBrk="0" hangingPunct="0">
                        <a:lnSpc>
                          <a:spcPct val="100000"/>
                        </a:lnSpc>
                        <a:spcBef>
                          <a:spcPct val="20000"/>
                        </a:spcBef>
                        <a:spcAft>
                          <a:spcPct val="0"/>
                        </a:spcAft>
                        <a:buClrTx/>
                        <a:buSzTx/>
                        <a:buFontTx/>
                        <a:buChar char="-"/>
                        <a:tabLst/>
                      </a:pPr>
                      <a:r>
                        <a:rPr kumimoji="0" lang="en-US" sz="1600" b="0" i="0" u="none" strike="noStrike" cap="none" normalizeH="0" baseline="0" dirty="0">
                          <a:ln>
                            <a:noFill/>
                          </a:ln>
                          <a:solidFill>
                            <a:schemeClr val="hlink"/>
                          </a:solidFill>
                          <a:effectLst/>
                          <a:latin typeface="Calibri" charset="0"/>
                        </a:rPr>
                        <a:t>Most actions processed in hardware</a:t>
                      </a:r>
                    </a:p>
                    <a:p>
                      <a:pPr marL="0" marR="0" lvl="0" indent="0" algn="l" defTabSz="914400" rtl="0" eaLnBrk="0" fontAlgn="base" latinLnBrk="0" hangingPunct="0">
                        <a:lnSpc>
                          <a:spcPct val="100000"/>
                        </a:lnSpc>
                        <a:spcBef>
                          <a:spcPct val="20000"/>
                        </a:spcBef>
                        <a:spcAft>
                          <a:spcPct val="0"/>
                        </a:spcAft>
                        <a:buClrTx/>
                        <a:buSzTx/>
                        <a:buFontTx/>
                        <a:buChar char="-"/>
                        <a:tabLst/>
                      </a:pPr>
                      <a:r>
                        <a:rPr kumimoji="0" lang="en-US" sz="1600" b="0" i="0" u="none" strike="noStrike" cap="none" normalizeH="0" baseline="0" dirty="0">
                          <a:ln>
                            <a:noFill/>
                          </a:ln>
                          <a:solidFill>
                            <a:schemeClr val="hlink"/>
                          </a:solidFill>
                          <a:effectLst/>
                          <a:latin typeface="Calibri" charset="0"/>
                        </a:rPr>
                        <a:t>MAC header rewriting in </a:t>
                      </a:r>
                      <a:r>
                        <a:rPr kumimoji="0" lang="en-US" sz="1600" b="0" i="0" u="none" strike="noStrike" cap="none" normalizeH="0" baseline="0" dirty="0" err="1">
                          <a:ln>
                            <a:noFill/>
                          </a:ln>
                          <a:solidFill>
                            <a:schemeClr val="hlink"/>
                          </a:solidFill>
                          <a:effectLst/>
                          <a:latin typeface="Calibri" charset="0"/>
                        </a:rPr>
                        <a:t>h/w</a:t>
                      </a:r>
                      <a:endParaRPr kumimoji="0" lang="en-US" sz="1600" b="0" i="0" u="none" strike="noStrike" cap="none" normalizeH="0" baseline="0" dirty="0">
                        <a:ln>
                          <a:noFill/>
                        </a:ln>
                        <a:solidFill>
                          <a:schemeClr val="hlink"/>
                        </a:solidFill>
                        <a:effectLst/>
                        <a:latin typeface="Calibri"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800" b="0" i="0" u="none" strike="noStrike" cap="none" normalizeH="0" baseline="0" dirty="0">
                        <a:ln>
                          <a:noFill/>
                        </a:ln>
                        <a:solidFill>
                          <a:schemeClr val="hlink"/>
                        </a:solidFill>
                        <a:effectLst/>
                        <a:latin typeface="Calibri" charset="0"/>
                      </a:endParaRPr>
                    </a:p>
                  </a:txBody>
                  <a:tcPr horzOverflow="overflow"/>
                </a:tc>
              </a:tr>
              <a:tr h="590006">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r>
              <a:tr h="590006">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smtClean="0"/>
                    </a:p>
                  </a:txBody>
                  <a:tcPr/>
                </a:tc>
              </a:tr>
              <a:tr h="258648">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smtClean="0"/>
                    </a:p>
                  </a:txBody>
                  <a:tcPr/>
                </a:tc>
              </a:tr>
            </a:tbl>
          </a:graphicData>
        </a:graphic>
      </p:graphicFrame>
      <p:pic>
        <p:nvPicPr>
          <p:cNvPr id="7" name="Picture 41"/>
          <p:cNvPicPr>
            <a:picLocks noChangeAspect="1" noChangeArrowheads="1"/>
          </p:cNvPicPr>
          <p:nvPr/>
        </p:nvPicPr>
        <p:blipFill>
          <a:blip r:embed="rId3"/>
          <a:srcRect/>
          <a:stretch>
            <a:fillRect/>
          </a:stretch>
        </p:blipFill>
        <p:spPr bwMode="auto">
          <a:xfrm>
            <a:off x="7099300" y="4348529"/>
            <a:ext cx="1905000" cy="655638"/>
          </a:xfrm>
          <a:prstGeom prst="rect">
            <a:avLst/>
          </a:prstGeom>
          <a:noFill/>
        </p:spPr>
      </p:pic>
      <p:pic>
        <p:nvPicPr>
          <p:cNvPr id="8" name="Picture 42"/>
          <p:cNvPicPr>
            <a:picLocks noChangeAspect="1" noChangeArrowheads="1"/>
          </p:cNvPicPr>
          <p:nvPr/>
        </p:nvPicPr>
        <p:blipFill>
          <a:blip r:embed="rId4"/>
          <a:srcRect/>
          <a:stretch>
            <a:fillRect/>
          </a:stretch>
        </p:blipFill>
        <p:spPr bwMode="auto">
          <a:xfrm>
            <a:off x="7378701" y="1774825"/>
            <a:ext cx="1371600" cy="1009650"/>
          </a:xfrm>
          <a:prstGeom prst="rect">
            <a:avLst/>
          </a:prstGeom>
          <a:noFill/>
        </p:spPr>
      </p:pic>
      <p:pic>
        <p:nvPicPr>
          <p:cNvPr id="9" name="Picture 3"/>
          <p:cNvPicPr>
            <a:picLocks noChangeAspect="1" noChangeArrowheads="1"/>
          </p:cNvPicPr>
          <p:nvPr/>
        </p:nvPicPr>
        <p:blipFill>
          <a:blip r:embed="rId5"/>
          <a:srcRect/>
          <a:stretch>
            <a:fillRect/>
          </a:stretch>
        </p:blipFill>
        <p:spPr bwMode="auto">
          <a:xfrm>
            <a:off x="7099300" y="3329170"/>
            <a:ext cx="2044700" cy="4238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Switches</a:t>
            </a:r>
            <a:endParaRPr lang="en-US" dirty="0"/>
          </a:p>
        </p:txBody>
      </p:sp>
      <p:sp>
        <p:nvSpPr>
          <p:cNvPr id="5" name="Slide Number Placeholder 4"/>
          <p:cNvSpPr>
            <a:spLocks noGrp="1"/>
          </p:cNvSpPr>
          <p:nvPr>
            <p:ph type="sldNum" sz="quarter" idx="12"/>
          </p:nvPr>
        </p:nvSpPr>
        <p:spPr/>
        <p:txBody>
          <a:bodyPr/>
          <a:lstStyle/>
          <a:p>
            <a:fld id="{6D02D521-F27E-6F44-86F8-1AB1FF00EE51}" type="slidenum">
              <a:rPr lang="en-US" smtClean="0"/>
              <a:pPr/>
              <a:t>75</a:t>
            </a:fld>
            <a:endParaRPr lang="en-US"/>
          </a:p>
        </p:txBody>
      </p:sp>
      <p:graphicFrame>
        <p:nvGraphicFramePr>
          <p:cNvPr id="6" name="Table 5"/>
          <p:cNvGraphicFramePr>
            <a:graphicFrameLocks noGrp="1"/>
          </p:cNvGraphicFramePr>
          <p:nvPr/>
        </p:nvGraphicFramePr>
        <p:xfrm>
          <a:off x="0" y="1316767"/>
          <a:ext cx="9144001" cy="5685021"/>
        </p:xfrm>
        <a:graphic>
          <a:graphicData uri="http://schemas.openxmlformats.org/drawingml/2006/table">
            <a:tbl>
              <a:tblPr firstRow="1" bandRow="1">
                <a:tableStyleId>{5C22544A-7EE6-4342-B048-85BDC9FD1C3A}</a:tableStyleId>
              </a:tblPr>
              <a:tblGrid>
                <a:gridCol w="1201615"/>
                <a:gridCol w="869462"/>
                <a:gridCol w="1172308"/>
                <a:gridCol w="1338384"/>
                <a:gridCol w="1328616"/>
                <a:gridCol w="3233616"/>
              </a:tblGrid>
              <a:tr h="535367">
                <a:tc>
                  <a:txBody>
                    <a:bodyPr/>
                    <a:lstStyle/>
                    <a:p>
                      <a:r>
                        <a:rPr lang="en-US" sz="1600" dirty="0" smtClean="0"/>
                        <a:t>Name</a:t>
                      </a:r>
                      <a:endParaRPr lang="en-US" sz="1600" dirty="0"/>
                    </a:p>
                  </a:txBody>
                  <a:tcPr/>
                </a:tc>
                <a:tc>
                  <a:txBody>
                    <a:bodyPr/>
                    <a:lstStyle/>
                    <a:p>
                      <a:r>
                        <a:rPr lang="en-US" sz="1600" dirty="0" smtClean="0"/>
                        <a:t>Lang</a:t>
                      </a:r>
                      <a:endParaRPr lang="en-US" sz="1600" dirty="0"/>
                    </a:p>
                  </a:txBody>
                  <a:tcPr/>
                </a:tc>
                <a:tc>
                  <a:txBody>
                    <a:bodyPr/>
                    <a:lstStyle/>
                    <a:p>
                      <a:r>
                        <a:rPr lang="en-US" sz="1600" dirty="0" err="1" smtClean="0"/>
                        <a:t>Platform(s</a:t>
                      </a:r>
                      <a:r>
                        <a:rPr lang="en-US" sz="1600" dirty="0" smtClean="0"/>
                        <a:t>)</a:t>
                      </a:r>
                      <a:endParaRPr lang="en-US" sz="1600" dirty="0"/>
                    </a:p>
                  </a:txBody>
                  <a:tcPr/>
                </a:tc>
                <a:tc>
                  <a:txBody>
                    <a:bodyPr/>
                    <a:lstStyle/>
                    <a:p>
                      <a:r>
                        <a:rPr lang="en-US" sz="1600" dirty="0" smtClean="0"/>
                        <a:t>License</a:t>
                      </a:r>
                      <a:endParaRPr lang="en-US" sz="1600" dirty="0"/>
                    </a:p>
                  </a:txBody>
                  <a:tcPr/>
                </a:tc>
                <a:tc>
                  <a:txBody>
                    <a:bodyPr/>
                    <a:lstStyle/>
                    <a:p>
                      <a:r>
                        <a:rPr lang="en-US" sz="1600" dirty="0" smtClean="0"/>
                        <a:t>Original</a:t>
                      </a:r>
                    </a:p>
                    <a:p>
                      <a:r>
                        <a:rPr lang="en-US" sz="1600" dirty="0" smtClean="0"/>
                        <a:t>Author</a:t>
                      </a:r>
                      <a:endParaRPr lang="en-US" sz="1600" dirty="0"/>
                    </a:p>
                  </a:txBody>
                  <a:tcPr/>
                </a:tc>
                <a:tc>
                  <a:txBody>
                    <a:bodyPr/>
                    <a:lstStyle/>
                    <a:p>
                      <a:r>
                        <a:rPr lang="en-US" sz="1600" dirty="0" smtClean="0"/>
                        <a:t>Notes</a:t>
                      </a:r>
                      <a:endParaRPr lang="en-US" sz="1600" dirty="0"/>
                    </a:p>
                  </a:txBody>
                  <a:tcPr/>
                </a:tc>
              </a:tr>
              <a:tr h="994254">
                <a:tc>
                  <a:txBody>
                    <a:bodyPr/>
                    <a:lstStyle/>
                    <a:p>
                      <a:r>
                        <a:rPr lang="en-US" sz="1600" dirty="0" err="1" smtClean="0"/>
                        <a:t>OpenFlow</a:t>
                      </a:r>
                      <a:r>
                        <a:rPr lang="en-US" sz="1600" baseline="0" dirty="0" smtClean="0"/>
                        <a:t> Reference</a:t>
                      </a:r>
                      <a:endParaRPr lang="en-US" sz="1600" dirty="0"/>
                    </a:p>
                  </a:txBody>
                  <a:tcPr/>
                </a:tc>
                <a:tc>
                  <a:txBody>
                    <a:bodyPr/>
                    <a:lstStyle/>
                    <a:p>
                      <a:r>
                        <a:rPr lang="en-US" sz="1600" dirty="0" smtClean="0"/>
                        <a:t>C</a:t>
                      </a:r>
                      <a:endParaRPr lang="en-US" sz="1600" dirty="0"/>
                    </a:p>
                  </a:txBody>
                  <a:tcPr/>
                </a:tc>
                <a:tc>
                  <a:txBody>
                    <a:bodyPr/>
                    <a:lstStyle/>
                    <a:p>
                      <a:r>
                        <a:rPr lang="en-US" sz="1600" dirty="0" smtClean="0"/>
                        <a:t>Linux</a:t>
                      </a:r>
                      <a:endParaRPr lang="en-US" sz="1600" dirty="0"/>
                    </a:p>
                  </a:txBody>
                  <a:tcPr/>
                </a:tc>
                <a:tc>
                  <a:txBody>
                    <a:bodyPr/>
                    <a:lstStyle/>
                    <a:p>
                      <a:r>
                        <a:rPr lang="en-US" sz="1600" dirty="0" err="1" smtClean="0"/>
                        <a:t>OpenFlow</a:t>
                      </a:r>
                      <a:r>
                        <a:rPr lang="en-US" sz="1600" dirty="0" smtClean="0"/>
                        <a:t> License</a:t>
                      </a:r>
                      <a:endParaRPr lang="en-US" sz="1600" dirty="0"/>
                    </a:p>
                  </a:txBody>
                  <a:tcPr/>
                </a:tc>
                <a:tc>
                  <a:txBody>
                    <a:bodyPr/>
                    <a:lstStyle/>
                    <a:p>
                      <a:r>
                        <a:rPr lang="en-US" sz="1600" dirty="0" smtClean="0"/>
                        <a:t>Stanford/</a:t>
                      </a:r>
                      <a:r>
                        <a:rPr lang="en-US" sz="1600" dirty="0" err="1" smtClean="0"/>
                        <a:t>Nicira</a:t>
                      </a:r>
                      <a:endParaRPr lang="en-US" sz="1600" dirty="0"/>
                    </a:p>
                  </a:txBody>
                  <a:tcPr/>
                </a:tc>
                <a:tc>
                  <a:txBody>
                    <a:bodyPr/>
                    <a:lstStyle/>
                    <a:p>
                      <a:r>
                        <a:rPr lang="en-US" sz="1600" dirty="0" smtClean="0"/>
                        <a:t>not designed for extensibility</a:t>
                      </a:r>
                      <a:endParaRPr lang="en-US" sz="1600" dirty="0"/>
                    </a:p>
                  </a:txBody>
                  <a:tcPr/>
                </a:tc>
              </a:tr>
              <a:tr h="764811">
                <a:tc>
                  <a:txBody>
                    <a:bodyPr/>
                    <a:lstStyle/>
                    <a:p>
                      <a:r>
                        <a:rPr lang="en-US" sz="1600" dirty="0" smtClean="0"/>
                        <a:t>Open </a:t>
                      </a:r>
                      <a:r>
                        <a:rPr lang="en-US" sz="1600" dirty="0" err="1" smtClean="0"/>
                        <a:t>vSwitch</a:t>
                      </a:r>
                      <a:endParaRPr lang="en-US" sz="1600" dirty="0"/>
                    </a:p>
                  </a:txBody>
                  <a:tcPr/>
                </a:tc>
                <a:tc>
                  <a:txBody>
                    <a:bodyPr/>
                    <a:lstStyle/>
                    <a:p>
                      <a:r>
                        <a:rPr lang="en-US" sz="1600" dirty="0" smtClean="0"/>
                        <a:t>C/Python</a:t>
                      </a:r>
                      <a:endParaRPr lang="en-US" sz="1600" dirty="0"/>
                    </a:p>
                  </a:txBody>
                  <a:tcPr/>
                </a:tc>
                <a:tc>
                  <a:txBody>
                    <a:bodyPr/>
                    <a:lstStyle/>
                    <a:p>
                      <a:r>
                        <a:rPr lang="en-US" sz="1600" dirty="0" smtClean="0"/>
                        <a:t>Linux/BSD?</a:t>
                      </a:r>
                      <a:endParaRPr lang="en-US" sz="1600" dirty="0"/>
                    </a:p>
                  </a:txBody>
                  <a:tcPr/>
                </a:tc>
                <a:tc>
                  <a:txBody>
                    <a:bodyPr/>
                    <a:lstStyle/>
                    <a:p>
                      <a:r>
                        <a:rPr lang="en-US" sz="1600" dirty="0" smtClean="0"/>
                        <a:t>Apache 2.0</a:t>
                      </a:r>
                      <a:endParaRPr lang="en-US" sz="1600" dirty="0"/>
                    </a:p>
                  </a:txBody>
                  <a:tcPr/>
                </a:tc>
                <a:tc>
                  <a:txBody>
                    <a:bodyPr/>
                    <a:lstStyle/>
                    <a:p>
                      <a:r>
                        <a:rPr lang="en-US" sz="1600" dirty="0" smtClean="0"/>
                        <a:t>Ben Pfaff/</a:t>
                      </a:r>
                      <a:r>
                        <a:rPr lang="en-US" sz="1600" dirty="0" err="1" smtClean="0"/>
                        <a:t>Nicira</a:t>
                      </a:r>
                      <a:endParaRPr lang="en-US" sz="1600" dirty="0"/>
                    </a:p>
                  </a:txBody>
                  <a:tcPr/>
                </a:tc>
                <a:tc>
                  <a:txBody>
                    <a:bodyPr/>
                    <a:lstStyle/>
                    <a:p>
                      <a:r>
                        <a:rPr lang="en-US" sz="1600" dirty="0" smtClean="0"/>
                        <a:t>In</a:t>
                      </a:r>
                      <a:r>
                        <a:rPr lang="en-US" sz="1600" baseline="0" dirty="0" smtClean="0"/>
                        <a:t> Linux kernel 3.3+</a:t>
                      </a:r>
                      <a:endParaRPr lang="en-US" sz="1600" dirty="0"/>
                    </a:p>
                  </a:txBody>
                  <a:tcPr/>
                </a:tc>
              </a:tr>
              <a:tr h="994254">
                <a:tc>
                  <a:txBody>
                    <a:bodyPr/>
                    <a:lstStyle/>
                    <a:p>
                      <a:r>
                        <a:rPr lang="en-US" sz="1600" dirty="0" smtClean="0"/>
                        <a:t>Indigo</a:t>
                      </a:r>
                      <a:endParaRPr lang="en-US" sz="1600" dirty="0"/>
                    </a:p>
                  </a:txBody>
                  <a:tcPr/>
                </a:tc>
                <a:tc>
                  <a:txBody>
                    <a:bodyPr/>
                    <a:lstStyle/>
                    <a:p>
                      <a:r>
                        <a:rPr lang="en-US" sz="1600" dirty="0" smtClean="0"/>
                        <a:t>C/</a:t>
                      </a:r>
                      <a:r>
                        <a:rPr lang="en-US" sz="1600" dirty="0" err="1" smtClean="0"/>
                        <a:t>Lua</a:t>
                      </a:r>
                      <a:endParaRPr lang="en-US" sz="1600" dirty="0"/>
                    </a:p>
                  </a:txBody>
                  <a:tcPr/>
                </a:tc>
                <a:tc>
                  <a:txBody>
                    <a:bodyPr/>
                    <a:lstStyle/>
                    <a:p>
                      <a:r>
                        <a:rPr lang="en-US" sz="1600" dirty="0" smtClean="0"/>
                        <a:t>Linux-based Hardware</a:t>
                      </a:r>
                      <a:r>
                        <a:rPr lang="en-US" sz="1600" baseline="0" dirty="0" smtClean="0"/>
                        <a:t> Switches</a:t>
                      </a:r>
                      <a:endParaRPr lang="en-US" sz="1600" dirty="0"/>
                    </a:p>
                  </a:txBody>
                  <a:tcPr/>
                </a:tc>
                <a:tc>
                  <a:txBody>
                    <a:bodyPr/>
                    <a:lstStyle/>
                    <a:p>
                      <a:r>
                        <a:rPr lang="en-US" sz="1600" dirty="0" smtClean="0"/>
                        <a:t>GPL v2</a:t>
                      </a:r>
                      <a:endParaRPr lang="en-US" sz="1600" dirty="0"/>
                    </a:p>
                  </a:txBody>
                  <a:tcPr/>
                </a:tc>
                <a:tc>
                  <a:txBody>
                    <a:bodyPr/>
                    <a:lstStyle/>
                    <a:p>
                      <a:r>
                        <a:rPr lang="en-US" sz="1600" dirty="0" smtClean="0"/>
                        <a:t>Dan </a:t>
                      </a:r>
                      <a:r>
                        <a:rPr lang="en-US" sz="1600" dirty="0" err="1" smtClean="0"/>
                        <a:t>Talayco/BigSwitch</a:t>
                      </a:r>
                      <a:endParaRPr lang="en-US" sz="1600" dirty="0"/>
                    </a:p>
                  </a:txBody>
                  <a:tcPr/>
                </a:tc>
                <a:tc>
                  <a:txBody>
                    <a:bodyPr/>
                    <a:lstStyle/>
                    <a:p>
                      <a:r>
                        <a:rPr lang="en-US" sz="1600" dirty="0" smtClean="0"/>
                        <a:t>Bare </a:t>
                      </a:r>
                      <a:r>
                        <a:rPr lang="en-US" sz="1600" dirty="0" err="1" smtClean="0"/>
                        <a:t>OpenFlow</a:t>
                      </a:r>
                      <a:r>
                        <a:rPr lang="en-US" sz="1600" dirty="0" smtClean="0"/>
                        <a:t> switch</a:t>
                      </a:r>
                      <a:endParaRPr lang="en-US" sz="1600" dirty="0"/>
                    </a:p>
                  </a:txBody>
                  <a:tcPr/>
                </a:tc>
              </a:tr>
              <a:tr h="764811">
                <a:tc>
                  <a:txBody>
                    <a:bodyPr/>
                    <a:lstStyle/>
                    <a:p>
                      <a:r>
                        <a:rPr lang="en-US" sz="1600" dirty="0" err="1" smtClean="0"/>
                        <a:t>Xorplus</a:t>
                      </a:r>
                      <a:endParaRPr lang="en-US" sz="1600" dirty="0"/>
                    </a:p>
                  </a:txBody>
                  <a:tcPr/>
                </a:tc>
                <a:tc>
                  <a:txBody>
                    <a:bodyPr/>
                    <a:lstStyle/>
                    <a:p>
                      <a:r>
                        <a:rPr lang="en-US" sz="1600" dirty="0" smtClean="0"/>
                        <a:t>?</a:t>
                      </a:r>
                      <a:endParaRPr lang="en-US" sz="1600" dirty="0"/>
                    </a:p>
                  </a:txBody>
                  <a:tcPr/>
                </a:tc>
                <a:tc>
                  <a:txBody>
                    <a:bodyPr/>
                    <a:lstStyle/>
                    <a:p>
                      <a:r>
                        <a:rPr lang="en-US" sz="1600" dirty="0" smtClean="0"/>
                        <a:t>Linux-based Hardware Switches</a:t>
                      </a:r>
                      <a:endParaRPr lang="en-US" sz="1600" dirty="0"/>
                    </a:p>
                  </a:txBody>
                  <a:tcPr/>
                </a:tc>
                <a:tc>
                  <a:txBody>
                    <a:bodyPr/>
                    <a:lstStyle/>
                    <a:p>
                      <a:r>
                        <a:rPr lang="en-US" sz="1600" dirty="0" smtClean="0"/>
                        <a:t>?</a:t>
                      </a:r>
                      <a:endParaRPr lang="en-US" sz="1600" dirty="0"/>
                    </a:p>
                  </a:txBody>
                  <a:tcPr/>
                </a:tc>
                <a:tc>
                  <a:txBody>
                    <a:bodyPr/>
                    <a:lstStyle/>
                    <a:p>
                      <a:r>
                        <a:rPr lang="en-US" sz="1600" dirty="0" smtClean="0"/>
                        <a:t>Pica8</a:t>
                      </a:r>
                      <a:endParaRPr lang="en-US" sz="1600" dirty="0"/>
                    </a:p>
                  </a:txBody>
                  <a:tcPr/>
                </a:tc>
                <a:tc>
                  <a:txBody>
                    <a:bodyPr/>
                    <a:lstStyle/>
                    <a:p>
                      <a:r>
                        <a:rPr lang="en-US" sz="1600" dirty="0" smtClean="0"/>
                        <a:t>Support </a:t>
                      </a:r>
                      <a:endParaRPr lang="en-US" sz="1600" dirty="0"/>
                    </a:p>
                  </a:txBody>
                  <a:tcPr/>
                </a:tc>
              </a:tr>
              <a:tr h="764811">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smtClean="0"/>
                    </a:p>
                  </a:txBody>
                  <a:tcPr/>
                </a:tc>
              </a:tr>
              <a:tr h="764811">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smtClean="0"/>
                    </a:p>
                  </a:txBody>
                  <a:tcPr/>
                </a:tc>
              </a:tr>
            </a:tbl>
          </a:graphicData>
        </a:graphic>
      </p:graphicFrame>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7" name="Title 1"/>
          <p:cNvSpPr>
            <a:spLocks noGrp="1"/>
          </p:cNvSpPr>
          <p:nvPr>
            <p:ph type="ctrTitle"/>
          </p:nvPr>
        </p:nvSpPr>
        <p:spPr/>
        <p:txBody>
          <a:bodyPr/>
          <a:lstStyle/>
          <a:p>
            <a:pPr eaLnBrk="1" hangingPunct="1"/>
            <a:r>
              <a:rPr lang="en-US" sz="7200" dirty="0" smtClean="0">
                <a:latin typeface="Calibri" charset="0"/>
              </a:rPr>
              <a:t>Ignore these slides. Ask your vendor for the latest.</a:t>
            </a:r>
            <a:endParaRPr lang="en-US" sz="7200" dirty="0">
              <a:latin typeface="Calibri" charset="0"/>
            </a:endParaRPr>
          </a:p>
        </p:txBody>
      </p:sp>
      <p:sp>
        <p:nvSpPr>
          <p:cNvPr id="3" name="Slide Number Placeholder 2"/>
          <p:cNvSpPr>
            <a:spLocks noGrp="1"/>
          </p:cNvSpPr>
          <p:nvPr>
            <p:ph type="sldNum" sz="quarter" idx="12"/>
          </p:nvPr>
        </p:nvSpPr>
        <p:spPr/>
        <p:txBody>
          <a:bodyPr/>
          <a:lstStyle/>
          <a:p>
            <a:fld id="{EFE1403D-69EA-144D-B9C0-DACDB6504424}" type="slidenum">
              <a:rPr lang="en-US"/>
              <a:pPr/>
              <a:t>76</a:t>
            </a:fld>
            <a:endParaRPr 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8609" name="Title 1"/>
          <p:cNvSpPr>
            <a:spLocks noGrp="1"/>
          </p:cNvSpPr>
          <p:nvPr>
            <p:ph type="title"/>
          </p:nvPr>
        </p:nvSpPr>
        <p:spPr>
          <a:xfrm>
            <a:off x="457200" y="249238"/>
            <a:ext cx="8434388" cy="911225"/>
          </a:xfrm>
        </p:spPr>
        <p:txBody>
          <a:bodyPr/>
          <a:lstStyle/>
          <a:p>
            <a:pPr eaLnBrk="1" hangingPunct="1"/>
            <a:r>
              <a:rPr lang="en-US" sz="3600" dirty="0">
                <a:latin typeface="Calibri" charset="0"/>
              </a:rPr>
              <a:t>What</a:t>
            </a:r>
            <a:r>
              <a:rPr lang="en-US" sz="3600" dirty="0" smtClean="0">
                <a:latin typeface="Calibri" charset="0"/>
              </a:rPr>
              <a:t> you cannot </a:t>
            </a:r>
            <a:r>
              <a:rPr lang="en-US" sz="3600" dirty="0">
                <a:latin typeface="Calibri" charset="0"/>
              </a:rPr>
              <a:t>do with </a:t>
            </a:r>
            <a:r>
              <a:rPr lang="en-US" sz="3600" dirty="0" err="1">
                <a:latin typeface="Calibri" charset="0"/>
              </a:rPr>
              <a:t>OpenFlow</a:t>
            </a:r>
            <a:r>
              <a:rPr lang="en-US" sz="3600" dirty="0">
                <a:latin typeface="Calibri" charset="0"/>
              </a:rPr>
              <a:t> </a:t>
            </a:r>
            <a:r>
              <a:rPr lang="en-US" sz="3600" dirty="0" smtClean="0">
                <a:latin typeface="Calibri" charset="0"/>
              </a:rPr>
              <a:t>v1.0</a:t>
            </a:r>
            <a:endParaRPr lang="en-US" sz="3600" dirty="0">
              <a:latin typeface="Calibri" charset="0"/>
            </a:endParaRPr>
          </a:p>
        </p:txBody>
      </p:sp>
      <p:sp>
        <p:nvSpPr>
          <p:cNvPr id="68610" name="Content Placeholder 2"/>
          <p:cNvSpPr>
            <a:spLocks noGrp="1"/>
          </p:cNvSpPr>
          <p:nvPr>
            <p:ph type="body" idx="1"/>
          </p:nvPr>
        </p:nvSpPr>
        <p:spPr/>
        <p:txBody>
          <a:bodyPr/>
          <a:lstStyle/>
          <a:p>
            <a:pPr eaLnBrk="1" hangingPunct="1"/>
            <a:r>
              <a:rPr lang="en-US" sz="2800" dirty="0"/>
              <a:t>Non-flow-based (per-packet) networking</a:t>
            </a:r>
          </a:p>
          <a:p>
            <a:pPr lvl="1" eaLnBrk="1" hangingPunct="1"/>
            <a:r>
              <a:rPr lang="en-US" sz="2400" dirty="0"/>
              <a:t>ex. Per-packet next-hop selection (in wireless mesh)</a:t>
            </a:r>
          </a:p>
          <a:p>
            <a:pPr lvl="1" eaLnBrk="1" hangingPunct="1"/>
            <a:r>
              <a:rPr lang="en-US" sz="2400" dirty="0"/>
              <a:t>yes, this is a fundamental limitation</a:t>
            </a:r>
          </a:p>
          <a:p>
            <a:pPr lvl="1" eaLnBrk="1" hangingPunct="1"/>
            <a:r>
              <a:rPr lang="en-US" sz="2400" dirty="0">
                <a:solidFill>
                  <a:schemeClr val="tx2"/>
                </a:solidFill>
              </a:rPr>
              <a:t>BUT </a:t>
            </a:r>
            <a:r>
              <a:rPr lang="en-US" sz="2400" dirty="0" err="1">
                <a:solidFill>
                  <a:schemeClr val="tx2"/>
                </a:solidFill>
              </a:rPr>
              <a:t>OpenFlow</a:t>
            </a:r>
            <a:r>
              <a:rPr lang="en-US" sz="2400" dirty="0">
                <a:solidFill>
                  <a:schemeClr val="tx2"/>
                </a:solidFill>
              </a:rPr>
              <a:t> can provide the plumbing to connect these systems</a:t>
            </a:r>
          </a:p>
          <a:p>
            <a:pPr eaLnBrk="1" hangingPunct="1"/>
            <a:r>
              <a:rPr lang="en-US" sz="2800" dirty="0"/>
              <a:t>Use all tables on switch chips</a:t>
            </a:r>
          </a:p>
          <a:p>
            <a:pPr lvl="1" eaLnBrk="1" hangingPunct="1"/>
            <a:r>
              <a:rPr lang="en-US" sz="2400" dirty="0"/>
              <a:t>yes, a major limitation (cross-product issue)</a:t>
            </a:r>
          </a:p>
          <a:p>
            <a:pPr lvl="1" eaLnBrk="1" hangingPunct="1"/>
            <a:r>
              <a:rPr lang="en-US" sz="2400" dirty="0">
                <a:solidFill>
                  <a:srgbClr val="1F497D"/>
                </a:solidFill>
              </a:rPr>
              <a:t>BUT</a:t>
            </a:r>
            <a:r>
              <a:rPr lang="en-US" sz="2400" dirty="0" smtClean="0">
                <a:solidFill>
                  <a:srgbClr val="1F497D"/>
                </a:solidFill>
              </a:rPr>
              <a:t> OF </a:t>
            </a:r>
            <a:r>
              <a:rPr lang="en-US" sz="2400" dirty="0">
                <a:solidFill>
                  <a:srgbClr val="1F497D"/>
                </a:solidFill>
              </a:rPr>
              <a:t>version</a:t>
            </a:r>
            <a:r>
              <a:rPr lang="en-US" sz="2400" dirty="0" smtClean="0">
                <a:solidFill>
                  <a:srgbClr val="1F497D"/>
                </a:solidFill>
              </a:rPr>
              <a:t> 1.1 exposes these, providing a way around the cross-product state explosion</a:t>
            </a:r>
            <a:endParaRPr lang="en-US" sz="2400" dirty="0">
              <a:solidFill>
                <a:srgbClr val="1F497D"/>
              </a:solidFill>
            </a:endParaRPr>
          </a:p>
        </p:txBody>
      </p:sp>
      <p:sp>
        <p:nvSpPr>
          <p:cNvPr id="4" name="Slide Number Placeholder 3"/>
          <p:cNvSpPr>
            <a:spLocks noGrp="1"/>
          </p:cNvSpPr>
          <p:nvPr>
            <p:ph type="sldNum" sz="quarter" idx="12"/>
          </p:nvPr>
        </p:nvSpPr>
        <p:spPr/>
        <p:txBody>
          <a:bodyPr/>
          <a:lstStyle/>
          <a:p>
            <a:fld id="{4A23E7CD-BE98-8F41-AA67-3F35CF1FF1D8}" type="slidenum">
              <a:rPr lang="en-US"/>
              <a:pPr/>
              <a:t>77</a:t>
            </a:fld>
            <a:endParaRPr 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0162" name="Rectangle 2"/>
          <p:cNvSpPr>
            <a:spLocks noGrp="1"/>
          </p:cNvSpPr>
          <p:nvPr>
            <p:ph type="title"/>
          </p:nvPr>
        </p:nvSpPr>
        <p:spPr>
          <a:xfrm>
            <a:off x="457200" y="249238"/>
            <a:ext cx="8488363" cy="911225"/>
          </a:xfrm>
        </p:spPr>
        <p:txBody>
          <a:bodyPr/>
          <a:lstStyle/>
          <a:p>
            <a:r>
              <a:rPr lang="en-US" sz="3600" dirty="0">
                <a:latin typeface="Calibri" charset="0"/>
              </a:rPr>
              <a:t>What can</a:t>
            </a:r>
            <a:r>
              <a:rPr lang="en-US" sz="3600" dirty="0" smtClean="0">
                <a:latin typeface="Calibri" charset="0"/>
              </a:rPr>
              <a:t> cannot do </a:t>
            </a:r>
            <a:r>
              <a:rPr lang="en-US" sz="3600" dirty="0">
                <a:latin typeface="Calibri" charset="0"/>
              </a:rPr>
              <a:t>with </a:t>
            </a:r>
            <a:r>
              <a:rPr lang="en-US" sz="3600" dirty="0" err="1">
                <a:latin typeface="Calibri" charset="0"/>
              </a:rPr>
              <a:t>OpenFlow</a:t>
            </a:r>
            <a:r>
              <a:rPr lang="en-US" sz="3600" dirty="0" smtClean="0">
                <a:latin typeface="Calibri" charset="0"/>
              </a:rPr>
              <a:t> v1.0 (2)</a:t>
            </a:r>
            <a:endParaRPr lang="en-US" sz="3600" dirty="0">
              <a:latin typeface="Calibri" charset="0"/>
            </a:endParaRPr>
          </a:p>
        </p:txBody>
      </p:sp>
      <p:sp>
        <p:nvSpPr>
          <p:cNvPr id="220163" name="Rectangle 3"/>
          <p:cNvSpPr>
            <a:spLocks noGrp="1"/>
          </p:cNvSpPr>
          <p:nvPr>
            <p:ph type="body" idx="1"/>
          </p:nvPr>
        </p:nvSpPr>
        <p:spPr/>
        <p:txBody>
          <a:bodyPr/>
          <a:lstStyle/>
          <a:p>
            <a:r>
              <a:rPr lang="en-US" sz="2800" dirty="0"/>
              <a:t>New forwarding primitives</a:t>
            </a:r>
          </a:p>
          <a:p>
            <a:pPr lvl="1"/>
            <a:r>
              <a:rPr lang="en-US" sz="2400" dirty="0"/>
              <a:t>BUT provides a nice way to integrate them through extensions</a:t>
            </a:r>
          </a:p>
          <a:p>
            <a:r>
              <a:rPr lang="en-US" sz="2800" dirty="0"/>
              <a:t>New packet formats/field definitions </a:t>
            </a:r>
          </a:p>
          <a:p>
            <a:pPr lvl="1"/>
            <a:r>
              <a:rPr lang="en-US" sz="2400" dirty="0" smtClean="0"/>
              <a:t>BUT extensible matches are coming in v1.2/1.3+</a:t>
            </a:r>
          </a:p>
          <a:p>
            <a:r>
              <a:rPr lang="en-US" sz="2800" dirty="0"/>
              <a:t>Optical Circuits</a:t>
            </a:r>
          </a:p>
          <a:p>
            <a:pPr lvl="1"/>
            <a:r>
              <a:rPr lang="en-US" sz="2400" dirty="0"/>
              <a:t>BUT efforts underway to apply </a:t>
            </a:r>
            <a:r>
              <a:rPr lang="en-US" sz="2400" dirty="0" err="1"/>
              <a:t>OpenFlow</a:t>
            </a:r>
            <a:r>
              <a:rPr lang="en-US" sz="2400" dirty="0"/>
              <a:t> model to circuits</a:t>
            </a:r>
          </a:p>
          <a:p>
            <a:r>
              <a:rPr lang="en-US" sz="2800" dirty="0"/>
              <a:t>Low-setup-time individual flows</a:t>
            </a:r>
          </a:p>
          <a:p>
            <a:pPr lvl="1"/>
            <a:r>
              <a:rPr lang="en-US" sz="2400" dirty="0"/>
              <a:t>BUT can push down flows proactively to avoid delays</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2705" name="Title 1"/>
          <p:cNvSpPr>
            <a:spLocks noGrp="1"/>
          </p:cNvSpPr>
          <p:nvPr>
            <p:ph type="title"/>
          </p:nvPr>
        </p:nvSpPr>
        <p:spPr/>
        <p:txBody>
          <a:bodyPr/>
          <a:lstStyle/>
          <a:p>
            <a:pPr eaLnBrk="1" hangingPunct="1"/>
            <a:r>
              <a:rPr lang="en-US">
                <a:latin typeface="Calibri" charset="0"/>
              </a:rPr>
              <a:t>Where it’s going</a:t>
            </a:r>
          </a:p>
        </p:txBody>
      </p:sp>
      <p:sp>
        <p:nvSpPr>
          <p:cNvPr id="72706" name="Content Placeholder 2"/>
          <p:cNvSpPr>
            <a:spLocks noGrp="1"/>
          </p:cNvSpPr>
          <p:nvPr>
            <p:ph idx="1"/>
          </p:nvPr>
        </p:nvSpPr>
        <p:spPr>
          <a:xfrm>
            <a:off x="457200" y="1371600"/>
            <a:ext cx="8481646" cy="4754563"/>
          </a:xfrm>
        </p:spPr>
        <p:txBody>
          <a:bodyPr/>
          <a:lstStyle/>
          <a:p>
            <a:pPr eaLnBrk="1" hangingPunct="1"/>
            <a:r>
              <a:rPr lang="en-US" sz="2800" dirty="0" smtClean="0"/>
              <a:t>OF v1.0: released end of 2009: “Into the Campus”</a:t>
            </a:r>
          </a:p>
          <a:p>
            <a:pPr eaLnBrk="1" hangingPunct="1"/>
            <a:r>
              <a:rPr lang="en-US" sz="2800" dirty="0" smtClean="0"/>
              <a:t>OF </a:t>
            </a:r>
            <a:r>
              <a:rPr lang="en-US" sz="2800" dirty="0"/>
              <a:t>v1.1:</a:t>
            </a:r>
            <a:r>
              <a:rPr lang="en-US" sz="2800" dirty="0" smtClean="0"/>
              <a:t> released March 1 2011: “Into the WAN”</a:t>
            </a:r>
          </a:p>
          <a:p>
            <a:pPr lvl="1" eaLnBrk="1" hangingPunct="1"/>
            <a:r>
              <a:rPr lang="en-US" sz="2400" dirty="0"/>
              <a:t>multiple tables: leverage additional tables</a:t>
            </a:r>
          </a:p>
          <a:p>
            <a:pPr lvl="1" eaLnBrk="1" hangingPunct="1"/>
            <a:r>
              <a:rPr lang="en-US" sz="2400" dirty="0"/>
              <a:t>tags and </a:t>
            </a:r>
            <a:r>
              <a:rPr lang="en-US" sz="2400" dirty="0" smtClean="0"/>
              <a:t>tunnels: MPLS, VLAN, virtual ports</a:t>
            </a:r>
          </a:p>
          <a:p>
            <a:pPr lvl="1" eaLnBrk="1" hangingPunct="1"/>
            <a:r>
              <a:rPr lang="en-US" sz="2400" dirty="0"/>
              <a:t>multipath </a:t>
            </a:r>
            <a:r>
              <a:rPr lang="en-US" sz="2400" dirty="0" smtClean="0"/>
              <a:t>forwarding: ECMP, groups</a:t>
            </a:r>
          </a:p>
          <a:p>
            <a:pPr eaLnBrk="1" hangingPunct="1"/>
            <a:r>
              <a:rPr lang="en-US" sz="2800" dirty="0"/>
              <a:t> OF </a:t>
            </a:r>
            <a:r>
              <a:rPr lang="en-US" sz="2800" dirty="0" smtClean="0"/>
              <a:t>v1.2: approved Dec 8 2011: “Extensible Protocol”</a:t>
            </a:r>
          </a:p>
          <a:p>
            <a:pPr lvl="1" eaLnBrk="1" hangingPunct="1"/>
            <a:r>
              <a:rPr lang="en-US" sz="2400" dirty="0" smtClean="0"/>
              <a:t>extensible match</a:t>
            </a:r>
          </a:p>
          <a:p>
            <a:pPr lvl="1" eaLnBrk="1" hangingPunct="1"/>
            <a:r>
              <a:rPr lang="en-US" sz="2400" dirty="0" smtClean="0"/>
              <a:t>extensible actions</a:t>
            </a:r>
          </a:p>
          <a:p>
            <a:pPr lvl="1" eaLnBrk="1" hangingPunct="1"/>
            <a:r>
              <a:rPr lang="en-US" sz="2400" dirty="0" smtClean="0"/>
              <a:t>IPv6</a:t>
            </a:r>
          </a:p>
          <a:p>
            <a:pPr lvl="1" eaLnBrk="1" hangingPunct="1"/>
            <a:r>
              <a:rPr lang="en-US" sz="2400" dirty="0" smtClean="0"/>
              <a:t>multiple controllers</a:t>
            </a:r>
          </a:p>
        </p:txBody>
      </p:sp>
      <p:sp>
        <p:nvSpPr>
          <p:cNvPr id="4" name="Slide Number Placeholder 3"/>
          <p:cNvSpPr>
            <a:spLocks noGrp="1"/>
          </p:cNvSpPr>
          <p:nvPr>
            <p:ph type="sldNum" sz="quarter" idx="12"/>
          </p:nvPr>
        </p:nvSpPr>
        <p:spPr/>
        <p:txBody>
          <a:bodyPr/>
          <a:lstStyle/>
          <a:p>
            <a:fld id="{4E6505D4-4F10-C846-B26F-597ACDA994C2}" type="slidenum">
              <a:rPr lang="en-US"/>
              <a:pPr/>
              <a:t>79</a:t>
            </a:fld>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Who’s in this room?</a:t>
            </a:r>
            <a:endParaRPr lang="en-US" dirty="0"/>
          </a:p>
        </p:txBody>
      </p:sp>
      <p:sp>
        <p:nvSpPr>
          <p:cNvPr id="3" name="Content Placeholder 2"/>
          <p:cNvSpPr>
            <a:spLocks noGrp="1"/>
          </p:cNvSpPr>
          <p:nvPr>
            <p:ph idx="1"/>
          </p:nvPr>
        </p:nvSpPr>
        <p:spPr/>
        <p:txBody>
          <a:bodyPr/>
          <a:lstStyle/>
          <a:p>
            <a:r>
              <a:rPr lang="en-US" dirty="0" smtClean="0"/>
              <a:t>Student</a:t>
            </a:r>
          </a:p>
          <a:p>
            <a:r>
              <a:rPr lang="en-US" dirty="0" smtClean="0"/>
              <a:t>Graduate Student</a:t>
            </a:r>
          </a:p>
          <a:p>
            <a:r>
              <a:rPr lang="en-US" dirty="0" smtClean="0"/>
              <a:t>PhD / Doctor</a:t>
            </a:r>
          </a:p>
          <a:p>
            <a:r>
              <a:rPr lang="en-US" dirty="0" smtClean="0"/>
              <a:t>Senior Research Scientist</a:t>
            </a:r>
          </a:p>
          <a:p>
            <a:r>
              <a:rPr lang="en-US" dirty="0" smtClean="0"/>
              <a:t>Professor</a:t>
            </a:r>
          </a:p>
          <a:p>
            <a:endParaRPr lang="en-US" dirty="0"/>
          </a:p>
        </p:txBody>
      </p:sp>
      <p:sp>
        <p:nvSpPr>
          <p:cNvPr id="4" name="Slide Number Placeholder 3"/>
          <p:cNvSpPr>
            <a:spLocks noGrp="1"/>
          </p:cNvSpPr>
          <p:nvPr>
            <p:ph type="sldNum" sz="quarter" idx="12"/>
          </p:nvPr>
        </p:nvSpPr>
        <p:spPr/>
        <p:txBody>
          <a:bodyPr/>
          <a:lstStyle/>
          <a:p>
            <a:fld id="{0FCE97B5-98C9-FA49-BC62-4794FE1F9AE6}" type="slidenum">
              <a:rPr lang="en-US" smtClean="0"/>
              <a:pPr/>
              <a:t>8</a:t>
            </a:fld>
            <a:endParaRPr lang="en-US"/>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7" name="Title 1"/>
          <p:cNvSpPr>
            <a:spLocks noGrp="1"/>
          </p:cNvSpPr>
          <p:nvPr>
            <p:ph type="ctrTitle"/>
          </p:nvPr>
        </p:nvSpPr>
        <p:spPr/>
        <p:txBody>
          <a:bodyPr/>
          <a:lstStyle/>
          <a:p>
            <a:pPr eaLnBrk="1" hangingPunct="1"/>
            <a:r>
              <a:rPr lang="en-US" sz="7200" dirty="0" smtClean="0">
                <a:latin typeface="Calibri" charset="0"/>
              </a:rPr>
              <a:t>Controllers</a:t>
            </a:r>
            <a:endParaRPr lang="en-US" sz="7200" dirty="0">
              <a:latin typeface="Calibri" charset="0"/>
            </a:endParaRPr>
          </a:p>
        </p:txBody>
      </p:sp>
      <p:sp>
        <p:nvSpPr>
          <p:cNvPr id="3" name="Slide Number Placeholder 2"/>
          <p:cNvSpPr>
            <a:spLocks noGrp="1"/>
          </p:cNvSpPr>
          <p:nvPr>
            <p:ph type="sldNum" sz="quarter" idx="12"/>
          </p:nvPr>
        </p:nvSpPr>
        <p:spPr/>
        <p:txBody>
          <a:bodyPr/>
          <a:lstStyle/>
          <a:p>
            <a:fld id="{EFE1403D-69EA-144D-B9C0-DACDB6504424}" type="slidenum">
              <a:rPr lang="en-US"/>
              <a:pPr/>
              <a:t>80</a:t>
            </a:fld>
            <a:endParaRPr 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Controllers</a:t>
            </a:r>
            <a:endParaRPr lang="en-US" dirty="0"/>
          </a:p>
        </p:txBody>
      </p:sp>
      <p:sp>
        <p:nvSpPr>
          <p:cNvPr id="5" name="Slide Number Placeholder 4"/>
          <p:cNvSpPr>
            <a:spLocks noGrp="1"/>
          </p:cNvSpPr>
          <p:nvPr>
            <p:ph type="sldNum" sz="quarter" idx="12"/>
          </p:nvPr>
        </p:nvSpPr>
        <p:spPr/>
        <p:txBody>
          <a:bodyPr/>
          <a:lstStyle/>
          <a:p>
            <a:fld id="{6D02D521-F27E-6F44-86F8-1AB1FF00EE51}" type="slidenum">
              <a:rPr lang="en-US" smtClean="0"/>
              <a:pPr/>
              <a:t>81</a:t>
            </a:fld>
            <a:endParaRPr lang="en-US"/>
          </a:p>
        </p:txBody>
      </p:sp>
      <p:graphicFrame>
        <p:nvGraphicFramePr>
          <p:cNvPr id="6" name="Table 5"/>
          <p:cNvGraphicFramePr>
            <a:graphicFrameLocks noGrp="1"/>
          </p:cNvGraphicFramePr>
          <p:nvPr/>
        </p:nvGraphicFramePr>
        <p:xfrm>
          <a:off x="0" y="1316767"/>
          <a:ext cx="9144001" cy="5626872"/>
        </p:xfrm>
        <a:graphic>
          <a:graphicData uri="http://schemas.openxmlformats.org/drawingml/2006/table">
            <a:tbl>
              <a:tblPr firstRow="1" bandRow="1">
                <a:tableStyleId>{5C22544A-7EE6-4342-B048-85BDC9FD1C3A}</a:tableStyleId>
              </a:tblPr>
              <a:tblGrid>
                <a:gridCol w="1201615"/>
                <a:gridCol w="869462"/>
                <a:gridCol w="1172308"/>
                <a:gridCol w="1338384"/>
                <a:gridCol w="1328616"/>
                <a:gridCol w="3233616"/>
              </a:tblGrid>
              <a:tr h="535367">
                <a:tc>
                  <a:txBody>
                    <a:bodyPr/>
                    <a:lstStyle/>
                    <a:p>
                      <a:r>
                        <a:rPr lang="en-US" sz="1600" dirty="0" smtClean="0"/>
                        <a:t>Name</a:t>
                      </a:r>
                      <a:endParaRPr lang="en-US" sz="1600" dirty="0"/>
                    </a:p>
                  </a:txBody>
                  <a:tcPr/>
                </a:tc>
                <a:tc>
                  <a:txBody>
                    <a:bodyPr/>
                    <a:lstStyle/>
                    <a:p>
                      <a:r>
                        <a:rPr lang="en-US" sz="1600" dirty="0" smtClean="0"/>
                        <a:t>Lang</a:t>
                      </a:r>
                      <a:endParaRPr lang="en-US" sz="1600" dirty="0"/>
                    </a:p>
                  </a:txBody>
                  <a:tcPr/>
                </a:tc>
                <a:tc>
                  <a:txBody>
                    <a:bodyPr/>
                    <a:lstStyle/>
                    <a:p>
                      <a:r>
                        <a:rPr lang="en-US" sz="1600" dirty="0" err="1" smtClean="0"/>
                        <a:t>Platform(s</a:t>
                      </a:r>
                      <a:r>
                        <a:rPr lang="en-US" sz="1600" dirty="0" smtClean="0"/>
                        <a:t>)</a:t>
                      </a:r>
                      <a:endParaRPr lang="en-US" sz="1600" dirty="0"/>
                    </a:p>
                  </a:txBody>
                  <a:tcPr/>
                </a:tc>
                <a:tc>
                  <a:txBody>
                    <a:bodyPr/>
                    <a:lstStyle/>
                    <a:p>
                      <a:r>
                        <a:rPr lang="en-US" sz="1600" dirty="0" smtClean="0"/>
                        <a:t>License</a:t>
                      </a:r>
                      <a:endParaRPr lang="en-US" sz="1600" dirty="0"/>
                    </a:p>
                  </a:txBody>
                  <a:tcPr/>
                </a:tc>
                <a:tc>
                  <a:txBody>
                    <a:bodyPr/>
                    <a:lstStyle/>
                    <a:p>
                      <a:r>
                        <a:rPr lang="en-US" sz="1600" dirty="0" smtClean="0"/>
                        <a:t>Original</a:t>
                      </a:r>
                    </a:p>
                    <a:p>
                      <a:r>
                        <a:rPr lang="en-US" sz="1600" dirty="0" smtClean="0"/>
                        <a:t>Author</a:t>
                      </a:r>
                      <a:endParaRPr lang="en-US" sz="1600" dirty="0"/>
                    </a:p>
                  </a:txBody>
                  <a:tcPr/>
                </a:tc>
                <a:tc>
                  <a:txBody>
                    <a:bodyPr/>
                    <a:lstStyle/>
                    <a:p>
                      <a:r>
                        <a:rPr lang="en-US" sz="1600" dirty="0" smtClean="0"/>
                        <a:t>Notes</a:t>
                      </a:r>
                      <a:endParaRPr lang="en-US" sz="1600" dirty="0"/>
                    </a:p>
                  </a:txBody>
                  <a:tcPr/>
                </a:tc>
              </a:tr>
              <a:tr h="994254">
                <a:tc>
                  <a:txBody>
                    <a:bodyPr/>
                    <a:lstStyle/>
                    <a:p>
                      <a:r>
                        <a:rPr lang="en-US" sz="1600" dirty="0" err="1" smtClean="0"/>
                        <a:t>OpenFlow</a:t>
                      </a:r>
                      <a:r>
                        <a:rPr lang="en-US" sz="1600" baseline="0" dirty="0" smtClean="0"/>
                        <a:t> Reference</a:t>
                      </a:r>
                      <a:endParaRPr lang="en-US" sz="1600" dirty="0"/>
                    </a:p>
                  </a:txBody>
                  <a:tcPr/>
                </a:tc>
                <a:tc>
                  <a:txBody>
                    <a:bodyPr/>
                    <a:lstStyle/>
                    <a:p>
                      <a:r>
                        <a:rPr lang="en-US" sz="1600" dirty="0" smtClean="0"/>
                        <a:t>C</a:t>
                      </a:r>
                      <a:endParaRPr lang="en-US" sz="1600" dirty="0"/>
                    </a:p>
                  </a:txBody>
                  <a:tcPr/>
                </a:tc>
                <a:tc>
                  <a:txBody>
                    <a:bodyPr/>
                    <a:lstStyle/>
                    <a:p>
                      <a:r>
                        <a:rPr lang="en-US" sz="1600" dirty="0" smtClean="0"/>
                        <a:t>Linux</a:t>
                      </a:r>
                      <a:endParaRPr lang="en-US" sz="1600" dirty="0"/>
                    </a:p>
                  </a:txBody>
                  <a:tcPr/>
                </a:tc>
                <a:tc>
                  <a:txBody>
                    <a:bodyPr/>
                    <a:lstStyle/>
                    <a:p>
                      <a:r>
                        <a:rPr lang="en-US" sz="1600" dirty="0" err="1" smtClean="0"/>
                        <a:t>OpenFlow</a:t>
                      </a:r>
                      <a:r>
                        <a:rPr lang="en-US" sz="1600" dirty="0" smtClean="0"/>
                        <a:t> License</a:t>
                      </a:r>
                      <a:endParaRPr lang="en-US" sz="1600" dirty="0"/>
                    </a:p>
                  </a:txBody>
                  <a:tcPr/>
                </a:tc>
                <a:tc>
                  <a:txBody>
                    <a:bodyPr/>
                    <a:lstStyle/>
                    <a:p>
                      <a:r>
                        <a:rPr lang="en-US" sz="1600" dirty="0" smtClean="0"/>
                        <a:t>Stanford/</a:t>
                      </a:r>
                      <a:r>
                        <a:rPr lang="en-US" sz="1600" dirty="0" err="1" smtClean="0"/>
                        <a:t>Nicira</a:t>
                      </a:r>
                      <a:endParaRPr lang="en-US" sz="1600" dirty="0"/>
                    </a:p>
                  </a:txBody>
                  <a:tcPr/>
                </a:tc>
                <a:tc>
                  <a:txBody>
                    <a:bodyPr/>
                    <a:lstStyle/>
                    <a:p>
                      <a:r>
                        <a:rPr lang="en-US" sz="1600" dirty="0" smtClean="0"/>
                        <a:t>not designed for extensibility</a:t>
                      </a:r>
                      <a:endParaRPr lang="en-US" sz="1600" dirty="0"/>
                    </a:p>
                  </a:txBody>
                  <a:tcPr/>
                </a:tc>
              </a:tr>
              <a:tr h="764811">
                <a:tc>
                  <a:txBody>
                    <a:bodyPr/>
                    <a:lstStyle/>
                    <a:p>
                      <a:r>
                        <a:rPr lang="en-US" sz="1600" dirty="0" smtClean="0">
                          <a:hlinkClick r:id="rId3"/>
                        </a:rPr>
                        <a:t>NOX</a:t>
                      </a:r>
                      <a:endParaRPr lang="en-US" sz="1600" dirty="0"/>
                    </a:p>
                  </a:txBody>
                  <a:tcPr/>
                </a:tc>
                <a:tc>
                  <a:txBody>
                    <a:bodyPr/>
                    <a:lstStyle/>
                    <a:p>
                      <a:r>
                        <a:rPr lang="en-US" sz="1600" dirty="0" smtClean="0"/>
                        <a:t>Python,</a:t>
                      </a:r>
                      <a:r>
                        <a:rPr lang="en-US" sz="1600" baseline="0" dirty="0" smtClean="0"/>
                        <a:t> C++</a:t>
                      </a:r>
                      <a:endParaRPr lang="en-US" sz="1600" dirty="0"/>
                    </a:p>
                  </a:txBody>
                  <a:tcPr/>
                </a:tc>
                <a:tc>
                  <a:txBody>
                    <a:bodyPr/>
                    <a:lstStyle/>
                    <a:p>
                      <a:r>
                        <a:rPr lang="en-US" sz="1600" dirty="0" smtClean="0"/>
                        <a:t>Linux</a:t>
                      </a:r>
                      <a:endParaRPr lang="en-US" sz="1600" dirty="0"/>
                    </a:p>
                  </a:txBody>
                  <a:tcPr/>
                </a:tc>
                <a:tc>
                  <a:txBody>
                    <a:bodyPr/>
                    <a:lstStyle/>
                    <a:p>
                      <a:r>
                        <a:rPr lang="en-US" sz="1600" dirty="0" smtClean="0"/>
                        <a:t>GPL</a:t>
                      </a:r>
                      <a:endParaRPr lang="en-US" sz="1600" dirty="0"/>
                    </a:p>
                  </a:txBody>
                  <a:tcPr/>
                </a:tc>
                <a:tc>
                  <a:txBody>
                    <a:bodyPr/>
                    <a:lstStyle/>
                    <a:p>
                      <a:r>
                        <a:rPr lang="en-US" sz="1600" dirty="0" err="1" smtClean="0"/>
                        <a:t>Nicira</a:t>
                      </a:r>
                      <a:endParaRPr lang="en-US" sz="1600" dirty="0"/>
                    </a:p>
                  </a:txBody>
                  <a:tcPr/>
                </a:tc>
                <a:tc>
                  <a:txBody>
                    <a:bodyPr/>
                    <a:lstStyle/>
                    <a:p>
                      <a:r>
                        <a:rPr lang="en-US" sz="1600" dirty="0" smtClean="0"/>
                        <a:t>actively</a:t>
                      </a:r>
                      <a:r>
                        <a:rPr lang="en-US" sz="1600" baseline="0" dirty="0" smtClean="0"/>
                        <a:t> developed</a:t>
                      </a:r>
                      <a:endParaRPr lang="en-US" sz="1600" dirty="0"/>
                    </a:p>
                  </a:txBody>
                  <a:tcPr/>
                </a:tc>
              </a:tr>
              <a:tr h="994254">
                <a:tc>
                  <a:txBody>
                    <a:bodyPr/>
                    <a:lstStyle/>
                    <a:p>
                      <a:r>
                        <a:rPr lang="en-US" sz="1600" dirty="0" smtClean="0">
                          <a:hlinkClick r:id="rId4"/>
                        </a:rPr>
                        <a:t>Beacon</a:t>
                      </a:r>
                      <a:endParaRPr lang="en-US" sz="1600" dirty="0"/>
                    </a:p>
                  </a:txBody>
                  <a:tcPr/>
                </a:tc>
                <a:tc>
                  <a:txBody>
                    <a:bodyPr/>
                    <a:lstStyle/>
                    <a:p>
                      <a:r>
                        <a:rPr lang="en-US" sz="1600" dirty="0" smtClean="0"/>
                        <a:t>Java</a:t>
                      </a:r>
                      <a:endParaRPr lang="en-US" sz="1600" dirty="0"/>
                    </a:p>
                  </a:txBody>
                  <a:tcPr/>
                </a:tc>
                <a:tc>
                  <a:txBody>
                    <a:bodyPr/>
                    <a:lstStyle/>
                    <a:p>
                      <a:r>
                        <a:rPr lang="en-US" sz="1600" dirty="0" smtClean="0"/>
                        <a:t>Win, Mac, Linux, Android</a:t>
                      </a:r>
                      <a:endParaRPr lang="en-US" sz="1600" dirty="0"/>
                    </a:p>
                  </a:txBody>
                  <a:tcPr/>
                </a:tc>
                <a:tc>
                  <a:txBody>
                    <a:bodyPr/>
                    <a:lstStyle/>
                    <a:p>
                      <a:r>
                        <a:rPr lang="en-US" sz="1600" dirty="0" smtClean="0"/>
                        <a:t>GPL</a:t>
                      </a:r>
                      <a:r>
                        <a:rPr lang="en-US" sz="1600" baseline="0" dirty="0" smtClean="0"/>
                        <a:t> (core), FOSS Licenses for your code</a:t>
                      </a:r>
                      <a:endParaRPr lang="en-US" sz="1600" dirty="0"/>
                    </a:p>
                  </a:txBody>
                  <a:tcPr/>
                </a:tc>
                <a:tc>
                  <a:txBody>
                    <a:bodyPr/>
                    <a:lstStyle/>
                    <a:p>
                      <a:r>
                        <a:rPr lang="en-US" sz="1600" dirty="0" smtClean="0"/>
                        <a:t>David</a:t>
                      </a:r>
                      <a:r>
                        <a:rPr lang="en-US" sz="1600" baseline="0" dirty="0" smtClean="0"/>
                        <a:t> Erickson (Stanford)</a:t>
                      </a:r>
                      <a:endParaRPr lang="en-US" sz="1600" dirty="0"/>
                    </a:p>
                  </a:txBody>
                  <a:tcPr/>
                </a:tc>
                <a:tc>
                  <a:txBody>
                    <a:bodyPr/>
                    <a:lstStyle/>
                    <a:p>
                      <a:r>
                        <a:rPr lang="en-US" sz="1600" dirty="0" smtClean="0"/>
                        <a:t>runtime modular, web UI framework, regression test framework</a:t>
                      </a:r>
                      <a:endParaRPr lang="en-US" sz="1600" dirty="0"/>
                    </a:p>
                  </a:txBody>
                  <a:tcPr/>
                </a:tc>
              </a:tr>
              <a:tr h="764811">
                <a:tc>
                  <a:txBody>
                    <a:bodyPr/>
                    <a:lstStyle/>
                    <a:p>
                      <a:r>
                        <a:rPr lang="en-US" sz="1600" dirty="0" smtClean="0">
                          <a:hlinkClick r:id="rId5"/>
                        </a:rPr>
                        <a:t>Maestro</a:t>
                      </a:r>
                      <a:endParaRPr lang="en-US" sz="1600" dirty="0"/>
                    </a:p>
                  </a:txBody>
                  <a:tcPr/>
                </a:tc>
                <a:tc>
                  <a:txBody>
                    <a:bodyPr/>
                    <a:lstStyle/>
                    <a:p>
                      <a:r>
                        <a:rPr lang="en-US" sz="1600" dirty="0" smtClean="0"/>
                        <a:t>Java</a:t>
                      </a:r>
                      <a:endParaRPr lang="en-US" sz="1600" dirty="0"/>
                    </a:p>
                  </a:txBody>
                  <a:tcPr/>
                </a:tc>
                <a:tc>
                  <a:txBody>
                    <a:bodyPr/>
                    <a:lstStyle/>
                    <a:p>
                      <a:r>
                        <a:rPr lang="en-US" sz="1600" dirty="0" smtClean="0"/>
                        <a:t>Win,</a:t>
                      </a:r>
                      <a:r>
                        <a:rPr lang="en-US" sz="1600" baseline="0" dirty="0" smtClean="0"/>
                        <a:t> Mac, Linux</a:t>
                      </a:r>
                      <a:endParaRPr lang="en-US" sz="1600" dirty="0"/>
                    </a:p>
                  </a:txBody>
                  <a:tcPr/>
                </a:tc>
                <a:tc>
                  <a:txBody>
                    <a:bodyPr/>
                    <a:lstStyle/>
                    <a:p>
                      <a:r>
                        <a:rPr lang="en-US" sz="1600" dirty="0" smtClean="0"/>
                        <a:t>LGPL</a:t>
                      </a:r>
                      <a:endParaRPr lang="en-US" sz="1600" dirty="0"/>
                    </a:p>
                  </a:txBody>
                  <a:tcPr/>
                </a:tc>
                <a:tc>
                  <a:txBody>
                    <a:bodyPr/>
                    <a:lstStyle/>
                    <a:p>
                      <a:r>
                        <a:rPr lang="en-US" sz="1600" dirty="0" err="1" smtClean="0"/>
                        <a:t>Zheng</a:t>
                      </a:r>
                      <a:r>
                        <a:rPr lang="en-US" sz="1600" dirty="0" smtClean="0"/>
                        <a:t> </a:t>
                      </a:r>
                      <a:r>
                        <a:rPr lang="en-US" sz="1600" dirty="0" err="1" smtClean="0"/>
                        <a:t>Cai</a:t>
                      </a:r>
                      <a:r>
                        <a:rPr lang="en-US" sz="1600" baseline="0" dirty="0" smtClean="0"/>
                        <a:t> (</a:t>
                      </a:r>
                      <a:r>
                        <a:rPr lang="en-US" sz="1600" dirty="0" smtClean="0"/>
                        <a:t>Rice)</a:t>
                      </a:r>
                      <a:endParaRPr lang="en-US" sz="1600" dirty="0"/>
                    </a:p>
                  </a:txBody>
                  <a:tcPr/>
                </a:tc>
                <a:tc>
                  <a:txBody>
                    <a:bodyPr/>
                    <a:lstStyle/>
                    <a:p>
                      <a:endParaRPr lang="en-US" sz="1600" dirty="0"/>
                    </a:p>
                  </a:txBody>
                  <a:tcPr/>
                </a:tc>
              </a:tr>
              <a:tr h="764811">
                <a:tc>
                  <a:txBody>
                    <a:bodyPr/>
                    <a:lstStyle/>
                    <a:p>
                      <a:r>
                        <a:rPr lang="en-US" sz="1600" dirty="0" err="1" smtClean="0">
                          <a:hlinkClick r:id="rId6"/>
                        </a:rPr>
                        <a:t>Trema</a:t>
                      </a:r>
                      <a:endParaRPr lang="en-US" sz="1600" dirty="0"/>
                    </a:p>
                  </a:txBody>
                  <a:tcPr/>
                </a:tc>
                <a:tc>
                  <a:txBody>
                    <a:bodyPr/>
                    <a:lstStyle/>
                    <a:p>
                      <a:r>
                        <a:rPr lang="en-US" sz="1600" dirty="0" smtClean="0"/>
                        <a:t>Ruby,</a:t>
                      </a:r>
                      <a:r>
                        <a:rPr lang="en-US" sz="1600" baseline="0" dirty="0" smtClean="0"/>
                        <a:t> </a:t>
                      </a:r>
                      <a:r>
                        <a:rPr lang="en-US" sz="1600" dirty="0" smtClean="0"/>
                        <a:t>C</a:t>
                      </a:r>
                      <a:endParaRPr lang="en-US" sz="1600" dirty="0"/>
                    </a:p>
                  </a:txBody>
                  <a:tcPr/>
                </a:tc>
                <a:tc>
                  <a:txBody>
                    <a:bodyPr/>
                    <a:lstStyle/>
                    <a:p>
                      <a:r>
                        <a:rPr lang="en-US" sz="1600" dirty="0" smtClean="0"/>
                        <a:t>Linux</a:t>
                      </a:r>
                      <a:endParaRPr lang="en-US" sz="1600" dirty="0"/>
                    </a:p>
                  </a:txBody>
                  <a:tcPr/>
                </a:tc>
                <a:tc>
                  <a:txBody>
                    <a:bodyPr/>
                    <a:lstStyle/>
                    <a:p>
                      <a:r>
                        <a:rPr lang="en-US" sz="1600" dirty="0" smtClean="0"/>
                        <a:t>GPL</a:t>
                      </a:r>
                      <a:endParaRPr lang="en-US" sz="1600" dirty="0"/>
                    </a:p>
                  </a:txBody>
                  <a:tcPr/>
                </a:tc>
                <a:tc>
                  <a:txBody>
                    <a:bodyPr/>
                    <a:lstStyle/>
                    <a:p>
                      <a:r>
                        <a:rPr lang="en-US" sz="1600" dirty="0" smtClean="0"/>
                        <a:t>NEC</a:t>
                      </a:r>
                      <a:endParaRPr lang="en-US" sz="1600" dirty="0"/>
                    </a:p>
                  </a:txBody>
                  <a:tcPr/>
                </a:tc>
                <a:tc>
                  <a:txBody>
                    <a:bodyPr/>
                    <a:lstStyle/>
                    <a:p>
                      <a:r>
                        <a:rPr lang="en-US" sz="1600" dirty="0" smtClean="0"/>
                        <a:t>includes emulator, regression test framework</a:t>
                      </a:r>
                    </a:p>
                  </a:txBody>
                  <a:tcPr/>
                </a:tc>
              </a:tr>
              <a:tr h="764811">
                <a:tc>
                  <a:txBody>
                    <a:bodyPr/>
                    <a:lstStyle/>
                    <a:p>
                      <a:r>
                        <a:rPr lang="en-US" sz="1600" dirty="0" err="1" smtClean="0">
                          <a:hlinkClick r:id="rId7"/>
                        </a:rPr>
                        <a:t>RouteFlow</a:t>
                      </a:r>
                      <a:endParaRPr lang="en-US" sz="1600" dirty="0"/>
                    </a:p>
                  </a:txBody>
                  <a:tcPr/>
                </a:tc>
                <a:tc>
                  <a:txBody>
                    <a:bodyPr/>
                    <a:lstStyle/>
                    <a:p>
                      <a:r>
                        <a:rPr lang="en-US" sz="1600" dirty="0" smtClean="0"/>
                        <a:t>?</a:t>
                      </a:r>
                      <a:endParaRPr lang="en-US" sz="1600" dirty="0"/>
                    </a:p>
                  </a:txBody>
                  <a:tcPr/>
                </a:tc>
                <a:tc>
                  <a:txBody>
                    <a:bodyPr/>
                    <a:lstStyle/>
                    <a:p>
                      <a:r>
                        <a:rPr lang="en-US" sz="1600" dirty="0" smtClean="0"/>
                        <a:t>Linux</a:t>
                      </a:r>
                      <a:endParaRPr lang="en-US" sz="1600" dirty="0"/>
                    </a:p>
                  </a:txBody>
                  <a:tcPr/>
                </a:tc>
                <a:tc>
                  <a:txBody>
                    <a:bodyPr/>
                    <a:lstStyle/>
                    <a:p>
                      <a:r>
                        <a:rPr lang="en-US" sz="1600" dirty="0" smtClean="0"/>
                        <a:t>Apache</a:t>
                      </a:r>
                      <a:endParaRPr lang="en-US" sz="1600" dirty="0"/>
                    </a:p>
                  </a:txBody>
                  <a:tcPr/>
                </a:tc>
                <a:tc>
                  <a:txBody>
                    <a:bodyPr/>
                    <a:lstStyle/>
                    <a:p>
                      <a:r>
                        <a:rPr lang="en-US" sz="1600" dirty="0" err="1" smtClean="0"/>
                        <a:t>CPqD</a:t>
                      </a:r>
                      <a:r>
                        <a:rPr lang="en-US" sz="1600" baseline="0" dirty="0" smtClean="0"/>
                        <a:t> (Brazil)</a:t>
                      </a:r>
                      <a:endParaRPr lang="en-US" sz="1600" dirty="0"/>
                    </a:p>
                  </a:txBody>
                  <a:tcPr/>
                </a:tc>
                <a:tc>
                  <a:txBody>
                    <a:bodyPr/>
                    <a:lstStyle/>
                    <a:p>
                      <a:r>
                        <a:rPr lang="en-US" sz="1600" baseline="0" dirty="0" smtClean="0"/>
                        <a:t> virtual IP routing as a  service</a:t>
                      </a:r>
                      <a:endParaRPr lang="en-US" sz="1600" dirty="0" smtClean="0"/>
                    </a:p>
                  </a:txBody>
                  <a:tcPr/>
                </a:tc>
              </a:tr>
            </a:tbl>
          </a:graphicData>
        </a:graphic>
      </p:graphicFrame>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Controllers (2)</a:t>
            </a:r>
            <a:endParaRPr lang="en-US" dirty="0"/>
          </a:p>
        </p:txBody>
      </p:sp>
      <p:sp>
        <p:nvSpPr>
          <p:cNvPr id="5" name="Slide Number Placeholder 4"/>
          <p:cNvSpPr>
            <a:spLocks noGrp="1"/>
          </p:cNvSpPr>
          <p:nvPr>
            <p:ph type="sldNum" sz="quarter" idx="12"/>
          </p:nvPr>
        </p:nvSpPr>
        <p:spPr/>
        <p:txBody>
          <a:bodyPr/>
          <a:lstStyle/>
          <a:p>
            <a:fld id="{6D02D521-F27E-6F44-86F8-1AB1FF00EE51}" type="slidenum">
              <a:rPr lang="en-US" smtClean="0"/>
              <a:pPr/>
              <a:t>82</a:t>
            </a:fld>
            <a:endParaRPr lang="en-US"/>
          </a:p>
        </p:txBody>
      </p:sp>
      <p:graphicFrame>
        <p:nvGraphicFramePr>
          <p:cNvPr id="6" name="Table 5"/>
          <p:cNvGraphicFramePr>
            <a:graphicFrameLocks noGrp="1"/>
          </p:cNvGraphicFramePr>
          <p:nvPr/>
        </p:nvGraphicFramePr>
        <p:xfrm>
          <a:off x="-1" y="1316767"/>
          <a:ext cx="9144001" cy="3442485"/>
        </p:xfrm>
        <a:graphic>
          <a:graphicData uri="http://schemas.openxmlformats.org/drawingml/2006/table">
            <a:tbl>
              <a:tblPr firstRow="1" bandRow="1">
                <a:tableStyleId>{5C22544A-7EE6-4342-B048-85BDC9FD1C3A}</a:tableStyleId>
              </a:tblPr>
              <a:tblGrid>
                <a:gridCol w="1201615"/>
                <a:gridCol w="869462"/>
                <a:gridCol w="1172308"/>
                <a:gridCol w="1338384"/>
                <a:gridCol w="1328616"/>
                <a:gridCol w="3233616"/>
              </a:tblGrid>
              <a:tr h="429169">
                <a:tc>
                  <a:txBody>
                    <a:bodyPr/>
                    <a:lstStyle/>
                    <a:p>
                      <a:r>
                        <a:rPr lang="en-US" sz="1600" dirty="0" smtClean="0"/>
                        <a:t>Name</a:t>
                      </a:r>
                      <a:endParaRPr lang="en-US" sz="1600" dirty="0"/>
                    </a:p>
                  </a:txBody>
                  <a:tcPr/>
                </a:tc>
                <a:tc>
                  <a:txBody>
                    <a:bodyPr/>
                    <a:lstStyle/>
                    <a:p>
                      <a:r>
                        <a:rPr lang="en-US" sz="1600" dirty="0" smtClean="0"/>
                        <a:t>Lang</a:t>
                      </a:r>
                      <a:endParaRPr lang="en-US" sz="1600" dirty="0"/>
                    </a:p>
                  </a:txBody>
                  <a:tcPr/>
                </a:tc>
                <a:tc>
                  <a:txBody>
                    <a:bodyPr/>
                    <a:lstStyle/>
                    <a:p>
                      <a:r>
                        <a:rPr lang="en-US" sz="1600" dirty="0" err="1" smtClean="0"/>
                        <a:t>Platform(s</a:t>
                      </a:r>
                      <a:r>
                        <a:rPr lang="en-US" sz="1600" dirty="0" smtClean="0"/>
                        <a:t>)</a:t>
                      </a:r>
                      <a:endParaRPr lang="en-US" sz="1600" dirty="0"/>
                    </a:p>
                  </a:txBody>
                  <a:tcPr/>
                </a:tc>
                <a:tc>
                  <a:txBody>
                    <a:bodyPr/>
                    <a:lstStyle/>
                    <a:p>
                      <a:r>
                        <a:rPr lang="en-US" sz="1600" dirty="0" smtClean="0"/>
                        <a:t>License</a:t>
                      </a:r>
                      <a:endParaRPr lang="en-US" sz="1600" dirty="0"/>
                    </a:p>
                  </a:txBody>
                  <a:tcPr/>
                </a:tc>
                <a:tc>
                  <a:txBody>
                    <a:bodyPr/>
                    <a:lstStyle/>
                    <a:p>
                      <a:r>
                        <a:rPr lang="en-US" sz="1600" dirty="0" smtClean="0"/>
                        <a:t>Original</a:t>
                      </a:r>
                    </a:p>
                    <a:p>
                      <a:r>
                        <a:rPr lang="en-US" sz="1600" dirty="0" smtClean="0"/>
                        <a:t>Author</a:t>
                      </a:r>
                      <a:endParaRPr lang="en-US" sz="1600" dirty="0"/>
                    </a:p>
                  </a:txBody>
                  <a:tcPr/>
                </a:tc>
                <a:tc>
                  <a:txBody>
                    <a:bodyPr/>
                    <a:lstStyle/>
                    <a:p>
                      <a:r>
                        <a:rPr lang="en-US" sz="1600" dirty="0" smtClean="0"/>
                        <a:t>Notes</a:t>
                      </a:r>
                      <a:endParaRPr lang="en-US" sz="1600" dirty="0"/>
                    </a:p>
                  </a:txBody>
                  <a:tcPr/>
                </a:tc>
              </a:tr>
              <a:tr h="736813">
                <a:tc>
                  <a:txBody>
                    <a:bodyPr/>
                    <a:lstStyle/>
                    <a:p>
                      <a:r>
                        <a:rPr lang="en-US" sz="1600" dirty="0" err="1" smtClean="0"/>
                        <a:t>OpenFaucet</a:t>
                      </a:r>
                      <a:endParaRPr lang="en-US" sz="1600" dirty="0"/>
                    </a:p>
                  </a:txBody>
                  <a:tcPr/>
                </a:tc>
                <a:tc>
                  <a:txBody>
                    <a:bodyPr/>
                    <a:lstStyle/>
                    <a:p>
                      <a:r>
                        <a:rPr lang="en-US" sz="1600" dirty="0" smtClean="0"/>
                        <a:t>Python</a:t>
                      </a:r>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r>
                        <a:rPr lang="en-US" sz="1600" dirty="0" smtClean="0"/>
                        <a:t>Library</a:t>
                      </a:r>
                      <a:endParaRPr lang="en-US" sz="1600" dirty="0"/>
                    </a:p>
                  </a:txBody>
                  <a:tcPr/>
                </a:tc>
              </a:tr>
              <a:tr h="566779">
                <a:tc>
                  <a:txBody>
                    <a:bodyPr/>
                    <a:lstStyle/>
                    <a:p>
                      <a:r>
                        <a:rPr lang="en-US" sz="1600" dirty="0" smtClean="0"/>
                        <a:t>Mirage</a:t>
                      </a:r>
                      <a:endParaRPr lang="en-US" sz="1600" dirty="0"/>
                    </a:p>
                  </a:txBody>
                  <a:tcPr/>
                </a:tc>
                <a:tc>
                  <a:txBody>
                    <a:bodyPr/>
                    <a:lstStyle/>
                    <a:p>
                      <a:r>
                        <a:rPr lang="en-US" sz="1600" dirty="0" err="1" smtClean="0"/>
                        <a:t>OCaml</a:t>
                      </a:r>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r>
              <a:tr h="736813">
                <a:tc>
                  <a:txBody>
                    <a:bodyPr/>
                    <a:lstStyle/>
                    <a:p>
                      <a:r>
                        <a:rPr lang="en-US" sz="1600" dirty="0" smtClean="0"/>
                        <a:t>POX</a:t>
                      </a:r>
                      <a:endParaRPr lang="en-US" sz="1600" dirty="0"/>
                    </a:p>
                  </a:txBody>
                  <a:tcPr/>
                </a:tc>
                <a:tc>
                  <a:txBody>
                    <a:bodyPr/>
                    <a:lstStyle/>
                    <a:p>
                      <a:r>
                        <a:rPr lang="en-US" sz="1600" dirty="0" smtClean="0"/>
                        <a:t>Python</a:t>
                      </a:r>
                      <a:endParaRPr lang="en-US" sz="1600" dirty="0"/>
                    </a:p>
                  </a:txBody>
                  <a:tcPr/>
                </a:tc>
                <a:tc>
                  <a:txBody>
                    <a:bodyPr/>
                    <a:lstStyle/>
                    <a:p>
                      <a:r>
                        <a:rPr lang="en-US" sz="1600" dirty="0" smtClean="0"/>
                        <a:t>Any</a:t>
                      </a:r>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r>
              <a:tr h="736813">
                <a:tc>
                  <a:txBody>
                    <a:bodyPr/>
                    <a:lstStyle/>
                    <a:p>
                      <a:r>
                        <a:rPr lang="en-US" sz="1600" dirty="0" smtClean="0"/>
                        <a:t>Floodlight</a:t>
                      </a:r>
                      <a:endParaRPr lang="en-US" sz="1600" dirty="0"/>
                    </a:p>
                  </a:txBody>
                  <a:tcPr/>
                </a:tc>
                <a:tc>
                  <a:txBody>
                    <a:bodyPr/>
                    <a:lstStyle/>
                    <a:p>
                      <a:r>
                        <a:rPr lang="en-US" sz="1600" dirty="0" smtClean="0"/>
                        <a:t>Java</a:t>
                      </a:r>
                      <a:endParaRPr lang="en-US" sz="1600" dirty="0"/>
                    </a:p>
                  </a:txBody>
                  <a:tcPr/>
                </a:tc>
                <a:tc>
                  <a:txBody>
                    <a:bodyPr/>
                    <a:lstStyle/>
                    <a:p>
                      <a:r>
                        <a:rPr lang="en-US" sz="1600" dirty="0" smtClean="0"/>
                        <a:t>Any</a:t>
                      </a:r>
                      <a:endParaRPr lang="en-US" sz="1600" dirty="0"/>
                    </a:p>
                  </a:txBody>
                  <a:tcPr/>
                </a:tc>
                <a:tc>
                  <a:txBody>
                    <a:bodyPr/>
                    <a:lstStyle/>
                    <a:p>
                      <a:endParaRPr lang="en-US" sz="1600" dirty="0"/>
                    </a:p>
                  </a:txBody>
                  <a:tcPr/>
                </a:tc>
                <a:tc>
                  <a:txBody>
                    <a:bodyPr/>
                    <a:lstStyle/>
                    <a:p>
                      <a:r>
                        <a:rPr lang="en-US" sz="1600" dirty="0" err="1" smtClean="0"/>
                        <a:t>BigSwitch</a:t>
                      </a:r>
                      <a:r>
                        <a:rPr lang="en-US" sz="1600" dirty="0" smtClean="0"/>
                        <a:t>, based on Beacon</a:t>
                      </a:r>
                      <a:endParaRPr lang="en-US" sz="1600" dirty="0"/>
                    </a:p>
                  </a:txBody>
                  <a:tcPr/>
                </a:tc>
                <a:tc>
                  <a:txBody>
                    <a:bodyPr/>
                    <a:lstStyle/>
                    <a:p>
                      <a:endParaRPr lang="en-US" sz="1600" dirty="0"/>
                    </a:p>
                  </a:txBody>
                  <a:tcPr/>
                </a:tc>
              </a:tr>
            </a:tbl>
          </a:graphicData>
        </a:graphic>
      </p:graphicFrame>
      <p:sp>
        <p:nvSpPr>
          <p:cNvPr id="8" name="TextBox 7"/>
          <p:cNvSpPr txBox="1"/>
          <p:nvPr/>
        </p:nvSpPr>
        <p:spPr>
          <a:xfrm>
            <a:off x="1152769" y="4943231"/>
            <a:ext cx="7024077" cy="584776"/>
          </a:xfrm>
          <a:prstGeom prst="rect">
            <a:avLst/>
          </a:prstGeom>
          <a:noFill/>
        </p:spPr>
        <p:txBody>
          <a:bodyPr wrap="square" rtlCol="0">
            <a:spAutoFit/>
          </a:bodyPr>
          <a:lstStyle/>
          <a:p>
            <a:r>
              <a:rPr lang="en-US" sz="3200" dirty="0" smtClean="0">
                <a:latin typeface="Calibri"/>
                <a:cs typeface="Calibri"/>
              </a:rPr>
              <a:t>Too many to easily list of keep track of…</a:t>
            </a:r>
            <a:endParaRPr lang="en-US" sz="3200" dirty="0">
              <a:latin typeface="Calibri"/>
              <a:cs typeface="Calibri"/>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Growing list….</a:t>
            </a:r>
            <a:endParaRPr lang="en-US" dirty="0"/>
          </a:p>
        </p:txBody>
      </p:sp>
      <p:sp>
        <p:nvSpPr>
          <p:cNvPr id="3" name="Content Placeholder 2"/>
          <p:cNvSpPr>
            <a:spLocks noGrp="1"/>
          </p:cNvSpPr>
          <p:nvPr>
            <p:ph idx="1"/>
          </p:nvPr>
        </p:nvSpPr>
        <p:spPr/>
        <p:txBody>
          <a:bodyPr/>
          <a:lstStyle/>
          <a:p>
            <a:r>
              <a:rPr lang="en-US" dirty="0" smtClean="0"/>
              <a:t>Martin </a:t>
            </a:r>
            <a:r>
              <a:rPr lang="en-US" dirty="0" err="1" smtClean="0"/>
              <a:t>Casado</a:t>
            </a:r>
            <a:r>
              <a:rPr lang="en-US" dirty="0" smtClean="0"/>
              <a:t> recently added a list:</a:t>
            </a:r>
          </a:p>
          <a:p>
            <a:r>
              <a:rPr lang="en-US" dirty="0" err="1" smtClean="0"/>
              <a:t>http://yuba.stanford.edu/~casado/of-sw.html</a:t>
            </a:r>
            <a:endParaRPr lang="en-US" dirty="0"/>
          </a:p>
        </p:txBody>
      </p:sp>
      <p:sp>
        <p:nvSpPr>
          <p:cNvPr id="4" name="Slide Number Placeholder 3"/>
          <p:cNvSpPr>
            <a:spLocks noGrp="1"/>
          </p:cNvSpPr>
          <p:nvPr>
            <p:ph type="sldNum" sz="quarter" idx="12"/>
          </p:nvPr>
        </p:nvSpPr>
        <p:spPr/>
        <p:txBody>
          <a:bodyPr/>
          <a:lstStyle/>
          <a:p>
            <a:fld id="{0FCE97B5-98C9-FA49-BC62-4794FE1F9AE6}" type="slidenum">
              <a:rPr lang="en-US" smtClean="0"/>
              <a:pPr/>
              <a:t>83</a:t>
            </a:fld>
            <a:endParaRPr lang="en-US"/>
          </a:p>
        </p:txBody>
      </p:sp>
      <p:pic>
        <p:nvPicPr>
          <p:cNvPr id="7" name="Picture 6"/>
          <p:cNvPicPr>
            <a:picLocks noChangeAspect="1"/>
          </p:cNvPicPr>
          <p:nvPr/>
        </p:nvPicPr>
        <p:blipFill>
          <a:blip r:embed="rId2"/>
          <a:stretch>
            <a:fillRect/>
          </a:stretch>
        </p:blipFill>
        <p:spPr>
          <a:xfrm>
            <a:off x="1537785" y="2872154"/>
            <a:ext cx="6042538" cy="4582258"/>
          </a:xfrm>
          <a:prstGeom prst="rect">
            <a:avLst/>
          </a:prstGeom>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Research</a:t>
            </a:r>
            <a:endParaRPr lang="en-US" dirty="0"/>
          </a:p>
        </p:txBody>
      </p:sp>
      <p:sp>
        <p:nvSpPr>
          <p:cNvPr id="3" name="Content Placeholder 2"/>
          <p:cNvSpPr>
            <a:spLocks noGrp="1"/>
          </p:cNvSpPr>
          <p:nvPr>
            <p:ph idx="1"/>
          </p:nvPr>
        </p:nvSpPr>
        <p:spPr>
          <a:xfrm>
            <a:off x="457200" y="1160463"/>
            <a:ext cx="8229600" cy="4754563"/>
          </a:xfrm>
        </p:spPr>
        <p:txBody>
          <a:bodyPr/>
          <a:lstStyle/>
          <a:p>
            <a:r>
              <a:rPr lang="en-US" sz="2800" dirty="0" smtClean="0"/>
              <a:t>DIFANE</a:t>
            </a:r>
          </a:p>
          <a:p>
            <a:pPr lvl="1"/>
            <a:r>
              <a:rPr lang="en-US" sz="2400" dirty="0" smtClean="0"/>
              <a:t>Rule partitioning for controller-less flow insertion</a:t>
            </a:r>
          </a:p>
          <a:p>
            <a:r>
              <a:rPr lang="en-US" sz="2800" dirty="0" smtClean="0"/>
              <a:t>UCSD Fat Tree Series: Scalable Commodity Data Center, </a:t>
            </a:r>
            <a:r>
              <a:rPr lang="en-US" sz="2800" dirty="0" err="1" smtClean="0"/>
              <a:t>PortLand</a:t>
            </a:r>
            <a:r>
              <a:rPr lang="en-US" sz="2800" dirty="0" smtClean="0"/>
              <a:t>, </a:t>
            </a:r>
            <a:r>
              <a:rPr lang="en-US" sz="2800" dirty="0" err="1" smtClean="0"/>
              <a:t>Hedera</a:t>
            </a:r>
            <a:endParaRPr lang="en-US" sz="2800" dirty="0" smtClean="0"/>
          </a:p>
          <a:p>
            <a:pPr lvl="1"/>
            <a:r>
              <a:rPr lang="en-US" sz="2400" dirty="0" smtClean="0"/>
              <a:t>Scale-out data centers that use </a:t>
            </a:r>
            <a:r>
              <a:rPr lang="en-US" sz="2400" dirty="0" err="1" smtClean="0"/>
              <a:t>OpenFlow</a:t>
            </a:r>
            <a:endParaRPr lang="en-US" sz="2400" dirty="0" smtClean="0"/>
          </a:p>
          <a:p>
            <a:r>
              <a:rPr lang="en-US" sz="2800" dirty="0" err="1" smtClean="0"/>
              <a:t>Tesseract</a:t>
            </a:r>
            <a:endParaRPr lang="en-US" sz="2800" dirty="0" smtClean="0"/>
          </a:p>
          <a:p>
            <a:pPr lvl="1"/>
            <a:r>
              <a:rPr lang="en-US" sz="2400" dirty="0" smtClean="0"/>
              <a:t>Centralized WAN in the 4D Architecture</a:t>
            </a:r>
          </a:p>
          <a:p>
            <a:r>
              <a:rPr lang="en-US" sz="2800" dirty="0" smtClean="0"/>
              <a:t>ONIX</a:t>
            </a:r>
          </a:p>
          <a:p>
            <a:pPr lvl="1"/>
            <a:r>
              <a:rPr lang="en-US" sz="2400" dirty="0" smtClean="0"/>
              <a:t>Fault-tolerant controller platform from </a:t>
            </a:r>
            <a:r>
              <a:rPr lang="en-US" sz="2400" dirty="0" err="1" smtClean="0"/>
              <a:t>Nicira</a:t>
            </a:r>
            <a:r>
              <a:rPr lang="en-US" sz="2400" dirty="0" smtClean="0"/>
              <a:t>, Google, NEC</a:t>
            </a:r>
          </a:p>
          <a:p>
            <a:r>
              <a:rPr lang="en-US" sz="2800" dirty="0" err="1" smtClean="0"/>
              <a:t>DevoFlow</a:t>
            </a:r>
            <a:endParaRPr lang="en-US" sz="2800" dirty="0" smtClean="0"/>
          </a:p>
          <a:p>
            <a:pPr lvl="1"/>
            <a:r>
              <a:rPr lang="en-US" sz="2400" dirty="0" smtClean="0"/>
              <a:t>Practical scalability limits to </a:t>
            </a:r>
            <a:r>
              <a:rPr lang="en-US" sz="2400" dirty="0" err="1" smtClean="0"/>
              <a:t>OpenFlow</a:t>
            </a:r>
            <a:r>
              <a:rPr lang="en-US" sz="2400" dirty="0" smtClean="0"/>
              <a:t> and modifications to get around them</a:t>
            </a:r>
          </a:p>
          <a:p>
            <a:pPr lvl="1"/>
            <a:endParaRPr lang="en-US" sz="2400" dirty="0"/>
          </a:p>
        </p:txBody>
      </p:sp>
      <p:sp>
        <p:nvSpPr>
          <p:cNvPr id="4" name="Slide Number Placeholder 3"/>
          <p:cNvSpPr>
            <a:spLocks noGrp="1"/>
          </p:cNvSpPr>
          <p:nvPr>
            <p:ph type="sldNum" sz="quarter" idx="12"/>
          </p:nvPr>
        </p:nvSpPr>
        <p:spPr/>
        <p:txBody>
          <a:bodyPr/>
          <a:lstStyle/>
          <a:p>
            <a:fld id="{0FCE97B5-98C9-FA49-BC62-4794FE1F9AE6}" type="slidenum">
              <a:rPr lang="en-US" smtClean="0"/>
              <a:pPr/>
              <a:t>84</a:t>
            </a:fld>
            <a:endParaRPr lang="en-US"/>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Research</a:t>
            </a:r>
            <a:endParaRPr lang="en-US" dirty="0"/>
          </a:p>
        </p:txBody>
      </p:sp>
      <p:sp>
        <p:nvSpPr>
          <p:cNvPr id="3" name="Content Placeholder 2"/>
          <p:cNvSpPr>
            <a:spLocks noGrp="1"/>
          </p:cNvSpPr>
          <p:nvPr>
            <p:ph idx="1"/>
          </p:nvPr>
        </p:nvSpPr>
        <p:spPr>
          <a:xfrm>
            <a:off x="457200" y="1160463"/>
            <a:ext cx="8229600" cy="4754563"/>
          </a:xfrm>
        </p:spPr>
        <p:txBody>
          <a:bodyPr/>
          <a:lstStyle/>
          <a:p>
            <a:r>
              <a:rPr lang="en-US" sz="2800" dirty="0" smtClean="0"/>
              <a:t>Frenetic/Nettle</a:t>
            </a:r>
          </a:p>
          <a:p>
            <a:pPr lvl="1"/>
            <a:r>
              <a:rPr lang="en-US" sz="2400" dirty="0" smtClean="0"/>
              <a:t>Functional Reactive Programming for more </a:t>
            </a:r>
            <a:r>
              <a:rPr lang="en-US" sz="2400" dirty="0" err="1" smtClean="0"/>
              <a:t>composable</a:t>
            </a:r>
            <a:r>
              <a:rPr lang="en-US" sz="2400" dirty="0" smtClean="0"/>
              <a:t>, reusable controller code</a:t>
            </a:r>
          </a:p>
          <a:p>
            <a:r>
              <a:rPr lang="en-US" sz="2800" dirty="0" smtClean="0"/>
              <a:t>Resonance</a:t>
            </a:r>
          </a:p>
          <a:p>
            <a:pPr lvl="1"/>
            <a:r>
              <a:rPr lang="en-US" sz="2400" dirty="0" smtClean="0"/>
              <a:t>State-machine-based network control</a:t>
            </a:r>
          </a:p>
          <a:p>
            <a:r>
              <a:rPr lang="en-US" dirty="0" smtClean="0"/>
              <a:t>Consistency Primitives</a:t>
            </a:r>
          </a:p>
          <a:p>
            <a:pPr lvl="1"/>
            <a:r>
              <a:rPr lang="en-US" dirty="0" smtClean="0"/>
              <a:t>Per-packet or per-flow routing guarantees to simplify network versioning</a:t>
            </a:r>
          </a:p>
        </p:txBody>
      </p:sp>
      <p:sp>
        <p:nvSpPr>
          <p:cNvPr id="4" name="Slide Number Placeholder 3"/>
          <p:cNvSpPr>
            <a:spLocks noGrp="1"/>
          </p:cNvSpPr>
          <p:nvPr>
            <p:ph type="sldNum" sz="quarter" idx="12"/>
          </p:nvPr>
        </p:nvSpPr>
        <p:spPr/>
        <p:txBody>
          <a:bodyPr/>
          <a:lstStyle/>
          <a:p>
            <a:fld id="{0FCE97B5-98C9-FA49-BC62-4794FE1F9AE6}" type="slidenum">
              <a:rPr lang="en-US" smtClean="0"/>
              <a:pPr/>
              <a:t>85</a:t>
            </a:fld>
            <a:endParaRPr lang="en-US"/>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 Next:</a:t>
            </a:r>
            <a:endParaRPr lang="en-US" dirty="0"/>
          </a:p>
        </p:txBody>
      </p:sp>
      <p:sp>
        <p:nvSpPr>
          <p:cNvPr id="3" name="Content Placeholder 2"/>
          <p:cNvSpPr>
            <a:spLocks noGrp="1"/>
          </p:cNvSpPr>
          <p:nvPr>
            <p:ph idx="1"/>
          </p:nvPr>
        </p:nvSpPr>
        <p:spPr/>
        <p:txBody>
          <a:bodyPr/>
          <a:lstStyle/>
          <a:p>
            <a:r>
              <a:rPr lang="en-US" dirty="0" smtClean="0"/>
              <a:t>Come back at </a:t>
            </a:r>
            <a:r>
              <a:rPr lang="en-US" b="1" dirty="0" smtClean="0"/>
              <a:t>10:45 </a:t>
            </a:r>
            <a:r>
              <a:rPr lang="en-US" dirty="0" smtClean="0"/>
              <a:t>for:</a:t>
            </a:r>
          </a:p>
          <a:p>
            <a:pPr>
              <a:buNone/>
            </a:pPr>
            <a:r>
              <a:rPr lang="en-US" dirty="0" smtClean="0"/>
              <a:t>“The SDN Stack Part 2:  Virtualization and SDN Applications”</a:t>
            </a:r>
            <a:endParaRPr lang="en-US" dirty="0"/>
          </a:p>
        </p:txBody>
      </p:sp>
      <p:sp>
        <p:nvSpPr>
          <p:cNvPr id="4" name="Slide Number Placeholder 3"/>
          <p:cNvSpPr>
            <a:spLocks noGrp="1"/>
          </p:cNvSpPr>
          <p:nvPr>
            <p:ph type="sldNum" sz="quarter" idx="12"/>
          </p:nvPr>
        </p:nvSpPr>
        <p:spPr/>
        <p:txBody>
          <a:bodyPr/>
          <a:lstStyle/>
          <a:p>
            <a:fld id="{0FCE97B5-98C9-FA49-BC62-4794FE1F9AE6}" type="slidenum">
              <a:rPr lang="en-US" smtClean="0"/>
              <a:pPr/>
              <a:t>86</a:t>
            </a:fld>
            <a:endParaRPr lang="en-US"/>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pPr eaLnBrk="1" hangingPunct="1"/>
            <a:r>
              <a:rPr lang="en-US" dirty="0" smtClean="0">
                <a:latin typeface="Calibri" charset="0"/>
              </a:rPr>
              <a:t>Getting </a:t>
            </a:r>
            <a:r>
              <a:rPr lang="en-US" dirty="0">
                <a:latin typeface="Calibri" charset="0"/>
              </a:rPr>
              <a:t>Started</a:t>
            </a:r>
          </a:p>
        </p:txBody>
      </p:sp>
      <p:sp>
        <p:nvSpPr>
          <p:cNvPr id="17410" name="Content Placeholder 2"/>
          <p:cNvSpPr>
            <a:spLocks noGrp="1"/>
          </p:cNvSpPr>
          <p:nvPr>
            <p:ph idx="1"/>
          </p:nvPr>
        </p:nvSpPr>
        <p:spPr/>
        <p:txBody>
          <a:bodyPr/>
          <a:lstStyle/>
          <a:p>
            <a:pPr eaLnBrk="1" hangingPunct="1">
              <a:lnSpc>
                <a:spcPct val="80000"/>
              </a:lnSpc>
            </a:pPr>
            <a:r>
              <a:rPr lang="en-US" sz="2200" dirty="0" smtClean="0"/>
              <a:t>(1) Copy </a:t>
            </a:r>
            <a:r>
              <a:rPr lang="en-US" sz="2200" dirty="0"/>
              <a:t>to your hard disk from</a:t>
            </a:r>
            <a:r>
              <a:rPr lang="en-US" sz="2200" dirty="0" smtClean="0"/>
              <a:t> a USB Key or DVD:</a:t>
            </a:r>
          </a:p>
          <a:p>
            <a:pPr lvl="1" eaLnBrk="1" hangingPunct="1">
              <a:lnSpc>
                <a:spcPct val="80000"/>
              </a:lnSpc>
            </a:pPr>
            <a:r>
              <a:rPr lang="en-US" sz="2000" dirty="0" smtClean="0"/>
              <a:t>Copy needed files (</a:t>
            </a:r>
            <a:r>
              <a:rPr lang="en-US" sz="2000" dirty="0" err="1" smtClean="0"/>
              <a:t>VirtualBox</a:t>
            </a:r>
            <a:r>
              <a:rPr lang="en-US" sz="2000" dirty="0" smtClean="0"/>
              <a:t>, terminal, possibly an X server) for </a:t>
            </a:r>
            <a:r>
              <a:rPr lang="en-US" sz="2000" dirty="0"/>
              <a:t>your platform (Win/Mac/Linux</a:t>
            </a:r>
            <a:r>
              <a:rPr lang="en-US" sz="2000" dirty="0" smtClean="0"/>
              <a:t>)</a:t>
            </a:r>
          </a:p>
          <a:p>
            <a:pPr lvl="1" eaLnBrk="1" hangingPunct="1">
              <a:lnSpc>
                <a:spcPct val="80000"/>
              </a:lnSpc>
            </a:pPr>
            <a:r>
              <a:rPr lang="en-US" sz="2000" dirty="0" smtClean="0"/>
              <a:t>Copy Java 6 and Eclipse for your platform, if you want to use Java</a:t>
            </a:r>
          </a:p>
          <a:p>
            <a:pPr lvl="1" eaLnBrk="1" hangingPunct="1">
              <a:lnSpc>
                <a:spcPct val="80000"/>
              </a:lnSpc>
            </a:pPr>
            <a:r>
              <a:rPr lang="en-US" sz="2000" b="1" dirty="0" smtClean="0"/>
              <a:t>Copy VM image: OpenFlowTutorial-101311.zip</a:t>
            </a:r>
          </a:p>
          <a:p>
            <a:pPr lvl="1" eaLnBrk="1" hangingPunct="1">
              <a:lnSpc>
                <a:spcPct val="80000"/>
              </a:lnSpc>
            </a:pPr>
            <a:r>
              <a:rPr lang="en-US" sz="2000" dirty="0" smtClean="0"/>
              <a:t>Pass on the DVD or USB key to someone else!</a:t>
            </a:r>
          </a:p>
          <a:p>
            <a:pPr lvl="1" eaLnBrk="1" hangingPunct="1">
              <a:lnSpc>
                <a:spcPct val="80000"/>
              </a:lnSpc>
            </a:pPr>
            <a:endParaRPr lang="en-US" sz="2000" dirty="0" smtClean="0"/>
          </a:p>
          <a:p>
            <a:pPr eaLnBrk="1" hangingPunct="1">
              <a:lnSpc>
                <a:spcPct val="80000"/>
              </a:lnSpc>
            </a:pPr>
            <a:r>
              <a:rPr lang="en-US" sz="2200" dirty="0" smtClean="0">
                <a:solidFill>
                  <a:srgbClr val="0000FF"/>
                </a:solidFill>
              </a:rPr>
              <a:t>(2) Unzip </a:t>
            </a:r>
            <a:r>
              <a:rPr lang="en-US" sz="2200" dirty="0">
                <a:solidFill>
                  <a:srgbClr val="0000FF"/>
                </a:solidFill>
              </a:rPr>
              <a:t>OpenFlowTutorial</a:t>
            </a:r>
            <a:r>
              <a:rPr lang="en-US" sz="2200" dirty="0" smtClean="0">
                <a:solidFill>
                  <a:srgbClr val="0000FF"/>
                </a:solidFill>
              </a:rPr>
              <a:t>-101311.</a:t>
            </a:r>
            <a:r>
              <a:rPr lang="en-US" sz="2200" dirty="0">
                <a:solidFill>
                  <a:srgbClr val="0000FF"/>
                </a:solidFill>
              </a:rPr>
              <a:t>zip</a:t>
            </a:r>
            <a:endParaRPr lang="en-US" sz="2200" dirty="0" smtClean="0">
              <a:solidFill>
                <a:srgbClr val="0000FF"/>
              </a:solidFill>
            </a:endParaRPr>
          </a:p>
          <a:p>
            <a:pPr lvl="1" eaLnBrk="1" hangingPunct="1">
              <a:lnSpc>
                <a:spcPct val="80000"/>
              </a:lnSpc>
              <a:buNone/>
            </a:pPr>
            <a:endParaRPr lang="en-US" sz="2000" dirty="0" smtClean="0">
              <a:solidFill>
                <a:srgbClr val="000000"/>
              </a:solidFill>
            </a:endParaRPr>
          </a:p>
          <a:p>
            <a:pPr eaLnBrk="1" hangingPunct="1">
              <a:lnSpc>
                <a:spcPct val="80000"/>
              </a:lnSpc>
            </a:pPr>
            <a:r>
              <a:rPr lang="en-US" sz="2400" dirty="0" smtClean="0">
                <a:solidFill>
                  <a:srgbClr val="0000FF"/>
                </a:solidFill>
              </a:rPr>
              <a:t>(3) Point browser to instructions:</a:t>
            </a:r>
          </a:p>
          <a:p>
            <a:pPr lvl="1" eaLnBrk="1" hangingPunct="1">
              <a:lnSpc>
                <a:spcPct val="80000"/>
              </a:lnSpc>
            </a:pPr>
            <a:r>
              <a:rPr lang="en-US" sz="2000" dirty="0" smtClean="0">
                <a:solidFill>
                  <a:srgbClr val="000000"/>
                </a:solidFill>
              </a:rPr>
              <a:t>http://</a:t>
            </a:r>
            <a:r>
              <a:rPr lang="en-US" sz="2000" dirty="0" err="1" smtClean="0">
                <a:solidFill>
                  <a:srgbClr val="000000"/>
                </a:solidFill>
              </a:rPr>
              <a:t>www.openflow.org/wk/index.php/OpenFlow_Tutorial</a:t>
            </a:r>
            <a:r>
              <a:rPr lang="en-US" sz="2000" dirty="0" smtClean="0">
                <a:solidFill>
                  <a:srgbClr val="000000"/>
                </a:solidFill>
              </a:rPr>
              <a:t/>
            </a:r>
            <a:br>
              <a:rPr lang="en-US" sz="2000" dirty="0" smtClean="0">
                <a:solidFill>
                  <a:srgbClr val="000000"/>
                </a:solidFill>
              </a:rPr>
            </a:br>
            <a:r>
              <a:rPr lang="en-US" sz="2000" dirty="0" smtClean="0">
                <a:solidFill>
                  <a:srgbClr val="000000"/>
                </a:solidFill>
              </a:rPr>
              <a:t>(note the underscore)</a:t>
            </a:r>
          </a:p>
          <a:p>
            <a:pPr lvl="1" eaLnBrk="1" hangingPunct="1">
              <a:lnSpc>
                <a:spcPct val="80000"/>
              </a:lnSpc>
              <a:buFont typeface="Arial" charset="0"/>
              <a:buChar char="•"/>
            </a:pPr>
            <a:endParaRPr lang="en-US" sz="2000" dirty="0" smtClean="0">
              <a:solidFill>
                <a:srgbClr val="898989"/>
              </a:solidFill>
            </a:endParaRPr>
          </a:p>
          <a:p>
            <a:pPr eaLnBrk="1" hangingPunct="1">
              <a:lnSpc>
                <a:spcPct val="80000"/>
              </a:lnSpc>
            </a:pPr>
            <a:r>
              <a:rPr lang="en-US" dirty="0" smtClean="0">
                <a:solidFill>
                  <a:srgbClr val="000000"/>
                </a:solidFill>
              </a:rPr>
              <a:t>You should NOT need to download any large files – spare the </a:t>
            </a:r>
            <a:r>
              <a:rPr lang="en-US" dirty="0" err="1" smtClean="0">
                <a:solidFill>
                  <a:srgbClr val="000000"/>
                </a:solidFill>
              </a:rPr>
              <a:t>WiFi</a:t>
            </a:r>
            <a:r>
              <a:rPr lang="en-US" dirty="0" smtClean="0">
                <a:solidFill>
                  <a:srgbClr val="000000"/>
                </a:solidFill>
              </a:rPr>
              <a:t>!</a:t>
            </a:r>
          </a:p>
          <a:p>
            <a:pPr eaLnBrk="1" hangingPunct="1">
              <a:lnSpc>
                <a:spcPct val="80000"/>
              </a:lnSpc>
            </a:pPr>
            <a:endParaRPr lang="en-US" dirty="0" smtClean="0">
              <a:solidFill>
                <a:srgbClr val="898989"/>
              </a:solidFill>
            </a:endParaRPr>
          </a:p>
          <a:p>
            <a:pPr eaLnBrk="1" hangingPunct="1">
              <a:lnSpc>
                <a:spcPct val="80000"/>
              </a:lnSpc>
              <a:buNone/>
            </a:pPr>
            <a:endParaRPr lang="en-US" sz="2400" dirty="0" smtClean="0">
              <a:solidFill>
                <a:srgbClr val="898989"/>
              </a:solidFill>
            </a:endParaRPr>
          </a:p>
        </p:txBody>
      </p:sp>
      <p:sp>
        <p:nvSpPr>
          <p:cNvPr id="5" name="Slide Number Placeholder 4"/>
          <p:cNvSpPr>
            <a:spLocks noGrp="1"/>
          </p:cNvSpPr>
          <p:nvPr>
            <p:ph type="sldNum" sz="quarter" idx="12"/>
          </p:nvPr>
        </p:nvSpPr>
        <p:spPr/>
        <p:txBody>
          <a:bodyPr/>
          <a:lstStyle/>
          <a:p>
            <a:fld id="{93401A60-AFCB-D54B-9D5F-D90FEA37A3C6}" type="slidenum">
              <a:rPr lang="en-US"/>
              <a:pPr/>
              <a:t>87</a:t>
            </a:fld>
            <a:endParaRPr lang="en-US"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457200" y="249238"/>
            <a:ext cx="8229600" cy="5876925"/>
          </a:xfrm>
        </p:spPr>
        <p:txBody>
          <a:bodyPr anchor="ctr"/>
          <a:lstStyle/>
          <a:p>
            <a:pPr algn="ctr">
              <a:buNone/>
            </a:pPr>
            <a:r>
              <a:rPr lang="en-US" sz="10800" dirty="0" smtClean="0"/>
              <a:t>Virtualization and SDN Applications</a:t>
            </a:r>
            <a:endParaRPr lang="en-US" sz="10800" dirty="0"/>
          </a:p>
        </p:txBody>
      </p:sp>
      <p:sp>
        <p:nvSpPr>
          <p:cNvPr id="4" name="Slide Number Placeholder 3"/>
          <p:cNvSpPr>
            <a:spLocks noGrp="1"/>
          </p:cNvSpPr>
          <p:nvPr>
            <p:ph type="sldNum" sz="quarter" idx="12"/>
          </p:nvPr>
        </p:nvSpPr>
        <p:spPr/>
        <p:txBody>
          <a:bodyPr/>
          <a:lstStyle/>
          <a:p>
            <a:fld id="{0FCE97B5-98C9-FA49-BC62-4794FE1F9AE6}" type="slidenum">
              <a:rPr lang="en-US" smtClean="0"/>
              <a:pPr/>
              <a:t>88</a:t>
            </a:fld>
            <a:endParaRPr lang="en-US"/>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7" name="Title 1"/>
          <p:cNvSpPr>
            <a:spLocks noGrp="1"/>
          </p:cNvSpPr>
          <p:nvPr>
            <p:ph type="ctrTitle"/>
          </p:nvPr>
        </p:nvSpPr>
        <p:spPr/>
        <p:txBody>
          <a:bodyPr/>
          <a:lstStyle/>
          <a:p>
            <a:pPr eaLnBrk="1" hangingPunct="1"/>
            <a:r>
              <a:rPr lang="en-US" sz="7200" dirty="0" smtClean="0">
                <a:latin typeface="Calibri" charset="0"/>
              </a:rPr>
              <a:t>Virtualization</a:t>
            </a:r>
            <a:br>
              <a:rPr lang="en-US" sz="7200" dirty="0" smtClean="0">
                <a:latin typeface="Calibri" charset="0"/>
              </a:rPr>
            </a:br>
            <a:r>
              <a:rPr lang="en-US" sz="7200" dirty="0" smtClean="0">
                <a:latin typeface="Calibri" charset="0"/>
              </a:rPr>
              <a:t/>
            </a:r>
            <a:br>
              <a:rPr lang="en-US" sz="7200" dirty="0" smtClean="0">
                <a:latin typeface="Calibri" charset="0"/>
              </a:rPr>
            </a:br>
            <a:r>
              <a:rPr lang="en-US" sz="7200" dirty="0" smtClean="0">
                <a:latin typeface="Calibri" charset="0"/>
              </a:rPr>
              <a:t>Rob Sherwood,</a:t>
            </a:r>
            <a:br>
              <a:rPr lang="en-US" sz="7200" dirty="0" smtClean="0">
                <a:latin typeface="Calibri" charset="0"/>
              </a:rPr>
            </a:br>
            <a:r>
              <a:rPr lang="en-US" sz="7200" dirty="0" smtClean="0">
                <a:latin typeface="Calibri" charset="0"/>
              </a:rPr>
              <a:t>(</a:t>
            </a:r>
            <a:r>
              <a:rPr lang="en-US" sz="7200" dirty="0" err="1" smtClean="0">
                <a:latin typeface="Calibri" charset="0"/>
              </a:rPr>
              <a:t>BigSwitch</a:t>
            </a:r>
            <a:r>
              <a:rPr lang="en-US" sz="7200" dirty="0" smtClean="0">
                <a:latin typeface="Calibri" charset="0"/>
              </a:rPr>
              <a:t>)</a:t>
            </a:r>
            <a:endParaRPr lang="en-US" sz="7200" dirty="0">
              <a:latin typeface="Calibri" charset="0"/>
            </a:endParaRPr>
          </a:p>
        </p:txBody>
      </p:sp>
      <p:sp>
        <p:nvSpPr>
          <p:cNvPr id="3" name="Slide Number Placeholder 2"/>
          <p:cNvSpPr>
            <a:spLocks noGrp="1"/>
          </p:cNvSpPr>
          <p:nvPr>
            <p:ph type="sldNum" sz="quarter" idx="12"/>
          </p:nvPr>
        </p:nvSpPr>
        <p:spPr/>
        <p:txBody>
          <a:bodyPr/>
          <a:lstStyle/>
          <a:p>
            <a:fld id="{EFE1403D-69EA-144D-B9C0-DACDB6504424}" type="slidenum">
              <a:rPr lang="en-US"/>
              <a:pPr/>
              <a:t>89</a:t>
            </a:fld>
            <a:endParaRPr lang="en-US"/>
          </a:p>
        </p:txBody>
      </p:sp>
      <p:sp>
        <p:nvSpPr>
          <p:cNvPr id="4" name="TextBox 3"/>
          <p:cNvSpPr txBox="1"/>
          <p:nvPr/>
        </p:nvSpPr>
        <p:spPr>
          <a:xfrm>
            <a:off x="5461000" y="7072923"/>
            <a:ext cx="184666" cy="369332"/>
          </a:xfrm>
          <a:prstGeom prst="rect">
            <a:avLst/>
          </a:prstGeom>
          <a:noFill/>
        </p:spPr>
        <p:txBody>
          <a:bodyPr wrap="none" rtlCol="0">
            <a:spAutoFit/>
          </a:bodyPr>
          <a:lstStyle/>
          <a:p>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Who’s in this room?</a:t>
            </a:r>
            <a:endParaRPr lang="en-US" dirty="0"/>
          </a:p>
        </p:txBody>
      </p:sp>
      <p:sp>
        <p:nvSpPr>
          <p:cNvPr id="3" name="Content Placeholder 2"/>
          <p:cNvSpPr>
            <a:spLocks noGrp="1"/>
          </p:cNvSpPr>
          <p:nvPr>
            <p:ph idx="1"/>
          </p:nvPr>
        </p:nvSpPr>
        <p:spPr/>
        <p:txBody>
          <a:bodyPr/>
          <a:lstStyle/>
          <a:p>
            <a:r>
              <a:rPr lang="en-US" dirty="0" smtClean="0"/>
              <a:t>CTO</a:t>
            </a:r>
          </a:p>
          <a:p>
            <a:r>
              <a:rPr lang="en-US" dirty="0" smtClean="0"/>
              <a:t>VP</a:t>
            </a:r>
          </a:p>
          <a:p>
            <a:r>
              <a:rPr lang="en-US" dirty="0" smtClean="0"/>
              <a:t>Founder</a:t>
            </a:r>
          </a:p>
          <a:p>
            <a:r>
              <a:rPr lang="en-US" dirty="0" smtClean="0"/>
              <a:t>Solutions Architect</a:t>
            </a:r>
          </a:p>
          <a:p>
            <a:r>
              <a:rPr lang="en-US" dirty="0" smtClean="0"/>
              <a:t>Cloud Architect</a:t>
            </a:r>
          </a:p>
          <a:p>
            <a:r>
              <a:rPr lang="en-US" dirty="0" smtClean="0"/>
              <a:t>Chief Tech Expert</a:t>
            </a:r>
          </a:p>
          <a:p>
            <a:r>
              <a:rPr lang="en-US" dirty="0" smtClean="0"/>
              <a:t>Chief</a:t>
            </a:r>
          </a:p>
        </p:txBody>
      </p:sp>
      <p:sp>
        <p:nvSpPr>
          <p:cNvPr id="4" name="Slide Number Placeholder 3"/>
          <p:cNvSpPr>
            <a:spLocks noGrp="1"/>
          </p:cNvSpPr>
          <p:nvPr>
            <p:ph type="sldNum" sz="quarter" idx="12"/>
          </p:nvPr>
        </p:nvSpPr>
        <p:spPr/>
        <p:txBody>
          <a:bodyPr/>
          <a:lstStyle/>
          <a:p>
            <a:fld id="{0FCE97B5-98C9-FA49-BC62-4794FE1F9AE6}" type="slidenum">
              <a:rPr lang="en-US" smtClean="0"/>
              <a:pPr/>
              <a:t>9</a:t>
            </a:fld>
            <a:endParaRPr lang="en-US"/>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189441" name="Rectangle 2"/>
          <p:cNvSpPr>
            <a:spLocks noGrp="1" noChangeArrowheads="1"/>
          </p:cNvSpPr>
          <p:nvPr>
            <p:ph type="title"/>
          </p:nvPr>
        </p:nvSpPr>
        <p:spPr/>
        <p:txBody>
          <a:bodyPr/>
          <a:lstStyle/>
          <a:p>
            <a:pPr eaLnBrk="1" hangingPunct="1"/>
            <a:r>
              <a:rPr lang="en-US">
                <a:latin typeface="Calibri" charset="0"/>
              </a:rPr>
              <a:t>Current Trials</a:t>
            </a:r>
          </a:p>
        </p:txBody>
      </p:sp>
      <p:sp>
        <p:nvSpPr>
          <p:cNvPr id="189442" name="Rectangle 3"/>
          <p:cNvSpPr>
            <a:spLocks noGrp="1" noChangeArrowheads="1"/>
          </p:cNvSpPr>
          <p:nvPr>
            <p:ph type="body" idx="1"/>
          </p:nvPr>
        </p:nvSpPr>
        <p:spPr>
          <a:xfrm>
            <a:off x="228600" y="1143000"/>
            <a:ext cx="8763000" cy="4678363"/>
          </a:xfrm>
        </p:spPr>
        <p:txBody>
          <a:bodyPr/>
          <a:lstStyle/>
          <a:p>
            <a:pPr eaLnBrk="1" hangingPunct="1"/>
            <a:r>
              <a:rPr lang="en-US"/>
              <a:t>68 trials/deployments spanning 13 countries</a:t>
            </a:r>
          </a:p>
        </p:txBody>
      </p:sp>
      <p:pic>
        <p:nvPicPr>
          <p:cNvPr id="189443" name="Picture 11"/>
          <p:cNvPicPr>
            <a:picLocks noChangeAspect="1" noChangeArrowheads="1"/>
          </p:cNvPicPr>
          <p:nvPr/>
        </p:nvPicPr>
        <p:blipFill>
          <a:blip r:embed="rId3"/>
          <a:srcRect/>
          <a:stretch>
            <a:fillRect/>
          </a:stretch>
        </p:blipFill>
        <p:spPr bwMode="auto">
          <a:xfrm>
            <a:off x="0" y="1855788"/>
            <a:ext cx="9144000" cy="5002212"/>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5D9FF9CB-E949-0949-A568-604160138922}" type="slidenum">
              <a:rPr lang="en-US"/>
              <a:pPr/>
              <a:t>90</a:t>
            </a:fld>
            <a:endParaRPr lang="en-US"/>
          </a:p>
        </p:txBody>
      </p:sp>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88770" name="Rectangle 2"/>
          <p:cNvSpPr>
            <a:spLocks noGrp="1"/>
          </p:cNvSpPr>
          <p:nvPr>
            <p:ph type="title"/>
          </p:nvPr>
        </p:nvSpPr>
        <p:spPr/>
        <p:txBody>
          <a:bodyPr/>
          <a:lstStyle/>
          <a:p>
            <a:r>
              <a:rPr lang="en-US" sz="3600">
                <a:latin typeface="Calibri" charset="0"/>
              </a:rPr>
              <a:t>Internet2 OpenFlow deployment initiative.</a:t>
            </a:r>
            <a:br>
              <a:rPr lang="en-US" sz="3600">
                <a:latin typeface="Calibri" charset="0"/>
              </a:rPr>
            </a:br>
            <a:r>
              <a:rPr lang="en-US" sz="3600">
                <a:latin typeface="Calibri" charset="0"/>
              </a:rPr>
              <a:t> </a:t>
            </a:r>
            <a:r>
              <a:rPr lang="en-US" sz="3200">
                <a:solidFill>
                  <a:srgbClr val="808080"/>
                </a:solidFill>
                <a:latin typeface="Calibri" charset="0"/>
              </a:rPr>
              <a:t>35+ 100G POPs, nationwide.</a:t>
            </a:r>
          </a:p>
        </p:txBody>
      </p:sp>
      <p:sp>
        <p:nvSpPr>
          <p:cNvPr id="288771" name="Rectangle 3"/>
          <p:cNvSpPr>
            <a:spLocks noGrp="1"/>
          </p:cNvSpPr>
          <p:nvPr>
            <p:ph type="body" idx="1"/>
          </p:nvPr>
        </p:nvSpPr>
        <p:spPr/>
        <p:txBody>
          <a:bodyPr/>
          <a:lstStyle/>
          <a:p>
            <a:endParaRPr lang="en-US"/>
          </a:p>
        </p:txBody>
      </p:sp>
      <p:pic>
        <p:nvPicPr>
          <p:cNvPr id="288772" name="Picture 4"/>
          <p:cNvPicPr>
            <a:picLocks noChangeAspect="1" noChangeArrowheads="1"/>
          </p:cNvPicPr>
          <p:nvPr/>
        </p:nvPicPr>
        <p:blipFill>
          <a:blip r:embed="rId2"/>
          <a:srcRect/>
          <a:stretch>
            <a:fillRect/>
          </a:stretch>
        </p:blipFill>
        <p:spPr bwMode="auto">
          <a:xfrm>
            <a:off x="852488" y="1498600"/>
            <a:ext cx="7416800" cy="5030788"/>
          </a:xfrm>
          <a:prstGeom prst="rect">
            <a:avLst/>
          </a:prstGeom>
          <a:noFill/>
          <a:ln w="9525">
            <a:noFill/>
            <a:round/>
            <a:headEnd/>
            <a:tailEnd/>
          </a:ln>
          <a:effectLst/>
        </p:spPr>
      </p:pic>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7" name="Title 1"/>
          <p:cNvSpPr>
            <a:spLocks noGrp="1"/>
          </p:cNvSpPr>
          <p:nvPr>
            <p:ph type="ctrTitle"/>
          </p:nvPr>
        </p:nvSpPr>
        <p:spPr/>
        <p:txBody>
          <a:bodyPr/>
          <a:lstStyle/>
          <a:p>
            <a:pPr eaLnBrk="1" hangingPunct="1"/>
            <a:r>
              <a:rPr lang="en-US" sz="7200" dirty="0" smtClean="0">
                <a:latin typeface="Calibri" charset="0"/>
              </a:rPr>
              <a:t>Applications of SDN</a:t>
            </a:r>
            <a:endParaRPr lang="en-US" sz="7200" dirty="0">
              <a:latin typeface="Calibri" charset="0"/>
            </a:endParaRPr>
          </a:p>
        </p:txBody>
      </p:sp>
      <p:sp>
        <p:nvSpPr>
          <p:cNvPr id="3" name="Slide Number Placeholder 2"/>
          <p:cNvSpPr>
            <a:spLocks noGrp="1"/>
          </p:cNvSpPr>
          <p:nvPr>
            <p:ph type="sldNum" sz="quarter" idx="12"/>
          </p:nvPr>
        </p:nvSpPr>
        <p:spPr/>
        <p:txBody>
          <a:bodyPr/>
          <a:lstStyle/>
          <a:p>
            <a:fld id="{EFE1403D-69EA-144D-B9C0-DACDB6504424}" type="slidenum">
              <a:rPr lang="en-US"/>
              <a:pPr/>
              <a:t>92</a:t>
            </a:fld>
            <a:endParaRPr lang="en-US"/>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7761" name="Rectangle 2"/>
          <p:cNvSpPr>
            <a:spLocks noGrp="1" noChangeArrowheads="1"/>
          </p:cNvSpPr>
          <p:nvPr>
            <p:ph type="title" idx="4294967295"/>
          </p:nvPr>
        </p:nvSpPr>
        <p:spPr/>
        <p:txBody>
          <a:bodyPr/>
          <a:lstStyle/>
          <a:p>
            <a:pPr eaLnBrk="1" hangingPunct="1"/>
            <a:r>
              <a:rPr lang="en-US" sz="4000" smtClean="0">
                <a:latin typeface="Calibri" pitchFamily="34" charset="0"/>
              </a:rPr>
              <a:t>OpenFlow Demonstration Overview</a:t>
            </a:r>
            <a:endParaRPr lang="de-DE" sz="4000" smtClean="0">
              <a:latin typeface="Calibri" pitchFamily="34" charset="0"/>
            </a:endParaRPr>
          </a:p>
        </p:txBody>
      </p:sp>
      <p:graphicFrame>
        <p:nvGraphicFramePr>
          <p:cNvPr id="127059" name="Group 83"/>
          <p:cNvGraphicFramePr>
            <a:graphicFrameLocks noGrp="1"/>
          </p:cNvGraphicFramePr>
          <p:nvPr/>
        </p:nvGraphicFramePr>
        <p:xfrm>
          <a:off x="1447800" y="1919288"/>
          <a:ext cx="6096000" cy="4549458"/>
        </p:xfrm>
        <a:graphic>
          <a:graphicData uri="http://schemas.openxmlformats.org/drawingml/2006/table">
            <a:tbl>
              <a:tblPr/>
              <a:tblGrid>
                <a:gridCol w="3048000"/>
                <a:gridCol w="3048000"/>
              </a:tblGrid>
              <a:tr h="376238">
                <a:tc>
                  <a:txBody>
                    <a:body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charset="2"/>
                        <a:buNone/>
                        <a:tabLst/>
                      </a:pPr>
                      <a:r>
                        <a:rPr kumimoji="0" lang="en-US" sz="2400" b="0" i="0" u="none" strike="noStrike" cap="none" normalizeH="0" baseline="0">
                          <a:ln>
                            <a:noFill/>
                          </a:ln>
                          <a:solidFill>
                            <a:schemeClr val="accent2"/>
                          </a:solidFill>
                          <a:effectLst/>
                          <a:latin typeface="Arial" charset="0"/>
                          <a:ea typeface="ＭＳ Ｐゴシック" charset="-128"/>
                          <a:cs typeface="ＭＳ Ｐゴシック" charset="-128"/>
                        </a:rPr>
                        <a:t>Network Virtualization</a:t>
                      </a:r>
                      <a:endParaRPr kumimoji="0" lang="de-DE" sz="2400" b="0" i="0" u="none" strike="noStrike" cap="none" normalizeH="0" baseline="0">
                        <a:ln>
                          <a:noFill/>
                        </a:ln>
                        <a:solidFill>
                          <a:schemeClr val="accent2"/>
                        </a:solidFill>
                        <a:effectLst/>
                        <a:latin typeface="Arial" charset="0"/>
                        <a:ea typeface="ＭＳ Ｐゴシック" charset="-128"/>
                        <a:cs typeface="ＭＳ Ｐゴシック" charset="-128"/>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charset="2"/>
                        <a:buNone/>
                        <a:tabLst/>
                      </a:pPr>
                      <a:r>
                        <a:rPr kumimoji="0" lang="en-US" sz="2800" b="0" i="0" u="none" strike="noStrike" cap="none" normalizeH="0" baseline="0">
                          <a:ln>
                            <a:noFill/>
                          </a:ln>
                          <a:solidFill>
                            <a:schemeClr val="accent2"/>
                          </a:solidFill>
                          <a:effectLst/>
                          <a:latin typeface="Arial" charset="0"/>
                          <a:ea typeface="ＭＳ Ｐゴシック" charset="-128"/>
                          <a:cs typeface="ＭＳ Ｐゴシック" charset="-128"/>
                        </a:rPr>
                        <a:t>FlowVisor</a:t>
                      </a:r>
                      <a:endParaRPr kumimoji="0" lang="de-DE" sz="2800" b="0" i="0" u="none" strike="noStrike" cap="none" normalizeH="0" baseline="0">
                        <a:ln>
                          <a:noFill/>
                        </a:ln>
                        <a:solidFill>
                          <a:schemeClr val="accent2"/>
                        </a:solidFill>
                        <a:effectLst/>
                        <a:latin typeface="Arial" charset="0"/>
                        <a:ea typeface="ＭＳ Ｐゴシック" charset="-128"/>
                        <a:cs typeface="ＭＳ Ｐゴシック" charset="-128"/>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charset="2"/>
                        <a:buNone/>
                        <a:tabLst/>
                      </a:pPr>
                      <a:r>
                        <a:rPr kumimoji="0" lang="en-US" sz="2400" b="0" i="0" u="none" strike="noStrike" cap="none" normalizeH="0" baseline="0">
                          <a:ln>
                            <a:noFill/>
                          </a:ln>
                          <a:solidFill>
                            <a:schemeClr val="accent2"/>
                          </a:solidFill>
                          <a:effectLst/>
                          <a:latin typeface="Arial" charset="0"/>
                          <a:ea typeface="ＭＳ Ｐゴシック" charset="-128"/>
                          <a:cs typeface="ＭＳ Ｐゴシック" charset="-128"/>
                        </a:rPr>
                        <a:t>Hardware Prototyping</a:t>
                      </a:r>
                      <a:endParaRPr kumimoji="0" lang="de-DE" sz="2400" b="0" i="0" u="none" strike="noStrike" cap="none" normalizeH="0" baseline="0">
                        <a:ln>
                          <a:noFill/>
                        </a:ln>
                        <a:solidFill>
                          <a:schemeClr val="accent2"/>
                        </a:solidFill>
                        <a:effectLst/>
                        <a:latin typeface="Arial" charset="0"/>
                        <a:ea typeface="ＭＳ Ｐゴシック" charset="-128"/>
                        <a:cs typeface="ＭＳ Ｐゴシック" charset="-128"/>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charset="2"/>
                        <a:buNone/>
                        <a:tabLst/>
                      </a:pPr>
                      <a:r>
                        <a:rPr kumimoji="0" lang="en-US" sz="2800" b="0" i="0" u="none" strike="noStrike" cap="none" normalizeH="0" baseline="0">
                          <a:ln>
                            <a:noFill/>
                          </a:ln>
                          <a:solidFill>
                            <a:schemeClr val="accent2"/>
                          </a:solidFill>
                          <a:effectLst/>
                          <a:latin typeface="Arial" charset="0"/>
                          <a:ea typeface="ＭＳ Ｐゴシック" charset="-128"/>
                          <a:cs typeface="ＭＳ Ｐゴシック" charset="-128"/>
                        </a:rPr>
                        <a:t>OpenPipes</a:t>
                      </a:r>
                      <a:endParaRPr kumimoji="0" lang="de-DE" sz="2800" b="0" i="0" u="none" strike="noStrike" cap="none" normalizeH="0" baseline="0">
                        <a:ln>
                          <a:noFill/>
                        </a:ln>
                        <a:solidFill>
                          <a:schemeClr val="accent2"/>
                        </a:solidFill>
                        <a:effectLst/>
                        <a:latin typeface="Arial" charset="0"/>
                        <a:ea typeface="ＭＳ Ｐゴシック" charset="-128"/>
                        <a:cs typeface="ＭＳ Ｐゴシック" charset="-128"/>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1025">
                <a:tc>
                  <a:txBody>
                    <a:body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charset="2"/>
                        <a:buNone/>
                        <a:tabLst/>
                      </a:pPr>
                      <a:r>
                        <a:rPr kumimoji="0" lang="en-US" sz="2400" b="0" i="0" u="none" strike="noStrike" cap="none" normalizeH="0" baseline="0">
                          <a:ln>
                            <a:noFill/>
                          </a:ln>
                          <a:solidFill>
                            <a:schemeClr val="accent2"/>
                          </a:solidFill>
                          <a:effectLst/>
                          <a:latin typeface="Arial" charset="0"/>
                          <a:ea typeface="ＭＳ Ｐゴシック" charset="-128"/>
                          <a:cs typeface="ＭＳ Ｐゴシック" charset="-128"/>
                        </a:rPr>
                        <a:t>Load Balancing</a:t>
                      </a:r>
                      <a:endParaRPr kumimoji="0" lang="de-DE" sz="2400" b="0" i="0" u="none" strike="noStrike" cap="none" normalizeH="0" baseline="0">
                        <a:ln>
                          <a:noFill/>
                        </a:ln>
                        <a:solidFill>
                          <a:schemeClr val="accent2"/>
                        </a:solidFill>
                        <a:effectLst/>
                        <a:latin typeface="Arial" charset="0"/>
                        <a:ea typeface="ＭＳ Ｐゴシック" charset="-128"/>
                        <a:cs typeface="ＭＳ Ｐゴシック" charset="-128"/>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charset="2"/>
                        <a:buNone/>
                        <a:tabLst/>
                      </a:pPr>
                      <a:r>
                        <a:rPr kumimoji="0" lang="en-US" sz="2800" b="0" i="0" u="none" strike="noStrike" cap="none" normalizeH="0" baseline="0">
                          <a:ln>
                            <a:noFill/>
                          </a:ln>
                          <a:solidFill>
                            <a:schemeClr val="accent2"/>
                          </a:solidFill>
                          <a:effectLst/>
                          <a:latin typeface="Arial" charset="0"/>
                          <a:ea typeface="ＭＳ Ｐゴシック" charset="-128"/>
                          <a:cs typeface="ＭＳ Ｐゴシック" charset="-128"/>
                        </a:rPr>
                        <a:t>PlugNServe</a:t>
                      </a:r>
                      <a:endParaRPr kumimoji="0" lang="de-DE" sz="2800" b="0" i="0" u="none" strike="noStrike" cap="none" normalizeH="0" baseline="0">
                        <a:ln>
                          <a:noFill/>
                        </a:ln>
                        <a:solidFill>
                          <a:schemeClr val="accent2"/>
                        </a:solidFill>
                        <a:effectLst/>
                        <a:latin typeface="Arial" charset="0"/>
                        <a:ea typeface="ＭＳ Ｐゴシック" charset="-128"/>
                        <a:cs typeface="ＭＳ Ｐゴシック" charset="-128"/>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1025">
                <a:tc>
                  <a:txBody>
                    <a:body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charset="2"/>
                        <a:buNone/>
                        <a:tabLst/>
                      </a:pPr>
                      <a:r>
                        <a:rPr kumimoji="0" lang="en-US" sz="2400" b="0" i="0" u="none" strike="noStrike" cap="none" normalizeH="0" baseline="0" dirty="0">
                          <a:ln>
                            <a:noFill/>
                          </a:ln>
                          <a:solidFill>
                            <a:schemeClr val="accent2"/>
                          </a:solidFill>
                          <a:effectLst/>
                          <a:latin typeface="Arial" charset="0"/>
                          <a:ea typeface="ＭＳ Ｐゴシック" charset="-128"/>
                          <a:cs typeface="ＭＳ Ｐゴシック" charset="-128"/>
                        </a:rPr>
                        <a:t>Energy Savings</a:t>
                      </a:r>
                      <a:endParaRPr kumimoji="0" lang="de-DE" sz="2400" b="0" i="0" u="none" strike="noStrike" cap="none" normalizeH="0" baseline="0" dirty="0">
                        <a:ln>
                          <a:noFill/>
                        </a:ln>
                        <a:solidFill>
                          <a:schemeClr val="accent2"/>
                        </a:solidFill>
                        <a:effectLst/>
                        <a:latin typeface="Arial" charset="0"/>
                        <a:ea typeface="ＭＳ Ｐゴシック" charset="-128"/>
                        <a:cs typeface="ＭＳ Ｐゴシック" charset="-128"/>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charset="2"/>
                        <a:buNone/>
                        <a:tabLst/>
                      </a:pPr>
                      <a:r>
                        <a:rPr kumimoji="0" lang="en-US" sz="2800" b="0" i="0" u="none" strike="noStrike" cap="none" normalizeH="0" baseline="0">
                          <a:ln>
                            <a:noFill/>
                          </a:ln>
                          <a:solidFill>
                            <a:schemeClr val="accent2"/>
                          </a:solidFill>
                          <a:effectLst/>
                          <a:latin typeface="Arial" charset="0"/>
                          <a:ea typeface="ＭＳ Ｐゴシック" charset="-128"/>
                          <a:cs typeface="ＭＳ Ｐゴシック" charset="-128"/>
                        </a:rPr>
                        <a:t>ElasticTree</a:t>
                      </a:r>
                      <a:endParaRPr kumimoji="0" lang="de-DE" sz="2800" b="0" i="0" u="none" strike="noStrike" cap="none" normalizeH="0" baseline="0">
                        <a:ln>
                          <a:noFill/>
                        </a:ln>
                        <a:solidFill>
                          <a:schemeClr val="accent2"/>
                        </a:solidFill>
                        <a:effectLst/>
                        <a:latin typeface="Arial" charset="0"/>
                        <a:ea typeface="ＭＳ Ｐゴシック" charset="-128"/>
                        <a:cs typeface="ＭＳ Ｐゴシック" charset="-128"/>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1025">
                <a:tc>
                  <a:txBody>
                    <a:body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charset="2"/>
                        <a:buNone/>
                        <a:tabLst/>
                      </a:pPr>
                      <a:r>
                        <a:rPr kumimoji="0" lang="en-US" sz="2400" b="0" i="0" u="none" strike="noStrike" cap="none" normalizeH="0" baseline="0">
                          <a:ln>
                            <a:noFill/>
                          </a:ln>
                          <a:solidFill>
                            <a:schemeClr val="accent2"/>
                          </a:solidFill>
                          <a:effectLst/>
                          <a:latin typeface="Arial" charset="0"/>
                          <a:ea typeface="ＭＳ Ｐゴシック" charset="-128"/>
                          <a:cs typeface="ＭＳ Ｐゴシック" charset="-128"/>
                        </a:rPr>
                        <a:t>Mobility</a:t>
                      </a:r>
                      <a:endParaRPr kumimoji="0" lang="de-DE" sz="2400" b="0" i="0" u="none" strike="noStrike" cap="none" normalizeH="0" baseline="0">
                        <a:ln>
                          <a:noFill/>
                        </a:ln>
                        <a:solidFill>
                          <a:schemeClr val="accent2"/>
                        </a:solidFill>
                        <a:effectLst/>
                        <a:latin typeface="Arial" charset="0"/>
                        <a:ea typeface="ＭＳ Ｐゴシック" charset="-128"/>
                        <a:cs typeface="ＭＳ Ｐゴシック" charset="-128"/>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charset="2"/>
                        <a:buNone/>
                        <a:tabLst/>
                      </a:pPr>
                      <a:r>
                        <a:rPr kumimoji="0" lang="en-US" sz="2800" b="0" i="0" u="none" strike="noStrike" cap="none" normalizeH="0" baseline="0">
                          <a:ln>
                            <a:noFill/>
                          </a:ln>
                          <a:solidFill>
                            <a:schemeClr val="accent2"/>
                          </a:solidFill>
                          <a:effectLst/>
                          <a:latin typeface="Arial" charset="0"/>
                          <a:ea typeface="ＭＳ Ｐゴシック" charset="-128"/>
                          <a:cs typeface="ＭＳ Ｐゴシック" charset="-128"/>
                        </a:rPr>
                        <a:t>MobileVMs</a:t>
                      </a:r>
                      <a:endParaRPr kumimoji="0" lang="de-DE" sz="2800" b="0" i="0" u="none" strike="noStrike" cap="none" normalizeH="0" baseline="0">
                        <a:ln>
                          <a:noFill/>
                        </a:ln>
                        <a:solidFill>
                          <a:schemeClr val="accent2"/>
                        </a:solidFill>
                        <a:effectLst/>
                        <a:latin typeface="Arial" charset="0"/>
                        <a:ea typeface="ＭＳ Ｐゴシック" charset="-128"/>
                        <a:cs typeface="ＭＳ Ｐゴシック" charset="-128"/>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charset="2"/>
                        <a:buNone/>
                        <a:tabLst/>
                      </a:pPr>
                      <a:r>
                        <a:rPr kumimoji="0" lang="en-US" sz="2400" b="0" i="0" u="none" strike="noStrike" cap="none" normalizeH="0" baseline="0">
                          <a:ln>
                            <a:noFill/>
                          </a:ln>
                          <a:solidFill>
                            <a:schemeClr val="accent2"/>
                          </a:solidFill>
                          <a:effectLst/>
                          <a:latin typeface="Arial" charset="0"/>
                          <a:ea typeface="ＭＳ Ｐゴシック" charset="-128"/>
                          <a:cs typeface="ＭＳ Ｐゴシック" charset="-128"/>
                        </a:rPr>
                        <a:t>Traffic Engineering</a:t>
                      </a:r>
                      <a:endParaRPr kumimoji="0" lang="de-DE" sz="2400" b="0" i="0" u="none" strike="noStrike" cap="none" normalizeH="0" baseline="0">
                        <a:ln>
                          <a:noFill/>
                        </a:ln>
                        <a:solidFill>
                          <a:schemeClr val="accent2"/>
                        </a:solidFill>
                        <a:effectLst/>
                        <a:latin typeface="Arial" charset="0"/>
                        <a:ea typeface="ＭＳ Ｐゴシック" charset="-128"/>
                        <a:cs typeface="ＭＳ Ｐゴシック" charset="-128"/>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charset="2"/>
                        <a:buNone/>
                        <a:tabLst/>
                      </a:pPr>
                      <a:r>
                        <a:rPr kumimoji="0" lang="en-US" sz="2800" b="0" i="0" u="none" strike="noStrike" cap="none" normalizeH="0" baseline="0">
                          <a:ln>
                            <a:noFill/>
                          </a:ln>
                          <a:solidFill>
                            <a:schemeClr val="accent2"/>
                          </a:solidFill>
                          <a:effectLst/>
                          <a:latin typeface="Arial" charset="0"/>
                          <a:ea typeface="ＭＳ Ｐゴシック" charset="-128"/>
                          <a:cs typeface="ＭＳ Ｐゴシック" charset="-128"/>
                        </a:rPr>
                        <a:t>Aggregation</a:t>
                      </a:r>
                      <a:endParaRPr kumimoji="0" lang="de-DE" sz="2800" b="0" i="0" u="none" strike="noStrike" cap="none" normalizeH="0" baseline="0">
                        <a:ln>
                          <a:noFill/>
                        </a:ln>
                        <a:solidFill>
                          <a:schemeClr val="accent2"/>
                        </a:solidFill>
                        <a:effectLst/>
                        <a:latin typeface="Arial" charset="0"/>
                        <a:ea typeface="ＭＳ Ｐゴシック" charset="-128"/>
                        <a:cs typeface="ＭＳ Ｐゴシック" charset="-128"/>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1025">
                <a:tc>
                  <a:txBody>
                    <a:body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charset="2"/>
                        <a:buNone/>
                        <a:tabLst/>
                      </a:pPr>
                      <a:r>
                        <a:rPr kumimoji="0" lang="en-US" sz="2400" b="0" i="0" u="none" strike="noStrike" cap="none" normalizeH="0" baseline="0">
                          <a:ln>
                            <a:noFill/>
                          </a:ln>
                          <a:solidFill>
                            <a:schemeClr val="accent2"/>
                          </a:solidFill>
                          <a:effectLst/>
                          <a:latin typeface="Arial" charset="0"/>
                          <a:ea typeface="ＭＳ Ｐゴシック" charset="-128"/>
                          <a:cs typeface="ＭＳ Ｐゴシック" charset="-128"/>
                        </a:rPr>
                        <a:t>Wireless Video</a:t>
                      </a:r>
                      <a:endParaRPr kumimoji="0" lang="de-DE" sz="2400" b="0" i="0" u="none" strike="noStrike" cap="none" normalizeH="0" baseline="0">
                        <a:ln>
                          <a:noFill/>
                        </a:ln>
                        <a:solidFill>
                          <a:schemeClr val="accent2"/>
                        </a:solidFill>
                        <a:effectLst/>
                        <a:latin typeface="Arial" charset="0"/>
                        <a:ea typeface="ＭＳ Ｐゴシック" charset="-128"/>
                        <a:cs typeface="ＭＳ Ｐゴシック" charset="-128"/>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5000"/>
                        <a:buFont typeface="Wingdings" charset="2"/>
                        <a:buNone/>
                        <a:tabLst/>
                      </a:pPr>
                      <a:r>
                        <a:rPr kumimoji="0" lang="en-US" sz="2800" b="0" i="0" u="none" strike="noStrike" cap="none" normalizeH="0" baseline="0" dirty="0" err="1">
                          <a:ln>
                            <a:noFill/>
                          </a:ln>
                          <a:solidFill>
                            <a:schemeClr val="accent2"/>
                          </a:solidFill>
                          <a:effectLst/>
                          <a:latin typeface="Arial" charset="0"/>
                          <a:ea typeface="ＭＳ Ｐゴシック" charset="-128"/>
                          <a:cs typeface="ＭＳ Ｐゴシック" charset="-128"/>
                        </a:rPr>
                        <a:t>OpenRoads</a:t>
                      </a:r>
                      <a:endParaRPr kumimoji="0" lang="de-DE" sz="2800" b="0" i="0" u="none" strike="noStrike" cap="none" normalizeH="0" baseline="0" dirty="0">
                        <a:ln>
                          <a:noFill/>
                        </a:ln>
                        <a:solidFill>
                          <a:schemeClr val="accent2"/>
                        </a:solidFill>
                        <a:effectLst/>
                        <a:latin typeface="Arial" charset="0"/>
                        <a:ea typeface="ＭＳ Ｐゴシック" charset="-128"/>
                        <a:cs typeface="ＭＳ Ｐゴシック" charset="-128"/>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27057" name="AutoShape 81"/>
          <p:cNvSpPr>
            <a:spLocks noChangeArrowheads="1"/>
          </p:cNvSpPr>
          <p:nvPr/>
        </p:nvSpPr>
        <p:spPr bwMode="auto">
          <a:xfrm>
            <a:off x="2057400" y="1295400"/>
            <a:ext cx="1752600" cy="533400"/>
          </a:xfrm>
          <a:prstGeom prst="roundRect">
            <a:avLst>
              <a:gd name="adj" fmla="val 16667"/>
            </a:avLst>
          </a:prstGeom>
          <a:solidFill>
            <a:schemeClr val="accent1"/>
          </a:solidFill>
          <a:ln w="9525">
            <a:noFill/>
            <a:round/>
            <a:headEnd/>
            <a:tailEnd/>
          </a:ln>
          <a:effectLst>
            <a:prstShdw prst="shdw17" dist="17961" dir="2700000">
              <a:schemeClr val="accent1">
                <a:gamma/>
                <a:shade val="60000"/>
                <a:invGamma/>
                <a:alpha val="74998"/>
              </a:schemeClr>
            </a:prstShdw>
          </a:effectLst>
        </p:spPr>
        <p:txBody>
          <a:bodyPr wrap="none" anchor="ctr"/>
          <a:lstStyle/>
          <a:p>
            <a:pPr algn="ctr" fontAlgn="auto">
              <a:spcBef>
                <a:spcPts val="0"/>
              </a:spcBef>
              <a:spcAft>
                <a:spcPts val="0"/>
              </a:spcAft>
              <a:defRPr/>
            </a:pPr>
            <a:r>
              <a:rPr lang="en-US" sz="3200">
                <a:latin typeface="+mn-lt"/>
              </a:rPr>
              <a:t>Topic</a:t>
            </a:r>
            <a:endParaRPr lang="de-DE" sz="3200">
              <a:latin typeface="+mn-lt"/>
            </a:endParaRPr>
          </a:p>
        </p:txBody>
      </p:sp>
      <p:sp>
        <p:nvSpPr>
          <p:cNvPr id="127058" name="AutoShape 82"/>
          <p:cNvSpPr>
            <a:spLocks noChangeArrowheads="1"/>
          </p:cNvSpPr>
          <p:nvPr/>
        </p:nvSpPr>
        <p:spPr bwMode="auto">
          <a:xfrm>
            <a:off x="5105400" y="1295400"/>
            <a:ext cx="1752600" cy="533400"/>
          </a:xfrm>
          <a:prstGeom prst="roundRect">
            <a:avLst>
              <a:gd name="adj" fmla="val 16667"/>
            </a:avLst>
          </a:prstGeom>
          <a:solidFill>
            <a:schemeClr val="accent1"/>
          </a:solidFill>
          <a:ln w="9525">
            <a:noFill/>
            <a:round/>
            <a:headEnd/>
            <a:tailEnd/>
          </a:ln>
          <a:effectLst>
            <a:prstShdw prst="shdw17" dist="17961" dir="2700000">
              <a:schemeClr val="accent1">
                <a:gamma/>
                <a:shade val="60000"/>
                <a:invGamma/>
                <a:alpha val="74998"/>
              </a:schemeClr>
            </a:prstShdw>
          </a:effectLst>
        </p:spPr>
        <p:txBody>
          <a:bodyPr wrap="none" anchor="ctr"/>
          <a:lstStyle/>
          <a:p>
            <a:pPr algn="ctr" fontAlgn="auto">
              <a:spcBef>
                <a:spcPts val="0"/>
              </a:spcBef>
              <a:spcAft>
                <a:spcPts val="0"/>
              </a:spcAft>
              <a:defRPr/>
            </a:pPr>
            <a:r>
              <a:rPr lang="en-US" sz="3200">
                <a:latin typeface="+mn-lt"/>
              </a:rPr>
              <a:t>Demo</a:t>
            </a:r>
            <a:endParaRPr lang="de-DE" sz="3200">
              <a:latin typeface="+mn-lt"/>
            </a:endParaRPr>
          </a:p>
        </p:txBody>
      </p:sp>
      <p:sp>
        <p:nvSpPr>
          <p:cNvPr id="6" name="Slide Number Placeholder 5"/>
          <p:cNvSpPr>
            <a:spLocks noGrp="1"/>
          </p:cNvSpPr>
          <p:nvPr>
            <p:ph type="sldNum" sz="quarter" idx="12"/>
          </p:nvPr>
        </p:nvSpPr>
        <p:spPr/>
        <p:txBody>
          <a:bodyPr/>
          <a:lstStyle/>
          <a:p>
            <a:pPr>
              <a:defRPr/>
            </a:pPr>
            <a:fld id="{AD1E4577-81B9-4A93-8B7D-50D43F9E6FD6}" type="slidenum">
              <a:rPr lang="en-US"/>
              <a:pPr>
                <a:defRPr/>
              </a:pPr>
              <a:t>93</a:t>
            </a:fld>
            <a:endParaRPr lang="en-US"/>
          </a:p>
        </p:txBody>
      </p:sp>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19809" name="Picture 3"/>
          <p:cNvPicPr>
            <a:picLocks noChangeAspect="1" noChangeArrowheads="1"/>
          </p:cNvPicPr>
          <p:nvPr/>
        </p:nvPicPr>
        <p:blipFill>
          <a:blip r:embed="rId3"/>
          <a:srcRect/>
          <a:stretch>
            <a:fillRect/>
          </a:stretch>
        </p:blipFill>
        <p:spPr bwMode="auto">
          <a:xfrm>
            <a:off x="714375" y="1295400"/>
            <a:ext cx="8043863" cy="4867275"/>
          </a:xfrm>
          <a:prstGeom prst="rect">
            <a:avLst/>
          </a:prstGeom>
          <a:noFill/>
          <a:ln w="3175">
            <a:noFill/>
            <a:prstDash val="sysDot"/>
            <a:miter lim="800000"/>
            <a:headEnd/>
            <a:tailEnd/>
          </a:ln>
        </p:spPr>
      </p:pic>
      <p:sp>
        <p:nvSpPr>
          <p:cNvPr id="119810" name="Rectangle 4"/>
          <p:cNvSpPr>
            <a:spLocks noGrp="1" noChangeArrowheads="1"/>
          </p:cNvSpPr>
          <p:nvPr>
            <p:ph type="title"/>
          </p:nvPr>
        </p:nvSpPr>
        <p:spPr>
          <a:xfrm>
            <a:off x="156304" y="1588"/>
            <a:ext cx="9144000" cy="1065212"/>
          </a:xfrm>
        </p:spPr>
        <p:txBody>
          <a:bodyPr/>
          <a:lstStyle/>
          <a:p>
            <a:pPr eaLnBrk="1" hangingPunct="1"/>
            <a:r>
              <a:rPr lang="en-US" dirty="0" smtClean="0">
                <a:latin typeface="Calibri" pitchFamily="34" charset="0"/>
              </a:rPr>
              <a:t>Demo Infrastructure with Slicing</a:t>
            </a:r>
          </a:p>
        </p:txBody>
      </p:sp>
      <p:sp>
        <p:nvSpPr>
          <p:cNvPr id="119811" name="AutoShape 5"/>
          <p:cNvSpPr>
            <a:spLocks noChangeArrowheads="1"/>
          </p:cNvSpPr>
          <p:nvPr/>
        </p:nvSpPr>
        <p:spPr bwMode="auto">
          <a:xfrm>
            <a:off x="987425" y="4006850"/>
            <a:ext cx="900113" cy="215900"/>
          </a:xfrm>
          <a:prstGeom prst="wedgeRectCallout">
            <a:avLst>
              <a:gd name="adj1" fmla="val 76454"/>
              <a:gd name="adj2" fmla="val 177940"/>
            </a:avLst>
          </a:prstGeom>
          <a:solidFill>
            <a:srgbClr val="E20074"/>
          </a:solidFill>
          <a:ln w="12700">
            <a:solidFill>
              <a:schemeClr val="accent1"/>
            </a:solidFill>
            <a:miter lim="800000"/>
            <a:headEnd/>
            <a:tailEnd/>
          </a:ln>
        </p:spPr>
        <p:txBody>
          <a:bodyPr lIns="0" tIns="0" rIns="0" bIns="0" anchor="ctr"/>
          <a:lstStyle/>
          <a:p>
            <a:pPr algn="ctr">
              <a:lnSpc>
                <a:spcPct val="90000"/>
              </a:lnSpc>
              <a:spcAft>
                <a:spcPct val="30000"/>
              </a:spcAft>
            </a:pPr>
            <a:r>
              <a:rPr lang="en-US" sz="1600">
                <a:solidFill>
                  <a:schemeClr val="bg1"/>
                </a:solidFill>
                <a:latin typeface="Tele-GroteskHal" pitchFamily="2" charset="0"/>
                <a:cs typeface="Times New Roman" pitchFamily="18" charset="0"/>
              </a:rPr>
              <a:t>Flows</a:t>
            </a:r>
          </a:p>
        </p:txBody>
      </p:sp>
      <p:sp>
        <p:nvSpPr>
          <p:cNvPr id="119812" name="AutoShape 6"/>
          <p:cNvSpPr>
            <a:spLocks noChangeArrowheads="1"/>
          </p:cNvSpPr>
          <p:nvPr/>
        </p:nvSpPr>
        <p:spPr bwMode="auto">
          <a:xfrm>
            <a:off x="303213" y="2746375"/>
            <a:ext cx="1350962" cy="396875"/>
          </a:xfrm>
          <a:prstGeom prst="wedgeRectCallout">
            <a:avLst>
              <a:gd name="adj1" fmla="val 124954"/>
              <a:gd name="adj2" fmla="val 91199"/>
            </a:avLst>
          </a:prstGeom>
          <a:solidFill>
            <a:srgbClr val="E20074"/>
          </a:solidFill>
          <a:ln w="12700">
            <a:solidFill>
              <a:schemeClr val="accent1"/>
            </a:solidFill>
            <a:miter lim="800000"/>
            <a:headEnd/>
            <a:tailEnd/>
          </a:ln>
        </p:spPr>
        <p:txBody>
          <a:bodyPr lIns="0" tIns="0" rIns="0" bIns="0" anchor="ctr"/>
          <a:lstStyle/>
          <a:p>
            <a:pPr algn="ctr">
              <a:lnSpc>
                <a:spcPct val="90000"/>
              </a:lnSpc>
              <a:spcAft>
                <a:spcPct val="30000"/>
              </a:spcAft>
            </a:pPr>
            <a:r>
              <a:rPr lang="en-US" sz="1600">
                <a:solidFill>
                  <a:schemeClr val="bg1"/>
                </a:solidFill>
                <a:latin typeface="Tele-GroteskHal" pitchFamily="2" charset="0"/>
                <a:cs typeface="Times New Roman" pitchFamily="18" charset="0"/>
              </a:rPr>
              <a:t>OpenFlow switches</a:t>
            </a:r>
          </a:p>
        </p:txBody>
      </p:sp>
      <p:sp>
        <p:nvSpPr>
          <p:cNvPr id="119813" name="AutoShape 7"/>
          <p:cNvSpPr>
            <a:spLocks noChangeArrowheads="1"/>
          </p:cNvSpPr>
          <p:nvPr/>
        </p:nvSpPr>
        <p:spPr bwMode="auto">
          <a:xfrm>
            <a:off x="303213" y="1343025"/>
            <a:ext cx="900112" cy="252413"/>
          </a:xfrm>
          <a:prstGeom prst="wedgeRectCallout">
            <a:avLst>
              <a:gd name="adj1" fmla="val 71519"/>
              <a:gd name="adj2" fmla="val 158176"/>
            </a:avLst>
          </a:prstGeom>
          <a:solidFill>
            <a:srgbClr val="E20074"/>
          </a:solidFill>
          <a:ln w="12700">
            <a:solidFill>
              <a:schemeClr val="accent1"/>
            </a:solidFill>
            <a:miter lim="800000"/>
            <a:headEnd/>
            <a:tailEnd/>
          </a:ln>
        </p:spPr>
        <p:txBody>
          <a:bodyPr lIns="0" tIns="0" rIns="0" bIns="0" anchor="ctr"/>
          <a:lstStyle/>
          <a:p>
            <a:pPr algn="ctr">
              <a:lnSpc>
                <a:spcPct val="90000"/>
              </a:lnSpc>
              <a:spcAft>
                <a:spcPct val="30000"/>
              </a:spcAft>
            </a:pPr>
            <a:r>
              <a:rPr lang="en-US" sz="1600">
                <a:solidFill>
                  <a:schemeClr val="bg1"/>
                </a:solidFill>
                <a:latin typeface="Tele-GroteskHal" pitchFamily="2" charset="0"/>
                <a:cs typeface="Times New Roman" pitchFamily="18" charset="0"/>
              </a:rPr>
              <a:t>WiMax</a:t>
            </a:r>
          </a:p>
        </p:txBody>
      </p:sp>
      <p:sp>
        <p:nvSpPr>
          <p:cNvPr id="119814" name="AutoShape 8"/>
          <p:cNvSpPr>
            <a:spLocks noChangeArrowheads="1"/>
          </p:cNvSpPr>
          <p:nvPr/>
        </p:nvSpPr>
        <p:spPr bwMode="auto">
          <a:xfrm>
            <a:off x="8047038" y="4006850"/>
            <a:ext cx="1096962" cy="539750"/>
          </a:xfrm>
          <a:prstGeom prst="wedgeRectCallout">
            <a:avLst>
              <a:gd name="adj1" fmla="val -110671"/>
              <a:gd name="adj2" fmla="val 41176"/>
            </a:avLst>
          </a:prstGeom>
          <a:solidFill>
            <a:srgbClr val="E20074"/>
          </a:solidFill>
          <a:ln w="12700">
            <a:solidFill>
              <a:schemeClr val="accent1"/>
            </a:solidFill>
            <a:miter lim="800000"/>
            <a:headEnd/>
            <a:tailEnd/>
          </a:ln>
        </p:spPr>
        <p:txBody>
          <a:bodyPr lIns="0" tIns="0" rIns="0" bIns="0" anchor="ctr"/>
          <a:lstStyle/>
          <a:p>
            <a:pPr algn="ctr">
              <a:lnSpc>
                <a:spcPct val="90000"/>
              </a:lnSpc>
              <a:spcAft>
                <a:spcPct val="30000"/>
              </a:spcAft>
            </a:pPr>
            <a:r>
              <a:rPr lang="en-US" sz="1600">
                <a:solidFill>
                  <a:schemeClr val="bg1"/>
                </a:solidFill>
                <a:latin typeface="Tele-GroteskHal" pitchFamily="2" charset="0"/>
                <a:cs typeface="Times New Roman" pitchFamily="18" charset="0"/>
              </a:rPr>
              <a:t>Packet processors</a:t>
            </a:r>
          </a:p>
        </p:txBody>
      </p:sp>
      <p:sp>
        <p:nvSpPr>
          <p:cNvPr id="119815" name="AutoShape 9"/>
          <p:cNvSpPr>
            <a:spLocks noChangeArrowheads="1"/>
          </p:cNvSpPr>
          <p:nvPr/>
        </p:nvSpPr>
        <p:spPr bwMode="auto">
          <a:xfrm>
            <a:off x="8243888" y="1620838"/>
            <a:ext cx="900112" cy="225425"/>
          </a:xfrm>
          <a:prstGeom prst="wedgeRectCallout">
            <a:avLst>
              <a:gd name="adj1" fmla="val -148236"/>
              <a:gd name="adj2" fmla="val -14083"/>
            </a:avLst>
          </a:prstGeom>
          <a:solidFill>
            <a:srgbClr val="E20074"/>
          </a:solidFill>
          <a:ln w="12700">
            <a:solidFill>
              <a:schemeClr val="accent1"/>
            </a:solidFill>
            <a:miter lim="800000"/>
            <a:headEnd/>
            <a:tailEnd/>
          </a:ln>
        </p:spPr>
        <p:txBody>
          <a:bodyPr lIns="0" tIns="0" rIns="0" bIns="0" anchor="ctr"/>
          <a:lstStyle/>
          <a:p>
            <a:pPr algn="ctr">
              <a:lnSpc>
                <a:spcPct val="90000"/>
              </a:lnSpc>
              <a:spcAft>
                <a:spcPct val="30000"/>
              </a:spcAft>
            </a:pPr>
            <a:r>
              <a:rPr lang="en-US" sz="1600">
                <a:solidFill>
                  <a:schemeClr val="bg1"/>
                </a:solidFill>
                <a:latin typeface="Tele-GroteskHal" pitchFamily="2" charset="0"/>
                <a:cs typeface="Times New Roman" pitchFamily="18" charset="0"/>
              </a:rPr>
              <a:t>WiFi APs</a:t>
            </a:r>
          </a:p>
        </p:txBody>
      </p:sp>
      <p:sp>
        <p:nvSpPr>
          <p:cNvPr id="9" name="Slide Number Placeholder 8"/>
          <p:cNvSpPr>
            <a:spLocks noGrp="1"/>
          </p:cNvSpPr>
          <p:nvPr>
            <p:ph type="sldNum" sz="quarter" idx="12"/>
          </p:nvPr>
        </p:nvSpPr>
        <p:spPr/>
        <p:txBody>
          <a:bodyPr/>
          <a:lstStyle/>
          <a:p>
            <a:pPr>
              <a:defRPr/>
            </a:pPr>
            <a:fld id="{31483F59-F230-4975-B254-9A12D5D5C0A0}" type="slidenum">
              <a:rPr lang="en-US"/>
              <a:pPr>
                <a:defRPr/>
              </a:pPr>
              <a:t>94</a:t>
            </a:fld>
            <a:endParaRPr lang="en-US"/>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1857" name="Rectangle 2"/>
          <p:cNvSpPr>
            <a:spLocks noGrp="1" noChangeArrowheads="1"/>
          </p:cNvSpPr>
          <p:nvPr>
            <p:ph type="title" idx="4294967295"/>
          </p:nvPr>
        </p:nvSpPr>
        <p:spPr>
          <a:xfrm>
            <a:off x="457200" y="76200"/>
            <a:ext cx="8229600" cy="1008063"/>
          </a:xfrm>
        </p:spPr>
        <p:txBody>
          <a:bodyPr rIns="81277"/>
          <a:lstStyle/>
          <a:p>
            <a:pPr marL="55563" eaLnBrk="1" hangingPunct="1"/>
            <a:r>
              <a:rPr lang="en-US" sz="4000" smtClean="0">
                <a:latin typeface="Calibri" pitchFamily="34" charset="0"/>
              </a:rPr>
              <a:t>FlowVisor Creates Virtual Networks</a:t>
            </a:r>
          </a:p>
        </p:txBody>
      </p:sp>
      <p:pic>
        <p:nvPicPr>
          <p:cNvPr id="121858" name="Picture 3"/>
          <p:cNvPicPr>
            <a:picLocks noChangeArrowheads="1"/>
          </p:cNvPicPr>
          <p:nvPr/>
        </p:nvPicPr>
        <p:blipFill>
          <a:blip r:embed="rId3"/>
          <a:srcRect/>
          <a:stretch>
            <a:fillRect/>
          </a:stretch>
        </p:blipFill>
        <p:spPr bwMode="auto">
          <a:xfrm>
            <a:off x="304800" y="5886450"/>
            <a:ext cx="723900" cy="514350"/>
          </a:xfrm>
          <a:prstGeom prst="rect">
            <a:avLst/>
          </a:prstGeom>
          <a:noFill/>
          <a:ln w="12700">
            <a:noFill/>
            <a:miter lim="800000"/>
            <a:headEnd/>
            <a:tailEnd/>
          </a:ln>
        </p:spPr>
      </p:pic>
      <p:pic>
        <p:nvPicPr>
          <p:cNvPr id="121859" name="Picture 4"/>
          <p:cNvPicPr>
            <a:picLocks noChangeArrowheads="1"/>
          </p:cNvPicPr>
          <p:nvPr/>
        </p:nvPicPr>
        <p:blipFill>
          <a:blip r:embed="rId3"/>
          <a:srcRect/>
          <a:stretch>
            <a:fillRect/>
          </a:stretch>
        </p:blipFill>
        <p:spPr bwMode="auto">
          <a:xfrm>
            <a:off x="4078288" y="5886450"/>
            <a:ext cx="725487" cy="514350"/>
          </a:xfrm>
          <a:prstGeom prst="rect">
            <a:avLst/>
          </a:prstGeom>
          <a:noFill/>
          <a:ln w="12700">
            <a:noFill/>
            <a:miter lim="800000"/>
            <a:headEnd/>
            <a:tailEnd/>
          </a:ln>
        </p:spPr>
      </p:pic>
      <p:sp>
        <p:nvSpPr>
          <p:cNvPr id="121860" name="Line 5"/>
          <p:cNvSpPr>
            <a:spLocks noChangeShapeType="1"/>
          </p:cNvSpPr>
          <p:nvPr/>
        </p:nvSpPr>
        <p:spPr bwMode="auto">
          <a:xfrm flipH="1">
            <a:off x="1611313" y="4016375"/>
            <a:ext cx="628650" cy="1139825"/>
          </a:xfrm>
          <a:prstGeom prst="line">
            <a:avLst/>
          </a:prstGeom>
          <a:noFill/>
          <a:ln w="38100">
            <a:solidFill>
              <a:srgbClr val="808080"/>
            </a:solidFill>
            <a:round/>
            <a:headEnd type="triangle" w="med" len="med"/>
            <a:tailEnd type="triangle" w="med" len="med"/>
          </a:ln>
        </p:spPr>
        <p:txBody>
          <a:bodyPr/>
          <a:lstStyle/>
          <a:p>
            <a:endParaRPr lang="en-US"/>
          </a:p>
        </p:txBody>
      </p:sp>
      <p:sp>
        <p:nvSpPr>
          <p:cNvPr id="121861" name="Line 6"/>
          <p:cNvSpPr>
            <a:spLocks noChangeShapeType="1"/>
          </p:cNvSpPr>
          <p:nvPr/>
        </p:nvSpPr>
        <p:spPr bwMode="auto">
          <a:xfrm>
            <a:off x="3981450" y="5659438"/>
            <a:ext cx="288925" cy="319087"/>
          </a:xfrm>
          <a:prstGeom prst="line">
            <a:avLst/>
          </a:prstGeom>
          <a:noFill/>
          <a:ln w="38100">
            <a:solidFill>
              <a:srgbClr val="808080"/>
            </a:solidFill>
            <a:round/>
            <a:headEnd type="triangle" w="med" len="med"/>
            <a:tailEnd type="triangle" w="med" len="med"/>
          </a:ln>
        </p:spPr>
        <p:txBody>
          <a:bodyPr/>
          <a:lstStyle/>
          <a:p>
            <a:endParaRPr lang="en-US"/>
          </a:p>
        </p:txBody>
      </p:sp>
      <p:grpSp>
        <p:nvGrpSpPr>
          <p:cNvPr id="2" name="Group 7"/>
          <p:cNvGrpSpPr>
            <a:grpSpLocks/>
          </p:cNvGrpSpPr>
          <p:nvPr/>
        </p:nvGrpSpPr>
        <p:grpSpPr bwMode="auto">
          <a:xfrm>
            <a:off x="3014663" y="5156200"/>
            <a:ext cx="1304925" cy="503238"/>
            <a:chOff x="0" y="0"/>
            <a:chExt cx="1169" cy="449"/>
          </a:xfrm>
        </p:grpSpPr>
        <p:grpSp>
          <p:nvGrpSpPr>
            <p:cNvPr id="3" name="Group 8"/>
            <p:cNvGrpSpPr>
              <a:grpSpLocks/>
            </p:cNvGrpSpPr>
            <p:nvPr/>
          </p:nvGrpSpPr>
          <p:grpSpPr bwMode="auto">
            <a:xfrm>
              <a:off x="0" y="0"/>
              <a:ext cx="1169" cy="449"/>
              <a:chOff x="0" y="0"/>
              <a:chExt cx="1169" cy="449"/>
            </a:xfrm>
          </p:grpSpPr>
          <p:sp>
            <p:nvSpPr>
              <p:cNvPr id="121920" name="AutoShape 9"/>
              <p:cNvSpPr>
                <a:spLocks/>
              </p:cNvSpPr>
              <p:nvPr/>
            </p:nvSpPr>
            <p:spPr bwMode="auto">
              <a:xfrm>
                <a:off x="0" y="0"/>
                <a:ext cx="1169" cy="449"/>
              </a:xfrm>
              <a:custGeom>
                <a:avLst/>
                <a:gdLst>
                  <a:gd name="T0" fmla="*/ 10800 w 21600"/>
                  <a:gd name="T1" fmla="*/ 0 h 21600"/>
                  <a:gd name="T2" fmla="*/ 0 w 21600"/>
                  <a:gd name="T3" fmla="*/ 5400 h 21600"/>
                  <a:gd name="T4" fmla="*/ 0 w 21600"/>
                  <a:gd name="T5" fmla="*/ 16200 h 21600"/>
                  <a:gd name="T6" fmla="*/ 10800 w 21600"/>
                  <a:gd name="T7" fmla="*/ 21600 h 21600"/>
                  <a:gd name="T8" fmla="*/ 21600 w 21600"/>
                  <a:gd name="T9" fmla="*/ 16200 h 21600"/>
                  <a:gd name="T10" fmla="*/ 21600 w 21600"/>
                  <a:gd name="T11" fmla="*/ 5400 h 21600"/>
                  <a:gd name="T12" fmla="*/ 10800 w 21600"/>
                  <a:gd name="T13" fmla="*/ 0 h 21600"/>
                  <a:gd name="T14" fmla="*/ 1080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0 w 21600"/>
                  <a:gd name="T25" fmla="*/ 0 h 21600"/>
                  <a:gd name="T26" fmla="*/ 21600 w 21600"/>
                  <a:gd name="T27" fmla="*/ 216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0800" y="0"/>
                    </a:moveTo>
                    <a:cubicBezTo>
                      <a:pt x="4835" y="0"/>
                      <a:pt x="0" y="2418"/>
                      <a:pt x="0" y="5400"/>
                    </a:cubicBezTo>
                    <a:lnTo>
                      <a:pt x="0" y="16200"/>
                    </a:lnTo>
                    <a:cubicBezTo>
                      <a:pt x="0" y="19182"/>
                      <a:pt x="4835" y="21600"/>
                      <a:pt x="10800" y="21600"/>
                    </a:cubicBezTo>
                    <a:cubicBezTo>
                      <a:pt x="16765" y="21600"/>
                      <a:pt x="21600" y="19182"/>
                      <a:pt x="21600" y="16200"/>
                    </a:cubicBezTo>
                    <a:lnTo>
                      <a:pt x="21600" y="5400"/>
                    </a:lnTo>
                    <a:cubicBezTo>
                      <a:pt x="21600" y="2418"/>
                      <a:pt x="16765" y="0"/>
                      <a:pt x="10800" y="0"/>
                    </a:cubicBezTo>
                    <a:close/>
                    <a:moveTo>
                      <a:pt x="10800" y="0"/>
                    </a:moveTo>
                  </a:path>
                </a:pathLst>
              </a:custGeom>
              <a:gradFill rotWithShape="0">
                <a:gsLst>
                  <a:gs pos="0">
                    <a:srgbClr val="BBE0E3"/>
                  </a:gs>
                  <a:gs pos="100000">
                    <a:srgbClr val="566769"/>
                  </a:gs>
                </a:gsLst>
                <a:lin ang="5400000" scaled="1"/>
              </a:gradFill>
              <a:ln w="12700">
                <a:noFill/>
                <a:miter lim="800000"/>
                <a:headEnd/>
                <a:tailEnd/>
              </a:ln>
            </p:spPr>
            <p:txBody>
              <a:bodyPr lIns="0" tIns="0" rIns="0" bIns="0"/>
              <a:lstStyle/>
              <a:p>
                <a:endParaRPr lang="en-US"/>
              </a:p>
            </p:txBody>
          </p:sp>
          <p:sp>
            <p:nvSpPr>
              <p:cNvPr id="121921" name="Rectangle 10"/>
              <p:cNvSpPr>
                <a:spLocks/>
              </p:cNvSpPr>
              <p:nvPr/>
            </p:nvSpPr>
            <p:spPr bwMode="auto">
              <a:xfrm>
                <a:off x="0" y="0"/>
                <a:ext cx="1169" cy="449"/>
              </a:xfrm>
              <a:prstGeom prst="rect">
                <a:avLst/>
              </a:prstGeom>
              <a:noFill/>
              <a:ln w="12700">
                <a:noFill/>
                <a:miter lim="800000"/>
                <a:headEnd/>
                <a:tailEnd/>
              </a:ln>
            </p:spPr>
            <p:txBody>
              <a:bodyPr lIns="0" tIns="0" rIns="0" bIns="0"/>
              <a:lstStyle/>
              <a:p>
                <a:endParaRPr lang="en-US">
                  <a:latin typeface="Calibri" pitchFamily="34" charset="0"/>
                </a:endParaRPr>
              </a:p>
            </p:txBody>
          </p:sp>
        </p:grpSp>
        <p:grpSp>
          <p:nvGrpSpPr>
            <p:cNvPr id="4" name="Group 11"/>
            <p:cNvGrpSpPr>
              <a:grpSpLocks/>
            </p:cNvGrpSpPr>
            <p:nvPr/>
          </p:nvGrpSpPr>
          <p:grpSpPr bwMode="auto">
            <a:xfrm>
              <a:off x="0" y="0"/>
              <a:ext cx="1169" cy="224"/>
              <a:chOff x="0" y="0"/>
              <a:chExt cx="1169" cy="224"/>
            </a:xfrm>
          </p:grpSpPr>
          <p:sp>
            <p:nvSpPr>
              <p:cNvPr id="121918" name="AutoShape 12"/>
              <p:cNvSpPr>
                <a:spLocks/>
              </p:cNvSpPr>
              <p:nvPr/>
            </p:nvSpPr>
            <p:spPr bwMode="auto">
              <a:xfrm>
                <a:off x="0" y="0"/>
                <a:ext cx="1169" cy="224"/>
              </a:xfrm>
              <a:custGeom>
                <a:avLst/>
                <a:gdLst>
                  <a:gd name="T0" fmla="*/ 10800 w 21600"/>
                  <a:gd name="T1" fmla="*/ 0 h 21600"/>
                  <a:gd name="T2" fmla="*/ 0 w 21600"/>
                  <a:gd name="T3" fmla="*/ 10800 h 21600"/>
                  <a:gd name="T4" fmla="*/ 10800 w 21600"/>
                  <a:gd name="T5" fmla="*/ 21600 h 21600"/>
                  <a:gd name="T6" fmla="*/ 21600 w 21600"/>
                  <a:gd name="T7" fmla="*/ 10800 h 21600"/>
                  <a:gd name="T8" fmla="*/ 10800 w 21600"/>
                  <a:gd name="T9" fmla="*/ 0 h 21600"/>
                  <a:gd name="T10" fmla="*/ 10800 w 21600"/>
                  <a:gd name="T11" fmla="*/ 0 h 21600"/>
                  <a:gd name="T12" fmla="*/ 0 60000 65536"/>
                  <a:gd name="T13" fmla="*/ 0 60000 65536"/>
                  <a:gd name="T14" fmla="*/ 0 60000 65536"/>
                  <a:gd name="T15" fmla="*/ 0 60000 65536"/>
                  <a:gd name="T16" fmla="*/ 0 60000 65536"/>
                  <a:gd name="T17" fmla="*/ 0 60000 65536"/>
                  <a:gd name="T18" fmla="*/ 0 w 21600"/>
                  <a:gd name="T19" fmla="*/ 0 h 21600"/>
                  <a:gd name="T20" fmla="*/ 21600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0800" y="0"/>
                    </a:moveTo>
                  </a:path>
                </a:pathLst>
              </a:custGeom>
              <a:solidFill>
                <a:srgbClr val="C8E6E8"/>
              </a:solidFill>
              <a:ln w="12700">
                <a:noFill/>
                <a:miter lim="800000"/>
                <a:headEnd/>
                <a:tailEnd/>
              </a:ln>
            </p:spPr>
            <p:txBody>
              <a:bodyPr lIns="0" tIns="0" rIns="0" bIns="0"/>
              <a:lstStyle/>
              <a:p>
                <a:endParaRPr lang="en-US"/>
              </a:p>
            </p:txBody>
          </p:sp>
          <p:sp>
            <p:nvSpPr>
              <p:cNvPr id="121919" name="Rectangle 13"/>
              <p:cNvSpPr>
                <a:spLocks/>
              </p:cNvSpPr>
              <p:nvPr/>
            </p:nvSpPr>
            <p:spPr bwMode="auto">
              <a:xfrm>
                <a:off x="0" y="0"/>
                <a:ext cx="1169" cy="224"/>
              </a:xfrm>
              <a:prstGeom prst="rect">
                <a:avLst/>
              </a:prstGeom>
              <a:noFill/>
              <a:ln w="12700">
                <a:noFill/>
                <a:miter lim="800000"/>
                <a:headEnd/>
                <a:tailEnd/>
              </a:ln>
            </p:spPr>
            <p:txBody>
              <a:bodyPr lIns="0" tIns="0" rIns="0" bIns="0"/>
              <a:lstStyle/>
              <a:p>
                <a:endParaRPr lang="en-US">
                  <a:latin typeface="Calibri" pitchFamily="34" charset="0"/>
                </a:endParaRPr>
              </a:p>
            </p:txBody>
          </p:sp>
        </p:grpSp>
      </p:grpSp>
      <p:sp>
        <p:nvSpPr>
          <p:cNvPr id="121863" name="Rectangle 14"/>
          <p:cNvSpPr>
            <a:spLocks/>
          </p:cNvSpPr>
          <p:nvPr/>
        </p:nvSpPr>
        <p:spPr bwMode="auto">
          <a:xfrm>
            <a:off x="3446463" y="5153025"/>
            <a:ext cx="855662" cy="396875"/>
          </a:xfrm>
          <a:prstGeom prst="rect">
            <a:avLst/>
          </a:prstGeom>
          <a:noFill/>
          <a:ln w="12700">
            <a:noFill/>
            <a:miter lim="800000"/>
            <a:headEnd/>
            <a:tailEnd/>
          </a:ln>
        </p:spPr>
        <p:txBody>
          <a:bodyPr wrap="none" lIns="0" tIns="0" rIns="40637" bIns="0">
            <a:spAutoFit/>
          </a:bodyPr>
          <a:lstStyle/>
          <a:p>
            <a:pPr marL="39688" defTabSz="642938"/>
            <a:r>
              <a:rPr lang="en-US" sz="1300">
                <a:solidFill>
                  <a:srgbClr val="333399"/>
                </a:solidFill>
                <a:latin typeface="Tahoma" pitchFamily="34" charset="0"/>
                <a:cs typeface="Tahoma" pitchFamily="34" charset="0"/>
                <a:sym typeface="Tahoma" pitchFamily="34" charset="0"/>
              </a:rPr>
              <a:t>OpenFlow </a:t>
            </a:r>
          </a:p>
          <a:p>
            <a:pPr marL="39688" defTabSz="642938"/>
            <a:r>
              <a:rPr lang="en-US" sz="1300">
                <a:solidFill>
                  <a:srgbClr val="333399"/>
                </a:solidFill>
                <a:latin typeface="Tahoma" pitchFamily="34" charset="0"/>
                <a:cs typeface="Tahoma" pitchFamily="34" charset="0"/>
                <a:sym typeface="Tahoma" pitchFamily="34" charset="0"/>
              </a:rPr>
              <a:t>Switch</a:t>
            </a:r>
          </a:p>
        </p:txBody>
      </p:sp>
      <p:pic>
        <p:nvPicPr>
          <p:cNvPr id="121864" name="Picture 15"/>
          <p:cNvPicPr>
            <a:picLocks noChangeArrowheads="1"/>
          </p:cNvPicPr>
          <p:nvPr/>
        </p:nvPicPr>
        <p:blipFill>
          <a:blip r:embed="rId4"/>
          <a:srcRect/>
          <a:stretch>
            <a:fillRect/>
          </a:stretch>
        </p:blipFill>
        <p:spPr bwMode="auto">
          <a:xfrm>
            <a:off x="3160713" y="5238750"/>
            <a:ext cx="392112" cy="342900"/>
          </a:xfrm>
          <a:prstGeom prst="rect">
            <a:avLst/>
          </a:prstGeom>
          <a:noFill/>
          <a:ln w="12700">
            <a:noFill/>
            <a:miter lim="800000"/>
            <a:headEnd/>
            <a:tailEnd/>
          </a:ln>
        </p:spPr>
      </p:pic>
      <p:grpSp>
        <p:nvGrpSpPr>
          <p:cNvPr id="5" name="Group 16"/>
          <p:cNvGrpSpPr>
            <a:grpSpLocks/>
          </p:cNvGrpSpPr>
          <p:nvPr/>
        </p:nvGrpSpPr>
        <p:grpSpPr bwMode="auto">
          <a:xfrm>
            <a:off x="635000" y="5156200"/>
            <a:ext cx="1304925" cy="503238"/>
            <a:chOff x="0" y="0"/>
            <a:chExt cx="1169" cy="449"/>
          </a:xfrm>
        </p:grpSpPr>
        <p:grpSp>
          <p:nvGrpSpPr>
            <p:cNvPr id="6" name="Group 17"/>
            <p:cNvGrpSpPr>
              <a:grpSpLocks/>
            </p:cNvGrpSpPr>
            <p:nvPr/>
          </p:nvGrpSpPr>
          <p:grpSpPr bwMode="auto">
            <a:xfrm>
              <a:off x="0" y="0"/>
              <a:ext cx="1169" cy="449"/>
              <a:chOff x="0" y="0"/>
              <a:chExt cx="1169" cy="449"/>
            </a:xfrm>
          </p:grpSpPr>
          <p:sp>
            <p:nvSpPr>
              <p:cNvPr id="121914" name="AutoShape 18"/>
              <p:cNvSpPr>
                <a:spLocks/>
              </p:cNvSpPr>
              <p:nvPr/>
            </p:nvSpPr>
            <p:spPr bwMode="auto">
              <a:xfrm>
                <a:off x="0" y="0"/>
                <a:ext cx="1169" cy="449"/>
              </a:xfrm>
              <a:custGeom>
                <a:avLst/>
                <a:gdLst>
                  <a:gd name="T0" fmla="*/ 10800 w 21600"/>
                  <a:gd name="T1" fmla="*/ 0 h 21600"/>
                  <a:gd name="T2" fmla="*/ 0 w 21600"/>
                  <a:gd name="T3" fmla="*/ 5400 h 21600"/>
                  <a:gd name="T4" fmla="*/ 0 w 21600"/>
                  <a:gd name="T5" fmla="*/ 16200 h 21600"/>
                  <a:gd name="T6" fmla="*/ 10800 w 21600"/>
                  <a:gd name="T7" fmla="*/ 21600 h 21600"/>
                  <a:gd name="T8" fmla="*/ 21600 w 21600"/>
                  <a:gd name="T9" fmla="*/ 16200 h 21600"/>
                  <a:gd name="T10" fmla="*/ 21600 w 21600"/>
                  <a:gd name="T11" fmla="*/ 5400 h 21600"/>
                  <a:gd name="T12" fmla="*/ 10800 w 21600"/>
                  <a:gd name="T13" fmla="*/ 0 h 21600"/>
                  <a:gd name="T14" fmla="*/ 1080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0 w 21600"/>
                  <a:gd name="T25" fmla="*/ 0 h 21600"/>
                  <a:gd name="T26" fmla="*/ 21600 w 21600"/>
                  <a:gd name="T27" fmla="*/ 216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0800" y="0"/>
                    </a:moveTo>
                    <a:cubicBezTo>
                      <a:pt x="4835" y="0"/>
                      <a:pt x="0" y="2418"/>
                      <a:pt x="0" y="5400"/>
                    </a:cubicBezTo>
                    <a:lnTo>
                      <a:pt x="0" y="16200"/>
                    </a:lnTo>
                    <a:cubicBezTo>
                      <a:pt x="0" y="19182"/>
                      <a:pt x="4835" y="21600"/>
                      <a:pt x="10800" y="21600"/>
                    </a:cubicBezTo>
                    <a:cubicBezTo>
                      <a:pt x="16765" y="21600"/>
                      <a:pt x="21600" y="19182"/>
                      <a:pt x="21600" y="16200"/>
                    </a:cubicBezTo>
                    <a:lnTo>
                      <a:pt x="21600" y="5400"/>
                    </a:lnTo>
                    <a:cubicBezTo>
                      <a:pt x="21600" y="2418"/>
                      <a:pt x="16765" y="0"/>
                      <a:pt x="10800" y="0"/>
                    </a:cubicBezTo>
                    <a:close/>
                    <a:moveTo>
                      <a:pt x="10800" y="0"/>
                    </a:moveTo>
                  </a:path>
                </a:pathLst>
              </a:custGeom>
              <a:gradFill rotWithShape="0">
                <a:gsLst>
                  <a:gs pos="0">
                    <a:srgbClr val="BBE0E3"/>
                  </a:gs>
                  <a:gs pos="100000">
                    <a:srgbClr val="566769"/>
                  </a:gs>
                </a:gsLst>
                <a:lin ang="5400000" scaled="1"/>
              </a:gradFill>
              <a:ln w="12700">
                <a:noFill/>
                <a:miter lim="800000"/>
                <a:headEnd/>
                <a:tailEnd/>
              </a:ln>
            </p:spPr>
            <p:txBody>
              <a:bodyPr lIns="0" tIns="0" rIns="0" bIns="0"/>
              <a:lstStyle/>
              <a:p>
                <a:endParaRPr lang="en-US"/>
              </a:p>
            </p:txBody>
          </p:sp>
          <p:sp>
            <p:nvSpPr>
              <p:cNvPr id="121915" name="Rectangle 19"/>
              <p:cNvSpPr>
                <a:spLocks/>
              </p:cNvSpPr>
              <p:nvPr/>
            </p:nvSpPr>
            <p:spPr bwMode="auto">
              <a:xfrm>
                <a:off x="0" y="0"/>
                <a:ext cx="1169" cy="449"/>
              </a:xfrm>
              <a:prstGeom prst="rect">
                <a:avLst/>
              </a:prstGeom>
              <a:noFill/>
              <a:ln w="12700">
                <a:noFill/>
                <a:miter lim="800000"/>
                <a:headEnd/>
                <a:tailEnd/>
              </a:ln>
            </p:spPr>
            <p:txBody>
              <a:bodyPr lIns="0" tIns="0" rIns="0" bIns="0"/>
              <a:lstStyle/>
              <a:p>
                <a:endParaRPr lang="en-US">
                  <a:latin typeface="Calibri" pitchFamily="34" charset="0"/>
                </a:endParaRPr>
              </a:p>
            </p:txBody>
          </p:sp>
        </p:grpSp>
        <p:grpSp>
          <p:nvGrpSpPr>
            <p:cNvPr id="7" name="Group 20"/>
            <p:cNvGrpSpPr>
              <a:grpSpLocks/>
            </p:cNvGrpSpPr>
            <p:nvPr/>
          </p:nvGrpSpPr>
          <p:grpSpPr bwMode="auto">
            <a:xfrm>
              <a:off x="0" y="0"/>
              <a:ext cx="1169" cy="224"/>
              <a:chOff x="0" y="0"/>
              <a:chExt cx="1169" cy="224"/>
            </a:xfrm>
          </p:grpSpPr>
          <p:sp>
            <p:nvSpPr>
              <p:cNvPr id="121912" name="AutoShape 21"/>
              <p:cNvSpPr>
                <a:spLocks/>
              </p:cNvSpPr>
              <p:nvPr/>
            </p:nvSpPr>
            <p:spPr bwMode="auto">
              <a:xfrm>
                <a:off x="0" y="0"/>
                <a:ext cx="1169" cy="224"/>
              </a:xfrm>
              <a:custGeom>
                <a:avLst/>
                <a:gdLst>
                  <a:gd name="T0" fmla="*/ 10800 w 21600"/>
                  <a:gd name="T1" fmla="*/ 0 h 21600"/>
                  <a:gd name="T2" fmla="*/ 0 w 21600"/>
                  <a:gd name="T3" fmla="*/ 10800 h 21600"/>
                  <a:gd name="T4" fmla="*/ 10800 w 21600"/>
                  <a:gd name="T5" fmla="*/ 21600 h 21600"/>
                  <a:gd name="T6" fmla="*/ 21600 w 21600"/>
                  <a:gd name="T7" fmla="*/ 10800 h 21600"/>
                  <a:gd name="T8" fmla="*/ 10800 w 21600"/>
                  <a:gd name="T9" fmla="*/ 0 h 21600"/>
                  <a:gd name="T10" fmla="*/ 10800 w 21600"/>
                  <a:gd name="T11" fmla="*/ 0 h 21600"/>
                  <a:gd name="T12" fmla="*/ 0 60000 65536"/>
                  <a:gd name="T13" fmla="*/ 0 60000 65536"/>
                  <a:gd name="T14" fmla="*/ 0 60000 65536"/>
                  <a:gd name="T15" fmla="*/ 0 60000 65536"/>
                  <a:gd name="T16" fmla="*/ 0 60000 65536"/>
                  <a:gd name="T17" fmla="*/ 0 60000 65536"/>
                  <a:gd name="T18" fmla="*/ 0 w 21600"/>
                  <a:gd name="T19" fmla="*/ 0 h 21600"/>
                  <a:gd name="T20" fmla="*/ 21600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0800" y="0"/>
                    </a:moveTo>
                  </a:path>
                </a:pathLst>
              </a:custGeom>
              <a:solidFill>
                <a:srgbClr val="C8E6E8"/>
              </a:solidFill>
              <a:ln w="12700">
                <a:noFill/>
                <a:miter lim="800000"/>
                <a:headEnd/>
                <a:tailEnd/>
              </a:ln>
            </p:spPr>
            <p:txBody>
              <a:bodyPr lIns="0" tIns="0" rIns="0" bIns="0"/>
              <a:lstStyle/>
              <a:p>
                <a:endParaRPr lang="en-US"/>
              </a:p>
            </p:txBody>
          </p:sp>
          <p:sp>
            <p:nvSpPr>
              <p:cNvPr id="121913" name="Rectangle 22"/>
              <p:cNvSpPr>
                <a:spLocks/>
              </p:cNvSpPr>
              <p:nvPr/>
            </p:nvSpPr>
            <p:spPr bwMode="auto">
              <a:xfrm>
                <a:off x="0" y="0"/>
                <a:ext cx="1169" cy="224"/>
              </a:xfrm>
              <a:prstGeom prst="rect">
                <a:avLst/>
              </a:prstGeom>
              <a:noFill/>
              <a:ln w="12700">
                <a:noFill/>
                <a:miter lim="800000"/>
                <a:headEnd/>
                <a:tailEnd/>
              </a:ln>
            </p:spPr>
            <p:txBody>
              <a:bodyPr lIns="0" tIns="0" rIns="0" bIns="0"/>
              <a:lstStyle/>
              <a:p>
                <a:endParaRPr lang="en-US">
                  <a:latin typeface="Calibri" pitchFamily="34" charset="0"/>
                </a:endParaRPr>
              </a:p>
            </p:txBody>
          </p:sp>
        </p:grpSp>
      </p:grpSp>
      <p:sp>
        <p:nvSpPr>
          <p:cNvPr id="121866" name="Rectangle 23"/>
          <p:cNvSpPr>
            <a:spLocks/>
          </p:cNvSpPr>
          <p:nvPr/>
        </p:nvSpPr>
        <p:spPr bwMode="auto">
          <a:xfrm>
            <a:off x="1073150" y="5153025"/>
            <a:ext cx="855663" cy="396875"/>
          </a:xfrm>
          <a:prstGeom prst="rect">
            <a:avLst/>
          </a:prstGeom>
          <a:noFill/>
          <a:ln w="12700">
            <a:noFill/>
            <a:miter lim="800000"/>
            <a:headEnd/>
            <a:tailEnd/>
          </a:ln>
        </p:spPr>
        <p:txBody>
          <a:bodyPr wrap="none" lIns="0" tIns="0" rIns="40637" bIns="0">
            <a:spAutoFit/>
          </a:bodyPr>
          <a:lstStyle/>
          <a:p>
            <a:pPr marL="39688" defTabSz="642938"/>
            <a:r>
              <a:rPr lang="en-US" sz="1300">
                <a:solidFill>
                  <a:srgbClr val="333399"/>
                </a:solidFill>
                <a:latin typeface="Tahoma" pitchFamily="34" charset="0"/>
                <a:cs typeface="Tahoma" pitchFamily="34" charset="0"/>
                <a:sym typeface="Tahoma" pitchFamily="34" charset="0"/>
              </a:rPr>
              <a:t>OpenFlow </a:t>
            </a:r>
          </a:p>
          <a:p>
            <a:pPr marL="39688" defTabSz="642938"/>
            <a:r>
              <a:rPr lang="en-US" sz="1300">
                <a:solidFill>
                  <a:srgbClr val="333399"/>
                </a:solidFill>
                <a:latin typeface="Tahoma" pitchFamily="34" charset="0"/>
                <a:cs typeface="Tahoma" pitchFamily="34" charset="0"/>
                <a:sym typeface="Tahoma" pitchFamily="34" charset="0"/>
              </a:rPr>
              <a:t>Switch</a:t>
            </a:r>
          </a:p>
        </p:txBody>
      </p:sp>
      <p:pic>
        <p:nvPicPr>
          <p:cNvPr id="121867" name="Picture 24"/>
          <p:cNvPicPr>
            <a:picLocks noChangeArrowheads="1"/>
          </p:cNvPicPr>
          <p:nvPr/>
        </p:nvPicPr>
        <p:blipFill>
          <a:blip r:embed="rId5"/>
          <a:srcRect/>
          <a:stretch>
            <a:fillRect/>
          </a:stretch>
        </p:blipFill>
        <p:spPr bwMode="auto">
          <a:xfrm>
            <a:off x="781050" y="5238750"/>
            <a:ext cx="393700" cy="342900"/>
          </a:xfrm>
          <a:prstGeom prst="rect">
            <a:avLst/>
          </a:prstGeom>
          <a:noFill/>
          <a:ln w="12700">
            <a:noFill/>
            <a:miter lim="800000"/>
            <a:headEnd/>
            <a:tailEnd/>
          </a:ln>
        </p:spPr>
      </p:pic>
      <p:grpSp>
        <p:nvGrpSpPr>
          <p:cNvPr id="8" name="Group 25"/>
          <p:cNvGrpSpPr>
            <a:grpSpLocks/>
          </p:cNvGrpSpPr>
          <p:nvPr/>
        </p:nvGrpSpPr>
        <p:grpSpPr bwMode="auto">
          <a:xfrm>
            <a:off x="1998663" y="3560763"/>
            <a:ext cx="1304925" cy="501650"/>
            <a:chOff x="0" y="0"/>
            <a:chExt cx="1169" cy="449"/>
          </a:xfrm>
        </p:grpSpPr>
        <p:grpSp>
          <p:nvGrpSpPr>
            <p:cNvPr id="9" name="Group 26"/>
            <p:cNvGrpSpPr>
              <a:grpSpLocks/>
            </p:cNvGrpSpPr>
            <p:nvPr/>
          </p:nvGrpSpPr>
          <p:grpSpPr bwMode="auto">
            <a:xfrm>
              <a:off x="0" y="0"/>
              <a:ext cx="1169" cy="449"/>
              <a:chOff x="0" y="0"/>
              <a:chExt cx="1169" cy="449"/>
            </a:xfrm>
          </p:grpSpPr>
          <p:sp>
            <p:nvSpPr>
              <p:cNvPr id="121908" name="AutoShape 27"/>
              <p:cNvSpPr>
                <a:spLocks/>
              </p:cNvSpPr>
              <p:nvPr/>
            </p:nvSpPr>
            <p:spPr bwMode="auto">
              <a:xfrm>
                <a:off x="0" y="0"/>
                <a:ext cx="1169" cy="449"/>
              </a:xfrm>
              <a:custGeom>
                <a:avLst/>
                <a:gdLst>
                  <a:gd name="T0" fmla="*/ 10800 w 21600"/>
                  <a:gd name="T1" fmla="*/ 0 h 21600"/>
                  <a:gd name="T2" fmla="*/ 0 w 21600"/>
                  <a:gd name="T3" fmla="*/ 5400 h 21600"/>
                  <a:gd name="T4" fmla="*/ 0 w 21600"/>
                  <a:gd name="T5" fmla="*/ 16200 h 21600"/>
                  <a:gd name="T6" fmla="*/ 10800 w 21600"/>
                  <a:gd name="T7" fmla="*/ 21600 h 21600"/>
                  <a:gd name="T8" fmla="*/ 21600 w 21600"/>
                  <a:gd name="T9" fmla="*/ 16200 h 21600"/>
                  <a:gd name="T10" fmla="*/ 21600 w 21600"/>
                  <a:gd name="T11" fmla="*/ 5400 h 21600"/>
                  <a:gd name="T12" fmla="*/ 10800 w 21600"/>
                  <a:gd name="T13" fmla="*/ 0 h 21600"/>
                  <a:gd name="T14" fmla="*/ 1080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0 w 21600"/>
                  <a:gd name="T25" fmla="*/ 0 h 21600"/>
                  <a:gd name="T26" fmla="*/ 21600 w 21600"/>
                  <a:gd name="T27" fmla="*/ 216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0800" y="0"/>
                    </a:moveTo>
                    <a:cubicBezTo>
                      <a:pt x="4835" y="0"/>
                      <a:pt x="0" y="2418"/>
                      <a:pt x="0" y="5400"/>
                    </a:cubicBezTo>
                    <a:lnTo>
                      <a:pt x="0" y="16200"/>
                    </a:lnTo>
                    <a:cubicBezTo>
                      <a:pt x="0" y="19182"/>
                      <a:pt x="4835" y="21600"/>
                      <a:pt x="10800" y="21600"/>
                    </a:cubicBezTo>
                    <a:cubicBezTo>
                      <a:pt x="16765" y="21600"/>
                      <a:pt x="21600" y="19182"/>
                      <a:pt x="21600" y="16200"/>
                    </a:cubicBezTo>
                    <a:lnTo>
                      <a:pt x="21600" y="5400"/>
                    </a:lnTo>
                    <a:cubicBezTo>
                      <a:pt x="21600" y="2418"/>
                      <a:pt x="16765" y="0"/>
                      <a:pt x="10800" y="0"/>
                    </a:cubicBezTo>
                    <a:close/>
                    <a:moveTo>
                      <a:pt x="10800" y="0"/>
                    </a:moveTo>
                  </a:path>
                </a:pathLst>
              </a:custGeom>
              <a:gradFill rotWithShape="0">
                <a:gsLst>
                  <a:gs pos="0">
                    <a:srgbClr val="BBE0E3"/>
                  </a:gs>
                  <a:gs pos="100000">
                    <a:srgbClr val="566769"/>
                  </a:gs>
                </a:gsLst>
                <a:lin ang="5400000" scaled="1"/>
              </a:gradFill>
              <a:ln w="12700">
                <a:noFill/>
                <a:miter lim="800000"/>
                <a:headEnd/>
                <a:tailEnd/>
              </a:ln>
            </p:spPr>
            <p:txBody>
              <a:bodyPr lIns="0" tIns="0" rIns="0" bIns="0"/>
              <a:lstStyle/>
              <a:p>
                <a:endParaRPr lang="en-US"/>
              </a:p>
            </p:txBody>
          </p:sp>
          <p:sp>
            <p:nvSpPr>
              <p:cNvPr id="121909" name="Rectangle 28"/>
              <p:cNvSpPr>
                <a:spLocks/>
              </p:cNvSpPr>
              <p:nvPr/>
            </p:nvSpPr>
            <p:spPr bwMode="auto">
              <a:xfrm>
                <a:off x="0" y="0"/>
                <a:ext cx="1169" cy="449"/>
              </a:xfrm>
              <a:prstGeom prst="rect">
                <a:avLst/>
              </a:prstGeom>
              <a:noFill/>
              <a:ln w="12700">
                <a:noFill/>
                <a:miter lim="800000"/>
                <a:headEnd/>
                <a:tailEnd/>
              </a:ln>
            </p:spPr>
            <p:txBody>
              <a:bodyPr lIns="0" tIns="0" rIns="0" bIns="0"/>
              <a:lstStyle/>
              <a:p>
                <a:endParaRPr lang="en-US">
                  <a:latin typeface="Calibri" pitchFamily="34" charset="0"/>
                </a:endParaRPr>
              </a:p>
            </p:txBody>
          </p:sp>
        </p:grpSp>
        <p:grpSp>
          <p:nvGrpSpPr>
            <p:cNvPr id="10" name="Group 29"/>
            <p:cNvGrpSpPr>
              <a:grpSpLocks/>
            </p:cNvGrpSpPr>
            <p:nvPr/>
          </p:nvGrpSpPr>
          <p:grpSpPr bwMode="auto">
            <a:xfrm>
              <a:off x="0" y="0"/>
              <a:ext cx="1169" cy="224"/>
              <a:chOff x="0" y="0"/>
              <a:chExt cx="1169" cy="224"/>
            </a:xfrm>
          </p:grpSpPr>
          <p:sp>
            <p:nvSpPr>
              <p:cNvPr id="121906" name="AutoShape 30"/>
              <p:cNvSpPr>
                <a:spLocks/>
              </p:cNvSpPr>
              <p:nvPr/>
            </p:nvSpPr>
            <p:spPr bwMode="auto">
              <a:xfrm>
                <a:off x="0" y="0"/>
                <a:ext cx="1169" cy="224"/>
              </a:xfrm>
              <a:custGeom>
                <a:avLst/>
                <a:gdLst>
                  <a:gd name="T0" fmla="*/ 10800 w 21600"/>
                  <a:gd name="T1" fmla="*/ 0 h 21600"/>
                  <a:gd name="T2" fmla="*/ 0 w 21600"/>
                  <a:gd name="T3" fmla="*/ 10800 h 21600"/>
                  <a:gd name="T4" fmla="*/ 10800 w 21600"/>
                  <a:gd name="T5" fmla="*/ 21600 h 21600"/>
                  <a:gd name="T6" fmla="*/ 21600 w 21600"/>
                  <a:gd name="T7" fmla="*/ 10800 h 21600"/>
                  <a:gd name="T8" fmla="*/ 10800 w 21600"/>
                  <a:gd name="T9" fmla="*/ 0 h 21600"/>
                  <a:gd name="T10" fmla="*/ 10800 w 21600"/>
                  <a:gd name="T11" fmla="*/ 0 h 21600"/>
                  <a:gd name="T12" fmla="*/ 0 60000 65536"/>
                  <a:gd name="T13" fmla="*/ 0 60000 65536"/>
                  <a:gd name="T14" fmla="*/ 0 60000 65536"/>
                  <a:gd name="T15" fmla="*/ 0 60000 65536"/>
                  <a:gd name="T16" fmla="*/ 0 60000 65536"/>
                  <a:gd name="T17" fmla="*/ 0 60000 65536"/>
                  <a:gd name="T18" fmla="*/ 0 w 21600"/>
                  <a:gd name="T19" fmla="*/ 0 h 21600"/>
                  <a:gd name="T20" fmla="*/ 21600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0800" y="0"/>
                    </a:moveTo>
                  </a:path>
                </a:pathLst>
              </a:custGeom>
              <a:solidFill>
                <a:srgbClr val="C8E6E8"/>
              </a:solidFill>
              <a:ln w="12700">
                <a:noFill/>
                <a:miter lim="800000"/>
                <a:headEnd/>
                <a:tailEnd/>
              </a:ln>
            </p:spPr>
            <p:txBody>
              <a:bodyPr lIns="0" tIns="0" rIns="0" bIns="0"/>
              <a:lstStyle/>
              <a:p>
                <a:endParaRPr lang="en-US"/>
              </a:p>
            </p:txBody>
          </p:sp>
          <p:sp>
            <p:nvSpPr>
              <p:cNvPr id="121907" name="Rectangle 31"/>
              <p:cNvSpPr>
                <a:spLocks/>
              </p:cNvSpPr>
              <p:nvPr/>
            </p:nvSpPr>
            <p:spPr bwMode="auto">
              <a:xfrm>
                <a:off x="0" y="0"/>
                <a:ext cx="1169" cy="224"/>
              </a:xfrm>
              <a:prstGeom prst="rect">
                <a:avLst/>
              </a:prstGeom>
              <a:noFill/>
              <a:ln w="12700">
                <a:noFill/>
                <a:miter lim="800000"/>
                <a:headEnd/>
                <a:tailEnd/>
              </a:ln>
            </p:spPr>
            <p:txBody>
              <a:bodyPr lIns="0" tIns="0" rIns="0" bIns="0"/>
              <a:lstStyle/>
              <a:p>
                <a:endParaRPr lang="en-US">
                  <a:latin typeface="Calibri" pitchFamily="34" charset="0"/>
                </a:endParaRPr>
              </a:p>
            </p:txBody>
          </p:sp>
        </p:grpSp>
      </p:grpSp>
      <p:sp>
        <p:nvSpPr>
          <p:cNvPr id="121869" name="Rectangle 32"/>
          <p:cNvSpPr>
            <a:spLocks/>
          </p:cNvSpPr>
          <p:nvPr/>
        </p:nvSpPr>
        <p:spPr bwMode="auto">
          <a:xfrm>
            <a:off x="2432050" y="3560763"/>
            <a:ext cx="855663" cy="396875"/>
          </a:xfrm>
          <a:prstGeom prst="rect">
            <a:avLst/>
          </a:prstGeom>
          <a:noFill/>
          <a:ln w="12700">
            <a:noFill/>
            <a:miter lim="800000"/>
            <a:headEnd/>
            <a:tailEnd/>
          </a:ln>
        </p:spPr>
        <p:txBody>
          <a:bodyPr wrap="none" lIns="0" tIns="0" rIns="40637" bIns="0">
            <a:spAutoFit/>
          </a:bodyPr>
          <a:lstStyle/>
          <a:p>
            <a:pPr marL="39688" defTabSz="642938"/>
            <a:r>
              <a:rPr lang="en-US" sz="1300">
                <a:solidFill>
                  <a:srgbClr val="333399"/>
                </a:solidFill>
                <a:latin typeface="Tahoma" pitchFamily="34" charset="0"/>
                <a:cs typeface="Tahoma" pitchFamily="34" charset="0"/>
                <a:sym typeface="Tahoma" pitchFamily="34" charset="0"/>
              </a:rPr>
              <a:t>OpenFlow </a:t>
            </a:r>
          </a:p>
          <a:p>
            <a:pPr marL="39688" defTabSz="642938"/>
            <a:r>
              <a:rPr lang="en-US" sz="1300">
                <a:solidFill>
                  <a:srgbClr val="333399"/>
                </a:solidFill>
                <a:latin typeface="Tahoma" pitchFamily="34" charset="0"/>
                <a:cs typeface="Tahoma" pitchFamily="34" charset="0"/>
                <a:sym typeface="Tahoma" pitchFamily="34" charset="0"/>
              </a:rPr>
              <a:t>Switch</a:t>
            </a:r>
          </a:p>
        </p:txBody>
      </p:sp>
      <p:pic>
        <p:nvPicPr>
          <p:cNvPr id="121870" name="Picture 33"/>
          <p:cNvPicPr>
            <a:picLocks noChangeArrowheads="1"/>
          </p:cNvPicPr>
          <p:nvPr/>
        </p:nvPicPr>
        <p:blipFill>
          <a:blip r:embed="rId6"/>
          <a:srcRect/>
          <a:stretch>
            <a:fillRect/>
          </a:stretch>
        </p:blipFill>
        <p:spPr bwMode="auto">
          <a:xfrm>
            <a:off x="2144713" y="3641725"/>
            <a:ext cx="392112" cy="346075"/>
          </a:xfrm>
          <a:prstGeom prst="rect">
            <a:avLst/>
          </a:prstGeom>
          <a:noFill/>
          <a:ln w="12700">
            <a:noFill/>
            <a:miter lim="800000"/>
            <a:headEnd/>
            <a:tailEnd/>
          </a:ln>
        </p:spPr>
      </p:pic>
      <p:sp>
        <p:nvSpPr>
          <p:cNvPr id="121871" name="Line 34"/>
          <p:cNvSpPr>
            <a:spLocks noChangeShapeType="1"/>
          </p:cNvSpPr>
          <p:nvPr/>
        </p:nvSpPr>
        <p:spPr bwMode="auto">
          <a:xfrm>
            <a:off x="3063875" y="4016375"/>
            <a:ext cx="628650" cy="1139825"/>
          </a:xfrm>
          <a:prstGeom prst="line">
            <a:avLst/>
          </a:prstGeom>
          <a:noFill/>
          <a:ln w="38100">
            <a:solidFill>
              <a:srgbClr val="808080"/>
            </a:solidFill>
            <a:round/>
            <a:headEnd type="triangle" w="med" len="med"/>
            <a:tailEnd type="triangle" w="med" len="med"/>
          </a:ln>
        </p:spPr>
        <p:txBody>
          <a:bodyPr/>
          <a:lstStyle/>
          <a:p>
            <a:endParaRPr lang="en-US"/>
          </a:p>
        </p:txBody>
      </p:sp>
      <p:sp>
        <p:nvSpPr>
          <p:cNvPr id="121872" name="Line 35"/>
          <p:cNvSpPr>
            <a:spLocks noChangeShapeType="1"/>
          </p:cNvSpPr>
          <p:nvPr/>
        </p:nvSpPr>
        <p:spPr bwMode="auto">
          <a:xfrm flipH="1">
            <a:off x="695325" y="5659438"/>
            <a:ext cx="338138" cy="319087"/>
          </a:xfrm>
          <a:prstGeom prst="line">
            <a:avLst/>
          </a:prstGeom>
          <a:noFill/>
          <a:ln w="38100">
            <a:solidFill>
              <a:srgbClr val="808080"/>
            </a:solidFill>
            <a:round/>
            <a:headEnd type="triangle" w="med" len="med"/>
            <a:tailEnd type="triangle" w="med" len="med"/>
          </a:ln>
        </p:spPr>
        <p:txBody>
          <a:bodyPr/>
          <a:lstStyle/>
          <a:p>
            <a:endParaRPr lang="en-US"/>
          </a:p>
        </p:txBody>
      </p:sp>
      <p:sp>
        <p:nvSpPr>
          <p:cNvPr id="121873" name="Rectangle 36"/>
          <p:cNvSpPr>
            <a:spLocks/>
          </p:cNvSpPr>
          <p:nvPr/>
        </p:nvSpPr>
        <p:spPr bwMode="auto">
          <a:xfrm>
            <a:off x="3508375" y="3276600"/>
            <a:ext cx="950913" cy="457200"/>
          </a:xfrm>
          <a:prstGeom prst="rect">
            <a:avLst/>
          </a:prstGeom>
          <a:noFill/>
          <a:ln w="12700">
            <a:noFill/>
            <a:miter lim="800000"/>
            <a:headEnd/>
            <a:tailEnd/>
          </a:ln>
        </p:spPr>
        <p:txBody>
          <a:bodyPr wrap="none" lIns="0" tIns="0" rIns="40637" bIns="0">
            <a:spAutoFit/>
          </a:bodyPr>
          <a:lstStyle/>
          <a:p>
            <a:pPr marL="39688" defTabSz="642938"/>
            <a:r>
              <a:rPr lang="en-US" sz="1500">
                <a:latin typeface="Calibri" pitchFamily="34" charset="0"/>
                <a:cs typeface="Arial" charset="0"/>
                <a:sym typeface="Arial" charset="0"/>
              </a:rPr>
              <a:t>OpenFlow</a:t>
            </a:r>
          </a:p>
          <a:p>
            <a:pPr marL="39688" defTabSz="642938"/>
            <a:r>
              <a:rPr lang="en-US" sz="1500">
                <a:latin typeface="Calibri" pitchFamily="34" charset="0"/>
                <a:cs typeface="Arial" charset="0"/>
                <a:sym typeface="Arial" charset="0"/>
              </a:rPr>
              <a:t>Protocol</a:t>
            </a:r>
          </a:p>
        </p:txBody>
      </p:sp>
      <p:sp>
        <p:nvSpPr>
          <p:cNvPr id="121874" name="Line 37"/>
          <p:cNvSpPr>
            <a:spLocks noChangeShapeType="1"/>
          </p:cNvSpPr>
          <p:nvPr/>
        </p:nvSpPr>
        <p:spPr bwMode="auto">
          <a:xfrm rot="10800000" flipH="1">
            <a:off x="4270375" y="4170363"/>
            <a:ext cx="1370013" cy="1065212"/>
          </a:xfrm>
          <a:prstGeom prst="line">
            <a:avLst/>
          </a:prstGeom>
          <a:noFill/>
          <a:ln w="38100">
            <a:solidFill>
              <a:srgbClr val="FF9966"/>
            </a:solidFill>
            <a:prstDash val="sysDot"/>
            <a:round/>
            <a:headEnd type="triangle" w="med" len="med"/>
            <a:tailEnd type="triangle" w="med" len="med"/>
          </a:ln>
        </p:spPr>
        <p:txBody>
          <a:bodyPr/>
          <a:lstStyle/>
          <a:p>
            <a:endParaRPr lang="en-US"/>
          </a:p>
        </p:txBody>
      </p:sp>
      <p:sp>
        <p:nvSpPr>
          <p:cNvPr id="121875" name="Line 38"/>
          <p:cNvSpPr>
            <a:spLocks noChangeShapeType="1"/>
          </p:cNvSpPr>
          <p:nvPr/>
        </p:nvSpPr>
        <p:spPr bwMode="auto">
          <a:xfrm rot="10800000" flipH="1">
            <a:off x="3357563" y="3713163"/>
            <a:ext cx="1754187" cy="74612"/>
          </a:xfrm>
          <a:prstGeom prst="line">
            <a:avLst/>
          </a:prstGeom>
          <a:noFill/>
          <a:ln w="38100">
            <a:solidFill>
              <a:srgbClr val="FF9966"/>
            </a:solidFill>
            <a:prstDash val="sysDot"/>
            <a:round/>
            <a:headEnd type="triangle" w="med" len="med"/>
            <a:tailEnd type="triangle" w="med" len="med"/>
          </a:ln>
        </p:spPr>
        <p:txBody>
          <a:bodyPr/>
          <a:lstStyle/>
          <a:p>
            <a:endParaRPr lang="en-US"/>
          </a:p>
        </p:txBody>
      </p:sp>
      <p:sp>
        <p:nvSpPr>
          <p:cNvPr id="121876" name="Line 39"/>
          <p:cNvSpPr>
            <a:spLocks noChangeShapeType="1"/>
          </p:cNvSpPr>
          <p:nvPr/>
        </p:nvSpPr>
        <p:spPr bwMode="auto">
          <a:xfrm rot="10800000" flipH="1">
            <a:off x="1984375" y="4092575"/>
            <a:ext cx="3122613" cy="1143000"/>
          </a:xfrm>
          <a:prstGeom prst="line">
            <a:avLst/>
          </a:prstGeom>
          <a:noFill/>
          <a:ln w="38100">
            <a:solidFill>
              <a:srgbClr val="FF9966"/>
            </a:solidFill>
            <a:prstDash val="sysDot"/>
            <a:round/>
            <a:headEnd type="triangle" w="med" len="med"/>
            <a:tailEnd type="triangle" w="med" len="med"/>
          </a:ln>
        </p:spPr>
        <p:txBody>
          <a:bodyPr/>
          <a:lstStyle/>
          <a:p>
            <a:endParaRPr lang="en-US"/>
          </a:p>
        </p:txBody>
      </p:sp>
      <p:grpSp>
        <p:nvGrpSpPr>
          <p:cNvPr id="11" name="Group 40"/>
          <p:cNvGrpSpPr>
            <a:grpSpLocks/>
          </p:cNvGrpSpPr>
          <p:nvPr/>
        </p:nvGrpSpPr>
        <p:grpSpPr bwMode="auto">
          <a:xfrm>
            <a:off x="5105400" y="3429000"/>
            <a:ext cx="2057400" cy="685800"/>
            <a:chOff x="0" y="0"/>
            <a:chExt cx="3000" cy="664"/>
          </a:xfrm>
        </p:grpSpPr>
        <p:grpSp>
          <p:nvGrpSpPr>
            <p:cNvPr id="12" name="Group 41"/>
            <p:cNvGrpSpPr>
              <a:grpSpLocks/>
            </p:cNvGrpSpPr>
            <p:nvPr/>
          </p:nvGrpSpPr>
          <p:grpSpPr bwMode="auto">
            <a:xfrm>
              <a:off x="0" y="0"/>
              <a:ext cx="3000" cy="664"/>
              <a:chOff x="0" y="0"/>
              <a:chExt cx="3000" cy="664"/>
            </a:xfrm>
          </p:grpSpPr>
          <p:sp>
            <p:nvSpPr>
              <p:cNvPr id="121902" name="AutoShape 42"/>
              <p:cNvSpPr>
                <a:spLocks/>
              </p:cNvSpPr>
              <p:nvPr/>
            </p:nvSpPr>
            <p:spPr bwMode="auto">
              <a:xfrm>
                <a:off x="0" y="0"/>
                <a:ext cx="3000" cy="664"/>
              </a:xfrm>
              <a:prstGeom prst="roundRect">
                <a:avLst>
                  <a:gd name="adj" fmla="val 11718"/>
                </a:avLst>
              </a:prstGeom>
              <a:solidFill>
                <a:srgbClr val="FFFFFF"/>
              </a:solidFill>
              <a:ln w="38100">
                <a:solidFill>
                  <a:srgbClr val="808080"/>
                </a:solidFill>
                <a:round/>
                <a:headEnd/>
                <a:tailEnd/>
              </a:ln>
            </p:spPr>
            <p:txBody>
              <a:bodyPr lIns="0" tIns="0" rIns="0" bIns="0"/>
              <a:lstStyle/>
              <a:p>
                <a:endParaRPr lang="en-US">
                  <a:latin typeface="Calibri" pitchFamily="34" charset="0"/>
                </a:endParaRPr>
              </a:p>
            </p:txBody>
          </p:sp>
          <p:sp>
            <p:nvSpPr>
              <p:cNvPr id="121903" name="Rectangle 43"/>
              <p:cNvSpPr>
                <a:spLocks/>
              </p:cNvSpPr>
              <p:nvPr/>
            </p:nvSpPr>
            <p:spPr bwMode="auto">
              <a:xfrm>
                <a:off x="31" y="32"/>
                <a:ext cx="2939" cy="599"/>
              </a:xfrm>
              <a:prstGeom prst="rect">
                <a:avLst/>
              </a:prstGeom>
              <a:noFill/>
              <a:ln w="12700">
                <a:noFill/>
                <a:miter lim="800000"/>
                <a:headEnd/>
                <a:tailEnd/>
              </a:ln>
            </p:spPr>
            <p:txBody>
              <a:bodyPr lIns="0" tIns="0" rIns="0" bIns="0"/>
              <a:lstStyle/>
              <a:p>
                <a:endParaRPr lang="en-US">
                  <a:latin typeface="Calibri" pitchFamily="34" charset="0"/>
                </a:endParaRPr>
              </a:p>
            </p:txBody>
          </p:sp>
        </p:grpSp>
        <p:sp>
          <p:nvSpPr>
            <p:cNvPr id="121901" name="Rectangle 44"/>
            <p:cNvSpPr>
              <a:spLocks/>
            </p:cNvSpPr>
            <p:nvPr/>
          </p:nvSpPr>
          <p:spPr bwMode="auto">
            <a:xfrm>
              <a:off x="734" y="181"/>
              <a:ext cx="1537" cy="303"/>
            </a:xfrm>
            <a:prstGeom prst="rect">
              <a:avLst/>
            </a:prstGeom>
            <a:noFill/>
            <a:ln w="12700">
              <a:noFill/>
              <a:miter lim="800000"/>
              <a:headEnd/>
              <a:tailEnd/>
            </a:ln>
          </p:spPr>
          <p:txBody>
            <a:bodyPr wrap="none" lIns="26788" tIns="26788" rIns="79139" bIns="26788" anchor="ctr">
              <a:spAutoFit/>
            </a:bodyPr>
            <a:lstStyle/>
            <a:p>
              <a:pPr algn="ctr" defTabSz="642938"/>
              <a:r>
                <a:rPr lang="en-US" sz="1700">
                  <a:latin typeface="Calibri" pitchFamily="34" charset="0"/>
                  <a:cs typeface="Arial" charset="0"/>
                  <a:sym typeface="Arial" charset="0"/>
                </a:rPr>
                <a:t>FlowVisor</a:t>
              </a:r>
            </a:p>
          </p:txBody>
        </p:sp>
      </p:grpSp>
      <p:sp>
        <p:nvSpPr>
          <p:cNvPr id="121878" name="Rectangle 45"/>
          <p:cNvSpPr>
            <a:spLocks/>
          </p:cNvSpPr>
          <p:nvPr/>
        </p:nvSpPr>
        <p:spPr bwMode="auto">
          <a:xfrm>
            <a:off x="3206750" y="1143000"/>
            <a:ext cx="1152525" cy="517525"/>
          </a:xfrm>
          <a:prstGeom prst="rect">
            <a:avLst/>
          </a:prstGeom>
          <a:noFill/>
          <a:ln w="12700">
            <a:noFill/>
            <a:miter lim="800000"/>
            <a:headEnd/>
            <a:tailEnd/>
          </a:ln>
        </p:spPr>
        <p:txBody>
          <a:bodyPr wrap="none" lIns="0" tIns="0" rIns="40637" bIns="0">
            <a:spAutoFit/>
          </a:bodyPr>
          <a:lstStyle/>
          <a:p>
            <a:pPr marL="39688" algn="ctr" defTabSz="642938"/>
            <a:r>
              <a:rPr lang="en-US" sz="1700">
                <a:latin typeface="Calibri" pitchFamily="34" charset="0"/>
                <a:cs typeface="Arial" charset="0"/>
                <a:sym typeface="Arial" charset="0"/>
              </a:rPr>
              <a:t>OpenPipes</a:t>
            </a:r>
          </a:p>
          <a:p>
            <a:pPr marL="39688" algn="ctr" defTabSz="642938"/>
            <a:r>
              <a:rPr lang="en-US" sz="1700">
                <a:latin typeface="Calibri" pitchFamily="34" charset="0"/>
                <a:cs typeface="Arial" charset="0"/>
                <a:sym typeface="Arial" charset="0"/>
              </a:rPr>
              <a:t>Demo</a:t>
            </a:r>
          </a:p>
        </p:txBody>
      </p:sp>
      <p:sp>
        <p:nvSpPr>
          <p:cNvPr id="121879" name="Rectangle 46"/>
          <p:cNvSpPr>
            <a:spLocks/>
          </p:cNvSpPr>
          <p:nvPr/>
        </p:nvSpPr>
        <p:spPr bwMode="auto">
          <a:xfrm>
            <a:off x="5181600" y="1066800"/>
            <a:ext cx="1236663" cy="517525"/>
          </a:xfrm>
          <a:prstGeom prst="rect">
            <a:avLst/>
          </a:prstGeom>
          <a:noFill/>
          <a:ln w="12700">
            <a:noFill/>
            <a:miter lim="800000"/>
            <a:headEnd/>
            <a:tailEnd/>
          </a:ln>
        </p:spPr>
        <p:txBody>
          <a:bodyPr wrap="none" lIns="0" tIns="0" rIns="40637" bIns="0">
            <a:spAutoFit/>
          </a:bodyPr>
          <a:lstStyle/>
          <a:p>
            <a:pPr marL="39688" algn="ctr" defTabSz="642938"/>
            <a:r>
              <a:rPr lang="en-US" sz="1700">
                <a:latin typeface="Calibri" pitchFamily="34" charset="0"/>
                <a:cs typeface="Arial" charset="0"/>
                <a:sym typeface="Arial" charset="0"/>
              </a:rPr>
              <a:t>OpenRoads</a:t>
            </a:r>
          </a:p>
          <a:p>
            <a:pPr marL="39688" algn="ctr" defTabSz="642938"/>
            <a:r>
              <a:rPr lang="en-US" sz="1700">
                <a:latin typeface="Calibri" pitchFamily="34" charset="0"/>
                <a:cs typeface="Arial" charset="0"/>
                <a:sym typeface="Arial" charset="0"/>
              </a:rPr>
              <a:t>Demo</a:t>
            </a:r>
          </a:p>
        </p:txBody>
      </p:sp>
      <p:grpSp>
        <p:nvGrpSpPr>
          <p:cNvPr id="13" name="Group 48"/>
          <p:cNvGrpSpPr>
            <a:grpSpLocks/>
          </p:cNvGrpSpPr>
          <p:nvPr/>
        </p:nvGrpSpPr>
        <p:grpSpPr bwMode="auto">
          <a:xfrm>
            <a:off x="3508375" y="1752600"/>
            <a:ext cx="911225" cy="909638"/>
            <a:chOff x="0" y="0"/>
            <a:chExt cx="816" cy="816"/>
          </a:xfrm>
        </p:grpSpPr>
        <p:pic>
          <p:nvPicPr>
            <p:cNvPr id="121899" name="Picture 49"/>
            <p:cNvPicPr>
              <a:picLocks noChangeArrowheads="1"/>
            </p:cNvPicPr>
            <p:nvPr/>
          </p:nvPicPr>
          <p:blipFill>
            <a:blip r:embed="rId7"/>
            <a:srcRect/>
            <a:stretch>
              <a:fillRect/>
            </a:stretch>
          </p:blipFill>
          <p:spPr bwMode="auto">
            <a:xfrm>
              <a:off x="0" y="0"/>
              <a:ext cx="816" cy="816"/>
            </a:xfrm>
            <a:prstGeom prst="rect">
              <a:avLst/>
            </a:prstGeom>
            <a:noFill/>
            <a:ln w="12700">
              <a:noFill/>
              <a:miter lim="800000"/>
              <a:headEnd/>
              <a:tailEnd/>
            </a:ln>
          </p:spPr>
        </p:pic>
      </p:grpSp>
      <p:grpSp>
        <p:nvGrpSpPr>
          <p:cNvPr id="14" name="Group 50"/>
          <p:cNvGrpSpPr>
            <a:grpSpLocks/>
          </p:cNvGrpSpPr>
          <p:nvPr/>
        </p:nvGrpSpPr>
        <p:grpSpPr bwMode="auto">
          <a:xfrm>
            <a:off x="5383213" y="1600200"/>
            <a:ext cx="911225" cy="911225"/>
            <a:chOff x="0" y="0"/>
            <a:chExt cx="816" cy="816"/>
          </a:xfrm>
        </p:grpSpPr>
        <p:pic>
          <p:nvPicPr>
            <p:cNvPr id="121898" name="Picture 51"/>
            <p:cNvPicPr>
              <a:picLocks noChangeArrowheads="1"/>
            </p:cNvPicPr>
            <p:nvPr/>
          </p:nvPicPr>
          <p:blipFill>
            <a:blip r:embed="rId7"/>
            <a:srcRect/>
            <a:stretch>
              <a:fillRect/>
            </a:stretch>
          </p:blipFill>
          <p:spPr bwMode="auto">
            <a:xfrm>
              <a:off x="0" y="0"/>
              <a:ext cx="816" cy="816"/>
            </a:xfrm>
            <a:prstGeom prst="rect">
              <a:avLst/>
            </a:prstGeom>
            <a:noFill/>
            <a:ln w="12700">
              <a:noFill/>
              <a:miter lim="800000"/>
              <a:headEnd/>
              <a:tailEnd/>
            </a:ln>
          </p:spPr>
        </p:pic>
      </p:grpSp>
      <p:grpSp>
        <p:nvGrpSpPr>
          <p:cNvPr id="15" name="Group 52"/>
          <p:cNvGrpSpPr>
            <a:grpSpLocks/>
          </p:cNvGrpSpPr>
          <p:nvPr/>
        </p:nvGrpSpPr>
        <p:grpSpPr bwMode="auto">
          <a:xfrm>
            <a:off x="7508875" y="1752600"/>
            <a:ext cx="911225" cy="909638"/>
            <a:chOff x="0" y="0"/>
            <a:chExt cx="816" cy="816"/>
          </a:xfrm>
        </p:grpSpPr>
        <p:pic>
          <p:nvPicPr>
            <p:cNvPr id="121897" name="Picture 53"/>
            <p:cNvPicPr>
              <a:picLocks noChangeArrowheads="1"/>
            </p:cNvPicPr>
            <p:nvPr/>
          </p:nvPicPr>
          <p:blipFill>
            <a:blip r:embed="rId7"/>
            <a:srcRect/>
            <a:stretch>
              <a:fillRect/>
            </a:stretch>
          </p:blipFill>
          <p:spPr bwMode="auto">
            <a:xfrm>
              <a:off x="0" y="0"/>
              <a:ext cx="816" cy="816"/>
            </a:xfrm>
            <a:prstGeom prst="rect">
              <a:avLst/>
            </a:prstGeom>
            <a:noFill/>
            <a:ln w="12700">
              <a:noFill/>
              <a:miter lim="800000"/>
              <a:headEnd/>
              <a:tailEnd/>
            </a:ln>
          </p:spPr>
        </p:pic>
      </p:grpSp>
      <p:sp>
        <p:nvSpPr>
          <p:cNvPr id="121883" name="Line 54"/>
          <p:cNvSpPr>
            <a:spLocks noChangeShapeType="1"/>
          </p:cNvSpPr>
          <p:nvPr/>
        </p:nvSpPr>
        <p:spPr bwMode="auto">
          <a:xfrm rot="10800000">
            <a:off x="4159250" y="2589213"/>
            <a:ext cx="1371600" cy="838200"/>
          </a:xfrm>
          <a:prstGeom prst="line">
            <a:avLst/>
          </a:prstGeom>
          <a:noFill/>
          <a:ln w="38100">
            <a:solidFill>
              <a:srgbClr val="FF9966"/>
            </a:solidFill>
            <a:prstDash val="sysDot"/>
            <a:round/>
            <a:headEnd type="triangle" w="med" len="med"/>
            <a:tailEnd type="triangle" w="med" len="med"/>
          </a:ln>
        </p:spPr>
        <p:txBody>
          <a:bodyPr/>
          <a:lstStyle/>
          <a:p>
            <a:endParaRPr lang="en-US"/>
          </a:p>
        </p:txBody>
      </p:sp>
      <p:sp>
        <p:nvSpPr>
          <p:cNvPr id="121884" name="Line 55"/>
          <p:cNvSpPr>
            <a:spLocks noChangeShapeType="1"/>
          </p:cNvSpPr>
          <p:nvPr/>
        </p:nvSpPr>
        <p:spPr bwMode="auto">
          <a:xfrm rot="10800000">
            <a:off x="5757863" y="2439988"/>
            <a:ext cx="533400" cy="989012"/>
          </a:xfrm>
          <a:prstGeom prst="line">
            <a:avLst/>
          </a:prstGeom>
          <a:noFill/>
          <a:ln w="38100">
            <a:solidFill>
              <a:srgbClr val="FF9966"/>
            </a:solidFill>
            <a:prstDash val="sysDot"/>
            <a:round/>
            <a:headEnd type="triangle" w="med" len="med"/>
            <a:tailEnd type="triangle" w="med" len="med"/>
          </a:ln>
        </p:spPr>
        <p:txBody>
          <a:bodyPr/>
          <a:lstStyle/>
          <a:p>
            <a:endParaRPr lang="en-US"/>
          </a:p>
        </p:txBody>
      </p:sp>
      <p:sp>
        <p:nvSpPr>
          <p:cNvPr id="121885" name="Line 56"/>
          <p:cNvSpPr>
            <a:spLocks noChangeShapeType="1"/>
          </p:cNvSpPr>
          <p:nvPr/>
        </p:nvSpPr>
        <p:spPr bwMode="auto">
          <a:xfrm rot="10800000" flipH="1">
            <a:off x="7242175" y="2590800"/>
            <a:ext cx="652463" cy="838200"/>
          </a:xfrm>
          <a:prstGeom prst="line">
            <a:avLst/>
          </a:prstGeom>
          <a:noFill/>
          <a:ln w="38100">
            <a:solidFill>
              <a:srgbClr val="FF9966"/>
            </a:solidFill>
            <a:prstDash val="sysDot"/>
            <a:round/>
            <a:headEnd type="triangle" w="med" len="med"/>
            <a:tailEnd type="triangle" w="med" len="med"/>
          </a:ln>
        </p:spPr>
        <p:txBody>
          <a:bodyPr/>
          <a:lstStyle/>
          <a:p>
            <a:endParaRPr lang="en-US"/>
          </a:p>
        </p:txBody>
      </p:sp>
      <p:sp>
        <p:nvSpPr>
          <p:cNvPr id="121886" name="Rectangle 57"/>
          <p:cNvSpPr>
            <a:spLocks/>
          </p:cNvSpPr>
          <p:nvPr/>
        </p:nvSpPr>
        <p:spPr bwMode="auto">
          <a:xfrm>
            <a:off x="6365875" y="2849563"/>
            <a:ext cx="950913" cy="457200"/>
          </a:xfrm>
          <a:prstGeom prst="rect">
            <a:avLst/>
          </a:prstGeom>
          <a:noFill/>
          <a:ln w="12700">
            <a:noFill/>
            <a:miter lim="800000"/>
            <a:headEnd/>
            <a:tailEnd/>
          </a:ln>
        </p:spPr>
        <p:txBody>
          <a:bodyPr wrap="none" lIns="0" tIns="0" rIns="40637" bIns="0">
            <a:spAutoFit/>
          </a:bodyPr>
          <a:lstStyle/>
          <a:p>
            <a:pPr marL="39688" defTabSz="642938"/>
            <a:r>
              <a:rPr lang="en-US" sz="1500" u="sng">
                <a:latin typeface="Calibri" pitchFamily="34" charset="0"/>
                <a:cs typeface="Arial" charset="0"/>
                <a:sym typeface="Arial" charset="0"/>
              </a:rPr>
              <a:t>OpenFlow</a:t>
            </a:r>
          </a:p>
          <a:p>
            <a:pPr marL="39688" defTabSz="642938"/>
            <a:r>
              <a:rPr lang="en-US" sz="1500" u="sng">
                <a:latin typeface="Calibri" pitchFamily="34" charset="0"/>
                <a:cs typeface="Arial" charset="0"/>
                <a:sym typeface="Arial" charset="0"/>
              </a:rPr>
              <a:t>Protocol</a:t>
            </a:r>
          </a:p>
        </p:txBody>
      </p:sp>
      <p:sp>
        <p:nvSpPr>
          <p:cNvPr id="121887" name="Rectangle 58"/>
          <p:cNvSpPr>
            <a:spLocks/>
          </p:cNvSpPr>
          <p:nvPr/>
        </p:nvSpPr>
        <p:spPr bwMode="auto">
          <a:xfrm>
            <a:off x="6950075" y="1062038"/>
            <a:ext cx="1465263" cy="517525"/>
          </a:xfrm>
          <a:prstGeom prst="rect">
            <a:avLst/>
          </a:prstGeom>
          <a:noFill/>
          <a:ln w="12700">
            <a:noFill/>
            <a:miter lim="800000"/>
            <a:headEnd/>
            <a:tailEnd/>
          </a:ln>
        </p:spPr>
        <p:txBody>
          <a:bodyPr wrap="none" lIns="0" tIns="0" rIns="40637" bIns="0">
            <a:spAutoFit/>
          </a:bodyPr>
          <a:lstStyle/>
          <a:p>
            <a:pPr marL="39688" algn="ctr" defTabSz="642938"/>
            <a:r>
              <a:rPr lang="en-US" sz="1700">
                <a:latin typeface="Calibri" pitchFamily="34" charset="0"/>
                <a:cs typeface="Arial" charset="0"/>
                <a:sym typeface="Arial" charset="0"/>
              </a:rPr>
              <a:t>PlugNServe</a:t>
            </a:r>
          </a:p>
          <a:p>
            <a:pPr marL="39688" algn="ctr" defTabSz="642938"/>
            <a:r>
              <a:rPr lang="en-US" sz="1700">
                <a:latin typeface="Calibri" pitchFamily="34" charset="0"/>
                <a:cs typeface="Arial" charset="0"/>
                <a:sym typeface="Arial" charset="0"/>
              </a:rPr>
              <a:t>Load-balancer</a:t>
            </a:r>
          </a:p>
        </p:txBody>
      </p:sp>
      <p:sp>
        <p:nvSpPr>
          <p:cNvPr id="121888" name="Line 59"/>
          <p:cNvSpPr>
            <a:spLocks noChangeShapeType="1"/>
          </p:cNvSpPr>
          <p:nvPr/>
        </p:nvSpPr>
        <p:spPr bwMode="auto">
          <a:xfrm rot="10800000" flipH="1" flipV="1">
            <a:off x="6784975" y="3657600"/>
            <a:ext cx="762000" cy="1588"/>
          </a:xfrm>
          <a:prstGeom prst="line">
            <a:avLst/>
          </a:prstGeom>
          <a:noFill/>
          <a:ln w="38100">
            <a:solidFill>
              <a:schemeClr val="tx1"/>
            </a:solidFill>
            <a:prstDash val="sysDot"/>
            <a:round/>
            <a:headEnd type="triangle" w="med" len="med"/>
            <a:tailEnd type="triangle" w="med" len="med"/>
          </a:ln>
        </p:spPr>
        <p:txBody>
          <a:bodyPr/>
          <a:lstStyle/>
          <a:p>
            <a:endParaRPr lang="en-US"/>
          </a:p>
        </p:txBody>
      </p:sp>
      <p:sp>
        <p:nvSpPr>
          <p:cNvPr id="121889" name="Line 60"/>
          <p:cNvSpPr>
            <a:spLocks noChangeShapeType="1"/>
          </p:cNvSpPr>
          <p:nvPr/>
        </p:nvSpPr>
        <p:spPr bwMode="auto">
          <a:xfrm rot="10800000" flipH="1" flipV="1">
            <a:off x="6784975" y="3884613"/>
            <a:ext cx="762000" cy="1587"/>
          </a:xfrm>
          <a:prstGeom prst="line">
            <a:avLst/>
          </a:prstGeom>
          <a:noFill/>
          <a:ln w="38100">
            <a:solidFill>
              <a:schemeClr val="tx1"/>
            </a:solidFill>
            <a:prstDash val="sysDot"/>
            <a:round/>
            <a:headEnd type="triangle" w="med" len="med"/>
            <a:tailEnd type="triangle" w="med" len="med"/>
          </a:ln>
        </p:spPr>
        <p:txBody>
          <a:bodyPr/>
          <a:lstStyle/>
          <a:p>
            <a:endParaRPr lang="en-US"/>
          </a:p>
        </p:txBody>
      </p:sp>
      <p:sp>
        <p:nvSpPr>
          <p:cNvPr id="122941" name="AutoShape 61"/>
          <p:cNvSpPr>
            <a:spLocks noChangeArrowheads="1"/>
          </p:cNvSpPr>
          <p:nvPr/>
        </p:nvSpPr>
        <p:spPr bwMode="auto">
          <a:xfrm>
            <a:off x="7546975" y="3505200"/>
            <a:ext cx="990600" cy="533400"/>
          </a:xfrm>
          <a:prstGeom prst="foldedCorner">
            <a:avLst>
              <a:gd name="adj" fmla="val 12500"/>
            </a:avLst>
          </a:prstGeom>
          <a:solidFill>
            <a:schemeClr val="accent2"/>
          </a:solidFill>
          <a:ln w="9525">
            <a:noFill/>
            <a:round/>
            <a:headEnd/>
            <a:tailEnd/>
          </a:ln>
          <a:effectLst>
            <a:prstShdw prst="shdw17" dist="17961" dir="2700000">
              <a:schemeClr val="accent2">
                <a:gamma/>
                <a:shade val="60000"/>
                <a:invGamma/>
                <a:alpha val="74998"/>
              </a:schemeClr>
            </a:prstShdw>
          </a:effectLst>
        </p:spPr>
        <p:txBody>
          <a:bodyPr wrap="none" anchor="ctr"/>
          <a:lstStyle/>
          <a:p>
            <a:pPr fontAlgn="auto">
              <a:spcBef>
                <a:spcPts val="0"/>
              </a:spcBef>
              <a:spcAft>
                <a:spcPts val="0"/>
              </a:spcAft>
              <a:defRPr/>
            </a:pPr>
            <a:endParaRPr lang="en-US">
              <a:latin typeface="+mn-lt"/>
            </a:endParaRPr>
          </a:p>
        </p:txBody>
      </p:sp>
      <p:sp>
        <p:nvSpPr>
          <p:cNvPr id="122942" name="AutoShape 62"/>
          <p:cNvSpPr>
            <a:spLocks noChangeArrowheads="1"/>
          </p:cNvSpPr>
          <p:nvPr/>
        </p:nvSpPr>
        <p:spPr bwMode="auto">
          <a:xfrm>
            <a:off x="7623175" y="3581400"/>
            <a:ext cx="1066800" cy="533400"/>
          </a:xfrm>
          <a:prstGeom prst="foldedCorner">
            <a:avLst>
              <a:gd name="adj" fmla="val 12500"/>
            </a:avLst>
          </a:prstGeom>
          <a:solidFill>
            <a:schemeClr val="folHlink"/>
          </a:solidFill>
          <a:ln w="9525">
            <a:noFill/>
            <a:round/>
            <a:headEnd/>
            <a:tailEnd/>
          </a:ln>
          <a:effectLst>
            <a:prstShdw prst="shdw17" dist="17961" dir="2700000">
              <a:schemeClr val="folHlink">
                <a:gamma/>
                <a:shade val="60000"/>
                <a:invGamma/>
                <a:alpha val="74998"/>
              </a:schemeClr>
            </a:prstShdw>
          </a:effectLst>
        </p:spPr>
        <p:txBody>
          <a:bodyPr wrap="none" anchor="ctr"/>
          <a:lstStyle/>
          <a:p>
            <a:pPr fontAlgn="auto">
              <a:spcBef>
                <a:spcPts val="0"/>
              </a:spcBef>
              <a:spcAft>
                <a:spcPts val="0"/>
              </a:spcAft>
              <a:defRPr/>
            </a:pPr>
            <a:endParaRPr lang="en-US">
              <a:latin typeface="+mn-lt"/>
            </a:endParaRPr>
          </a:p>
        </p:txBody>
      </p:sp>
      <p:sp>
        <p:nvSpPr>
          <p:cNvPr id="122943" name="AutoShape 63"/>
          <p:cNvSpPr>
            <a:spLocks noChangeArrowheads="1"/>
          </p:cNvSpPr>
          <p:nvPr/>
        </p:nvSpPr>
        <p:spPr bwMode="auto">
          <a:xfrm>
            <a:off x="7699375" y="3657600"/>
            <a:ext cx="1139825" cy="609600"/>
          </a:xfrm>
          <a:prstGeom prst="foldedCorner">
            <a:avLst>
              <a:gd name="adj" fmla="val 12500"/>
            </a:avLst>
          </a:prstGeom>
          <a:solidFill>
            <a:schemeClr val="accent1"/>
          </a:solidFill>
          <a:ln w="9525">
            <a:noFill/>
            <a:round/>
            <a:headEnd/>
            <a:tailEnd/>
          </a:ln>
          <a:effectLst>
            <a:prstShdw prst="shdw17" dist="17961" dir="2700000">
              <a:schemeClr val="accent1">
                <a:gamma/>
                <a:shade val="60000"/>
                <a:invGamma/>
                <a:alpha val="74998"/>
              </a:schemeClr>
            </a:prstShdw>
          </a:effectLst>
        </p:spPr>
        <p:txBody>
          <a:bodyPr wrap="none" anchor="ctr"/>
          <a:lstStyle/>
          <a:p>
            <a:pPr algn="ctr" fontAlgn="auto">
              <a:spcBef>
                <a:spcPts val="0"/>
              </a:spcBef>
              <a:spcAft>
                <a:spcPts val="0"/>
              </a:spcAft>
              <a:defRPr/>
            </a:pPr>
            <a:r>
              <a:rPr lang="en-US">
                <a:latin typeface="+mn-lt"/>
              </a:rPr>
              <a:t>OpenPipes</a:t>
            </a:r>
          </a:p>
          <a:p>
            <a:pPr algn="ctr" fontAlgn="auto">
              <a:spcBef>
                <a:spcPts val="0"/>
              </a:spcBef>
              <a:spcAft>
                <a:spcPts val="0"/>
              </a:spcAft>
              <a:defRPr/>
            </a:pPr>
            <a:r>
              <a:rPr lang="en-US">
                <a:latin typeface="+mn-lt"/>
              </a:rPr>
              <a:t>Policy</a:t>
            </a:r>
            <a:endParaRPr lang="de-DE">
              <a:latin typeface="+mn-lt"/>
            </a:endParaRPr>
          </a:p>
        </p:txBody>
      </p:sp>
      <p:sp>
        <p:nvSpPr>
          <p:cNvPr id="122945" name="AutoShape 65"/>
          <p:cNvSpPr>
            <a:spLocks noChangeArrowheads="1"/>
          </p:cNvSpPr>
          <p:nvPr/>
        </p:nvSpPr>
        <p:spPr bwMode="auto">
          <a:xfrm>
            <a:off x="5181600" y="4419600"/>
            <a:ext cx="3962400" cy="2209800"/>
          </a:xfrm>
          <a:prstGeom prst="wedgeEllipseCallout">
            <a:avLst>
              <a:gd name="adj1" fmla="val -21917"/>
              <a:gd name="adj2" fmla="val -63148"/>
            </a:avLst>
          </a:prstGeom>
          <a:solidFill>
            <a:schemeClr val="accent1"/>
          </a:solidFill>
          <a:ln w="9525">
            <a:noFill/>
            <a:miter lim="800000"/>
            <a:headEnd/>
            <a:tailEnd/>
          </a:ln>
          <a:effectLst>
            <a:prstShdw prst="shdw17" dist="17961" dir="2700000">
              <a:schemeClr val="accent1">
                <a:gamma/>
                <a:shade val="60000"/>
                <a:invGamma/>
                <a:alpha val="74998"/>
              </a:schemeClr>
            </a:prstShdw>
          </a:effectLst>
        </p:spPr>
        <p:txBody>
          <a:bodyPr/>
          <a:lstStyle/>
          <a:p>
            <a:pPr algn="ctr" fontAlgn="auto">
              <a:spcBef>
                <a:spcPts val="0"/>
              </a:spcBef>
              <a:spcAft>
                <a:spcPts val="0"/>
              </a:spcAft>
              <a:defRPr/>
            </a:pPr>
            <a:r>
              <a:rPr lang="en-US">
                <a:latin typeface="+mn-lt"/>
              </a:rPr>
              <a:t>FlowVisor slices OpenFlow networks, creating multiple isolated and programmable logical networks on the same physical topology.</a:t>
            </a:r>
            <a:endParaRPr lang="de-DE">
              <a:latin typeface="+mn-lt"/>
            </a:endParaRPr>
          </a:p>
        </p:txBody>
      </p:sp>
      <p:sp>
        <p:nvSpPr>
          <p:cNvPr id="122949" name="Text Box 69"/>
          <p:cNvSpPr txBox="1">
            <a:spLocks noChangeArrowheads="1"/>
          </p:cNvSpPr>
          <p:nvPr/>
        </p:nvSpPr>
        <p:spPr bwMode="auto">
          <a:xfrm>
            <a:off x="381000" y="6491288"/>
            <a:ext cx="4876800" cy="366712"/>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a:spAutoFit/>
          </a:bodyPr>
          <a:lstStyle/>
          <a:p>
            <a:pPr fontAlgn="auto">
              <a:spcBef>
                <a:spcPct val="50000"/>
              </a:spcBef>
              <a:spcAft>
                <a:spcPts val="0"/>
              </a:spcAft>
              <a:defRPr/>
            </a:pPr>
            <a:endParaRPr lang="de-DE">
              <a:latin typeface="+mn-lt"/>
            </a:endParaRPr>
          </a:p>
        </p:txBody>
      </p:sp>
      <p:sp>
        <p:nvSpPr>
          <p:cNvPr id="122951" name="Text Box 71"/>
          <p:cNvSpPr txBox="1">
            <a:spLocks noChangeArrowheads="1"/>
          </p:cNvSpPr>
          <p:nvPr/>
        </p:nvSpPr>
        <p:spPr bwMode="auto">
          <a:xfrm>
            <a:off x="152400" y="1981200"/>
            <a:ext cx="3200400" cy="1311275"/>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a:spAutoFit/>
          </a:bodyPr>
          <a:lstStyle/>
          <a:p>
            <a:pPr fontAlgn="auto">
              <a:spcBef>
                <a:spcPct val="50000"/>
              </a:spcBef>
              <a:spcAft>
                <a:spcPts val="0"/>
              </a:spcAft>
              <a:defRPr/>
            </a:pPr>
            <a:r>
              <a:rPr lang="en-US" sz="2000">
                <a:solidFill>
                  <a:srgbClr val="FF0000"/>
                </a:solidFill>
                <a:latin typeface="+mn-lt"/>
              </a:rPr>
              <a:t>Each demo presented here runs in an isolated slice of Stanford’s production network.</a:t>
            </a:r>
            <a:endParaRPr lang="de-DE" sz="2000">
              <a:solidFill>
                <a:srgbClr val="FF0000"/>
              </a:solidFill>
              <a:latin typeface="+mn-lt"/>
            </a:endParaRPr>
          </a:p>
        </p:txBody>
      </p:sp>
      <p:sp>
        <p:nvSpPr>
          <p:cNvPr id="66" name="Slide Number Placeholder 65"/>
          <p:cNvSpPr>
            <a:spLocks noGrp="1"/>
          </p:cNvSpPr>
          <p:nvPr>
            <p:ph type="sldNum" sz="quarter" idx="12"/>
          </p:nvPr>
        </p:nvSpPr>
        <p:spPr/>
        <p:txBody>
          <a:bodyPr/>
          <a:lstStyle/>
          <a:p>
            <a:pPr>
              <a:defRPr/>
            </a:pPr>
            <a:fld id="{1E00B8AD-CEEB-4C00-B56A-8AAC6C103756}" type="slidenum">
              <a:rPr lang="en-US"/>
              <a:pPr>
                <a:defRPr/>
              </a:pPr>
              <a:t>95</a:t>
            </a:fld>
            <a:endParaRPr lang="en-US"/>
          </a:p>
        </p:txBody>
      </p:sp>
    </p:spTree>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23905" name="Picture 2"/>
          <p:cNvPicPr>
            <a:picLocks noChangeArrowheads="1"/>
          </p:cNvPicPr>
          <p:nvPr/>
        </p:nvPicPr>
        <p:blipFill>
          <a:blip r:embed="rId3"/>
          <a:srcRect/>
          <a:stretch>
            <a:fillRect/>
          </a:stretch>
        </p:blipFill>
        <p:spPr bwMode="auto">
          <a:xfrm>
            <a:off x="303213" y="1455738"/>
            <a:ext cx="8520112" cy="3276600"/>
          </a:xfrm>
          <a:prstGeom prst="rect">
            <a:avLst/>
          </a:prstGeom>
          <a:noFill/>
          <a:ln w="12700">
            <a:noFill/>
            <a:miter lim="800000"/>
            <a:headEnd/>
            <a:tailEnd/>
          </a:ln>
        </p:spPr>
      </p:pic>
      <p:sp>
        <p:nvSpPr>
          <p:cNvPr id="123906" name="Rectangle 3"/>
          <p:cNvSpPr>
            <a:spLocks noGrp="1" noChangeArrowheads="1"/>
          </p:cNvSpPr>
          <p:nvPr>
            <p:ph type="body" idx="4294967295"/>
          </p:nvPr>
        </p:nvSpPr>
        <p:spPr>
          <a:xfrm>
            <a:off x="4800600" y="304800"/>
            <a:ext cx="3884613" cy="1295400"/>
          </a:xfrm>
        </p:spPr>
        <p:txBody>
          <a:bodyPr rIns="0"/>
          <a:lstStyle/>
          <a:p>
            <a:pPr marL="0" indent="0" algn="r" eaLnBrk="1" hangingPunct="1">
              <a:spcBef>
                <a:spcPct val="0"/>
              </a:spcBef>
            </a:pPr>
            <a:r>
              <a:rPr lang="en-US" sz="2400" smtClean="0"/>
              <a:t>Plumbing with OpenFlow to build hardware systems</a:t>
            </a:r>
          </a:p>
        </p:txBody>
      </p:sp>
      <p:sp>
        <p:nvSpPr>
          <p:cNvPr id="123907" name="Rectangle 4"/>
          <p:cNvSpPr>
            <a:spLocks noGrp="1" noChangeArrowheads="1"/>
          </p:cNvSpPr>
          <p:nvPr>
            <p:ph type="title" idx="4294967295"/>
          </p:nvPr>
        </p:nvSpPr>
        <p:spPr>
          <a:xfrm>
            <a:off x="187325" y="115888"/>
            <a:ext cx="4402138" cy="1179512"/>
          </a:xfrm>
        </p:spPr>
        <p:txBody>
          <a:bodyPr rIns="0" anchor="b"/>
          <a:lstStyle/>
          <a:p>
            <a:pPr algn="l" eaLnBrk="1" hangingPunct="1"/>
            <a:r>
              <a:rPr lang="en-US" sz="5800" smtClean="0">
                <a:latin typeface="Calibri" pitchFamily="34" charset="0"/>
              </a:rPr>
              <a:t>OpenPipes</a:t>
            </a:r>
          </a:p>
        </p:txBody>
      </p:sp>
      <p:grpSp>
        <p:nvGrpSpPr>
          <p:cNvPr id="2" name="Group 5"/>
          <p:cNvGrpSpPr>
            <a:grpSpLocks/>
          </p:cNvGrpSpPr>
          <p:nvPr/>
        </p:nvGrpSpPr>
        <p:grpSpPr bwMode="auto">
          <a:xfrm>
            <a:off x="584200" y="1527175"/>
            <a:ext cx="7974013" cy="3051175"/>
            <a:chOff x="0" y="0"/>
            <a:chExt cx="7143" cy="2734"/>
          </a:xfrm>
        </p:grpSpPr>
        <p:sp>
          <p:nvSpPr>
            <p:cNvPr id="123927" name="Rectangle 6"/>
            <p:cNvSpPr>
              <a:spLocks/>
            </p:cNvSpPr>
            <p:nvPr/>
          </p:nvSpPr>
          <p:spPr bwMode="auto">
            <a:xfrm>
              <a:off x="0" y="0"/>
              <a:ext cx="3696" cy="456"/>
            </a:xfrm>
            <a:prstGeom prst="rect">
              <a:avLst/>
            </a:prstGeom>
            <a:noFill/>
            <a:ln w="12700">
              <a:noFill/>
              <a:miter lim="800000"/>
              <a:headEnd/>
              <a:tailEnd/>
            </a:ln>
          </p:spPr>
          <p:txBody>
            <a:bodyPr wrap="none" lIns="0" tIns="0" rIns="0" bIns="0" anchor="ctr">
              <a:spAutoFit/>
            </a:bodyPr>
            <a:lstStyle/>
            <a:p>
              <a:pPr algn="ctr" defTabSz="642938"/>
              <a:r>
                <a:rPr lang="en-US" sz="3000">
                  <a:latin typeface="Gill Sans"/>
                  <a:sym typeface="Gill Sans"/>
                </a:rPr>
                <a:t>Partition hardware designs</a:t>
              </a:r>
            </a:p>
          </p:txBody>
        </p:sp>
        <p:sp>
          <p:nvSpPr>
            <p:cNvPr id="123928" name="Line 7"/>
            <p:cNvSpPr>
              <a:spLocks noChangeShapeType="1"/>
            </p:cNvSpPr>
            <p:nvPr/>
          </p:nvSpPr>
          <p:spPr bwMode="auto">
            <a:xfrm flipH="1">
              <a:off x="2455" y="1536"/>
              <a:ext cx="352" cy="0"/>
            </a:xfrm>
            <a:prstGeom prst="line">
              <a:avLst/>
            </a:prstGeom>
            <a:noFill/>
            <a:ln w="317500">
              <a:solidFill>
                <a:schemeClr val="tx1">
                  <a:alpha val="25098"/>
                </a:schemeClr>
              </a:solidFill>
              <a:miter lim="800000"/>
              <a:headEnd type="stealth" w="med" len="med"/>
              <a:tailEnd/>
            </a:ln>
          </p:spPr>
          <p:txBody>
            <a:bodyPr lIns="0" tIns="0" rIns="0" bIns="0"/>
            <a:lstStyle/>
            <a:p>
              <a:endParaRPr lang="en-US"/>
            </a:p>
          </p:txBody>
        </p:sp>
        <p:pic>
          <p:nvPicPr>
            <p:cNvPr id="123929" name="Picture 8"/>
            <p:cNvPicPr>
              <a:picLocks noChangeArrowheads="1"/>
            </p:cNvPicPr>
            <p:nvPr/>
          </p:nvPicPr>
          <p:blipFill>
            <a:blip r:embed="rId4"/>
            <a:srcRect/>
            <a:stretch>
              <a:fillRect/>
            </a:stretch>
          </p:blipFill>
          <p:spPr bwMode="auto">
            <a:xfrm>
              <a:off x="3" y="518"/>
              <a:ext cx="1776" cy="2032"/>
            </a:xfrm>
            <a:prstGeom prst="rect">
              <a:avLst/>
            </a:prstGeom>
            <a:noFill/>
            <a:ln w="12700">
              <a:noFill/>
              <a:miter lim="800000"/>
              <a:headEnd/>
              <a:tailEnd/>
            </a:ln>
          </p:spPr>
        </p:pic>
        <p:pic>
          <p:nvPicPr>
            <p:cNvPr id="123930" name="Picture 9"/>
            <p:cNvPicPr>
              <a:picLocks noChangeAspect="1" noChangeArrowheads="1"/>
            </p:cNvPicPr>
            <p:nvPr/>
          </p:nvPicPr>
          <p:blipFill>
            <a:blip r:embed="rId5"/>
            <a:srcRect/>
            <a:stretch>
              <a:fillRect/>
            </a:stretch>
          </p:blipFill>
          <p:spPr bwMode="auto">
            <a:xfrm>
              <a:off x="3055" y="326"/>
              <a:ext cx="4088" cy="2408"/>
            </a:xfrm>
            <a:prstGeom prst="rect">
              <a:avLst/>
            </a:prstGeom>
            <a:noFill/>
            <a:ln w="25400">
              <a:noFill/>
              <a:miter lim="800000"/>
              <a:headEnd/>
              <a:tailEnd/>
            </a:ln>
          </p:spPr>
        </p:pic>
      </p:grpSp>
      <p:grpSp>
        <p:nvGrpSpPr>
          <p:cNvPr id="3" name="Group 10"/>
          <p:cNvGrpSpPr>
            <a:grpSpLocks/>
          </p:cNvGrpSpPr>
          <p:nvPr/>
        </p:nvGrpSpPr>
        <p:grpSpPr bwMode="auto">
          <a:xfrm>
            <a:off x="5645150" y="4751388"/>
            <a:ext cx="2749550" cy="1957387"/>
            <a:chOff x="0" y="0"/>
            <a:chExt cx="2461" cy="1754"/>
          </a:xfrm>
        </p:grpSpPr>
        <p:sp>
          <p:nvSpPr>
            <p:cNvPr id="123925" name="Rectangle 11"/>
            <p:cNvSpPr>
              <a:spLocks/>
            </p:cNvSpPr>
            <p:nvPr/>
          </p:nvSpPr>
          <p:spPr bwMode="auto">
            <a:xfrm>
              <a:off x="853" y="0"/>
              <a:ext cx="752" cy="456"/>
            </a:xfrm>
            <a:prstGeom prst="rect">
              <a:avLst/>
            </a:prstGeom>
            <a:noFill/>
            <a:ln w="12700">
              <a:noFill/>
              <a:miter lim="800000"/>
              <a:headEnd/>
              <a:tailEnd/>
            </a:ln>
          </p:spPr>
          <p:txBody>
            <a:bodyPr lIns="0" tIns="0" rIns="0" bIns="0" anchor="ctr"/>
            <a:lstStyle/>
            <a:p>
              <a:pPr algn="ctr" defTabSz="642938"/>
              <a:r>
                <a:rPr lang="en-US" sz="3000">
                  <a:latin typeface="Gill Sans"/>
                  <a:sym typeface="Gill Sans"/>
                </a:rPr>
                <a:t>Test</a:t>
              </a:r>
            </a:p>
          </p:txBody>
        </p:sp>
        <p:pic>
          <p:nvPicPr>
            <p:cNvPr id="123926" name="Picture 12"/>
            <p:cNvPicPr>
              <a:picLocks noChangeAspect="1" noChangeArrowheads="1"/>
            </p:cNvPicPr>
            <p:nvPr/>
          </p:nvPicPr>
          <p:blipFill>
            <a:blip r:embed="rId6"/>
            <a:srcRect/>
            <a:stretch>
              <a:fillRect/>
            </a:stretch>
          </p:blipFill>
          <p:spPr bwMode="auto">
            <a:xfrm>
              <a:off x="0" y="458"/>
              <a:ext cx="2461" cy="1296"/>
            </a:xfrm>
            <a:prstGeom prst="rect">
              <a:avLst/>
            </a:prstGeom>
            <a:noFill/>
            <a:ln w="12700">
              <a:noFill/>
              <a:miter lim="800000"/>
              <a:headEnd/>
              <a:tailEnd/>
            </a:ln>
          </p:spPr>
        </p:pic>
      </p:grpSp>
      <p:grpSp>
        <p:nvGrpSpPr>
          <p:cNvPr id="4" name="Group 13"/>
          <p:cNvGrpSpPr>
            <a:grpSpLocks/>
          </p:cNvGrpSpPr>
          <p:nvPr/>
        </p:nvGrpSpPr>
        <p:grpSpPr bwMode="auto">
          <a:xfrm>
            <a:off x="635000" y="4751388"/>
            <a:ext cx="2794000" cy="1951037"/>
            <a:chOff x="0" y="0"/>
            <a:chExt cx="2502" cy="1749"/>
          </a:xfrm>
        </p:grpSpPr>
        <p:grpSp>
          <p:nvGrpSpPr>
            <p:cNvPr id="5" name="Group 14"/>
            <p:cNvGrpSpPr>
              <a:grpSpLocks/>
            </p:cNvGrpSpPr>
            <p:nvPr/>
          </p:nvGrpSpPr>
          <p:grpSpPr bwMode="auto">
            <a:xfrm>
              <a:off x="0" y="453"/>
              <a:ext cx="2502" cy="1296"/>
              <a:chOff x="0" y="0"/>
              <a:chExt cx="2502" cy="1296"/>
            </a:xfrm>
          </p:grpSpPr>
          <p:grpSp>
            <p:nvGrpSpPr>
              <p:cNvPr id="6" name="Group 15"/>
              <p:cNvGrpSpPr>
                <a:grpSpLocks/>
              </p:cNvGrpSpPr>
              <p:nvPr/>
            </p:nvGrpSpPr>
            <p:grpSpPr bwMode="auto">
              <a:xfrm>
                <a:off x="0" y="257"/>
                <a:ext cx="1258" cy="985"/>
                <a:chOff x="0" y="0"/>
                <a:chExt cx="1258" cy="985"/>
              </a:xfrm>
            </p:grpSpPr>
            <p:sp>
              <p:nvSpPr>
                <p:cNvPr id="123923" name="Line 16"/>
                <p:cNvSpPr>
                  <a:spLocks noChangeShapeType="1"/>
                </p:cNvSpPr>
                <p:nvPr/>
              </p:nvSpPr>
              <p:spPr bwMode="auto">
                <a:xfrm flipH="1">
                  <a:off x="351" y="0"/>
                  <a:ext cx="907" cy="694"/>
                </a:xfrm>
                <a:prstGeom prst="line">
                  <a:avLst/>
                </a:prstGeom>
                <a:noFill/>
                <a:ln w="63500">
                  <a:solidFill>
                    <a:srgbClr val="FF0000"/>
                  </a:solidFill>
                  <a:miter lim="800000"/>
                  <a:headEnd/>
                  <a:tailEnd/>
                </a:ln>
              </p:spPr>
              <p:txBody>
                <a:bodyPr lIns="0" tIns="0" rIns="0" bIns="0"/>
                <a:lstStyle/>
                <a:p>
                  <a:endParaRPr lang="en-US"/>
                </a:p>
              </p:txBody>
            </p:sp>
            <p:pic>
              <p:nvPicPr>
                <p:cNvPr id="123924" name="Picture 17"/>
                <p:cNvPicPr>
                  <a:picLocks noChangeAspect="1" noChangeArrowheads="1"/>
                </p:cNvPicPr>
                <p:nvPr/>
              </p:nvPicPr>
              <p:blipFill>
                <a:blip r:embed="rId7"/>
                <a:srcRect/>
                <a:stretch>
                  <a:fillRect/>
                </a:stretch>
              </p:blipFill>
              <p:spPr bwMode="auto">
                <a:xfrm>
                  <a:off x="0" y="529"/>
                  <a:ext cx="691" cy="456"/>
                </a:xfrm>
                <a:prstGeom prst="rect">
                  <a:avLst/>
                </a:prstGeom>
                <a:noFill/>
                <a:ln w="12700">
                  <a:noFill/>
                  <a:miter lim="800000"/>
                  <a:headEnd/>
                  <a:tailEnd/>
                </a:ln>
              </p:spPr>
            </p:pic>
          </p:grpSp>
          <p:grpSp>
            <p:nvGrpSpPr>
              <p:cNvPr id="7" name="Group 18"/>
              <p:cNvGrpSpPr>
                <a:grpSpLocks/>
              </p:cNvGrpSpPr>
              <p:nvPr/>
            </p:nvGrpSpPr>
            <p:grpSpPr bwMode="auto">
              <a:xfrm>
                <a:off x="914" y="251"/>
                <a:ext cx="692" cy="1043"/>
                <a:chOff x="0" y="0"/>
                <a:chExt cx="691" cy="1043"/>
              </a:xfrm>
            </p:grpSpPr>
            <p:sp>
              <p:nvSpPr>
                <p:cNvPr id="123921" name="Line 19"/>
                <p:cNvSpPr>
                  <a:spLocks noChangeShapeType="1"/>
                </p:cNvSpPr>
                <p:nvPr/>
              </p:nvSpPr>
              <p:spPr bwMode="auto">
                <a:xfrm>
                  <a:off x="354" y="0"/>
                  <a:ext cx="7" cy="706"/>
                </a:xfrm>
                <a:prstGeom prst="line">
                  <a:avLst/>
                </a:prstGeom>
                <a:noFill/>
                <a:ln w="63500">
                  <a:solidFill>
                    <a:srgbClr val="FF0000"/>
                  </a:solidFill>
                  <a:miter lim="800000"/>
                  <a:headEnd/>
                  <a:tailEnd/>
                </a:ln>
              </p:spPr>
              <p:txBody>
                <a:bodyPr lIns="0" tIns="0" rIns="0" bIns="0"/>
                <a:lstStyle/>
                <a:p>
                  <a:endParaRPr lang="en-US"/>
                </a:p>
              </p:txBody>
            </p:sp>
            <p:pic>
              <p:nvPicPr>
                <p:cNvPr id="123922" name="Picture 20"/>
                <p:cNvPicPr>
                  <a:picLocks noChangeAspect="1" noChangeArrowheads="1"/>
                </p:cNvPicPr>
                <p:nvPr/>
              </p:nvPicPr>
              <p:blipFill>
                <a:blip r:embed="rId8"/>
                <a:srcRect/>
                <a:stretch>
                  <a:fillRect/>
                </a:stretch>
              </p:blipFill>
              <p:spPr bwMode="auto">
                <a:xfrm>
                  <a:off x="0" y="485"/>
                  <a:ext cx="691" cy="558"/>
                </a:xfrm>
                <a:prstGeom prst="rect">
                  <a:avLst/>
                </a:prstGeom>
                <a:noFill/>
                <a:ln w="12700">
                  <a:noFill/>
                  <a:miter lim="800000"/>
                  <a:headEnd/>
                  <a:tailEnd/>
                </a:ln>
              </p:spPr>
            </p:pic>
          </p:grpSp>
          <p:grpSp>
            <p:nvGrpSpPr>
              <p:cNvPr id="8" name="Group 21"/>
              <p:cNvGrpSpPr>
                <a:grpSpLocks/>
              </p:cNvGrpSpPr>
              <p:nvPr/>
            </p:nvGrpSpPr>
            <p:grpSpPr bwMode="auto">
              <a:xfrm>
                <a:off x="1287" y="256"/>
                <a:ext cx="1215" cy="1040"/>
                <a:chOff x="0" y="0"/>
                <a:chExt cx="1215" cy="1039"/>
              </a:xfrm>
            </p:grpSpPr>
            <p:sp>
              <p:nvSpPr>
                <p:cNvPr id="123919" name="Line 22"/>
                <p:cNvSpPr>
                  <a:spLocks noChangeShapeType="1"/>
                </p:cNvSpPr>
                <p:nvPr/>
              </p:nvSpPr>
              <p:spPr bwMode="auto">
                <a:xfrm>
                  <a:off x="0" y="0"/>
                  <a:ext cx="590" cy="723"/>
                </a:xfrm>
                <a:prstGeom prst="line">
                  <a:avLst/>
                </a:prstGeom>
                <a:noFill/>
                <a:ln w="63500">
                  <a:solidFill>
                    <a:srgbClr val="FF0000"/>
                  </a:solidFill>
                  <a:miter lim="800000"/>
                  <a:headEnd/>
                  <a:tailEnd/>
                </a:ln>
              </p:spPr>
              <p:txBody>
                <a:bodyPr lIns="0" tIns="0" rIns="0" bIns="0"/>
                <a:lstStyle/>
                <a:p>
                  <a:endParaRPr lang="en-US"/>
                </a:p>
              </p:txBody>
            </p:sp>
            <p:pic>
              <p:nvPicPr>
                <p:cNvPr id="123920" name="Picture 23"/>
                <p:cNvPicPr>
                  <a:picLocks noChangeAspect="1" noChangeArrowheads="1"/>
                </p:cNvPicPr>
                <p:nvPr/>
              </p:nvPicPr>
              <p:blipFill>
                <a:blip r:embed="rId9"/>
                <a:srcRect/>
                <a:stretch>
                  <a:fillRect/>
                </a:stretch>
              </p:blipFill>
              <p:spPr bwMode="auto">
                <a:xfrm>
                  <a:off x="452" y="482"/>
                  <a:ext cx="763" cy="557"/>
                </a:xfrm>
                <a:prstGeom prst="rect">
                  <a:avLst/>
                </a:prstGeom>
                <a:noFill/>
                <a:ln w="12700">
                  <a:noFill/>
                  <a:miter lim="800000"/>
                  <a:headEnd/>
                  <a:tailEnd/>
                </a:ln>
              </p:spPr>
            </p:pic>
          </p:grpSp>
          <p:pic>
            <p:nvPicPr>
              <p:cNvPr id="123918" name="Picture 24"/>
              <p:cNvPicPr>
                <a:picLocks noChangeAspect="1" noChangeArrowheads="1"/>
              </p:cNvPicPr>
              <p:nvPr/>
            </p:nvPicPr>
            <p:blipFill>
              <a:blip r:embed="rId10"/>
              <a:srcRect/>
              <a:stretch>
                <a:fillRect/>
              </a:stretch>
            </p:blipFill>
            <p:spPr bwMode="auto">
              <a:xfrm>
                <a:off x="982" y="0"/>
                <a:ext cx="557" cy="559"/>
              </a:xfrm>
              <a:prstGeom prst="rect">
                <a:avLst/>
              </a:prstGeom>
              <a:noFill/>
              <a:ln w="12700">
                <a:noFill/>
                <a:miter lim="800000"/>
                <a:headEnd/>
                <a:tailEnd/>
              </a:ln>
            </p:spPr>
          </p:pic>
        </p:grpSp>
        <p:sp>
          <p:nvSpPr>
            <p:cNvPr id="123914" name="Rectangle 25"/>
            <p:cNvSpPr>
              <a:spLocks/>
            </p:cNvSpPr>
            <p:nvPr/>
          </p:nvSpPr>
          <p:spPr bwMode="auto">
            <a:xfrm>
              <a:off x="238" y="0"/>
              <a:ext cx="2032" cy="456"/>
            </a:xfrm>
            <a:prstGeom prst="rect">
              <a:avLst/>
            </a:prstGeom>
            <a:noFill/>
            <a:ln w="12700">
              <a:noFill/>
              <a:miter lim="800000"/>
              <a:headEnd/>
              <a:tailEnd/>
            </a:ln>
          </p:spPr>
          <p:txBody>
            <a:bodyPr lIns="0" tIns="0" rIns="0" bIns="0" anchor="ctr"/>
            <a:lstStyle/>
            <a:p>
              <a:pPr algn="ctr" defTabSz="642938"/>
              <a:r>
                <a:rPr lang="en-US" sz="3000">
                  <a:latin typeface="Gill Sans"/>
                  <a:sym typeface="Gill Sans"/>
                </a:rPr>
                <a:t>Mix resources</a:t>
              </a:r>
            </a:p>
          </p:txBody>
        </p:sp>
      </p:grpSp>
      <p:sp>
        <p:nvSpPr>
          <p:cNvPr id="123911" name="AutoShape 26"/>
          <p:cNvSpPr>
            <a:spLocks/>
          </p:cNvSpPr>
          <p:nvPr/>
        </p:nvSpPr>
        <p:spPr bwMode="auto">
          <a:xfrm>
            <a:off x="98425" y="125413"/>
            <a:ext cx="8947150" cy="1268412"/>
          </a:xfrm>
          <a:prstGeom prst="roundRect">
            <a:avLst>
              <a:gd name="adj" fmla="val 10560"/>
            </a:avLst>
          </a:prstGeom>
          <a:noFill/>
          <a:ln w="38100">
            <a:solidFill>
              <a:srgbClr val="800000"/>
            </a:solidFill>
            <a:miter lim="800000"/>
            <a:headEnd/>
            <a:tailEnd/>
          </a:ln>
        </p:spPr>
        <p:txBody>
          <a:bodyPr lIns="0" tIns="0" rIns="0" bIns="0"/>
          <a:lstStyle/>
          <a:p>
            <a:endParaRPr lang="en-US">
              <a:latin typeface="Calibri" pitchFamily="34" charset="0"/>
            </a:endParaRPr>
          </a:p>
        </p:txBody>
      </p:sp>
      <p:sp>
        <p:nvSpPr>
          <p:cNvPr id="27" name="Slide Number Placeholder 26"/>
          <p:cNvSpPr>
            <a:spLocks noGrp="1"/>
          </p:cNvSpPr>
          <p:nvPr>
            <p:ph type="sldNum" sz="quarter" idx="12"/>
          </p:nvPr>
        </p:nvSpPr>
        <p:spPr/>
        <p:txBody>
          <a:bodyPr/>
          <a:lstStyle/>
          <a:p>
            <a:pPr>
              <a:defRPr/>
            </a:pPr>
            <a:fld id="{E0F6DBE4-D3C9-4B91-8B93-8E703CBE1004}" type="slidenum">
              <a:rPr lang="en-US"/>
              <a:pPr>
                <a:defRPr/>
              </a:pPr>
              <a:t>96</a:t>
            </a:fld>
            <a:endParaRPr lang="en-US"/>
          </a:p>
        </p:txBody>
      </p:sp>
    </p:spTree>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5953" name="Rounded Rectangle 28"/>
          <p:cNvSpPr>
            <a:spLocks noChangeArrowheads="1"/>
          </p:cNvSpPr>
          <p:nvPr/>
        </p:nvSpPr>
        <p:spPr bwMode="auto">
          <a:xfrm>
            <a:off x="469900" y="1447800"/>
            <a:ext cx="8204200" cy="525463"/>
          </a:xfrm>
          <a:prstGeom prst="roundRect">
            <a:avLst>
              <a:gd name="adj" fmla="val 16667"/>
            </a:avLst>
          </a:prstGeom>
          <a:solidFill>
            <a:srgbClr val="FFFF66"/>
          </a:solidFill>
          <a:ln w="9525">
            <a:solidFill>
              <a:srgbClr val="800000"/>
            </a:solidFill>
            <a:round/>
            <a:headEnd/>
            <a:tailEnd/>
          </a:ln>
        </p:spPr>
        <p:txBody>
          <a:bodyPr lIns="31434" tIns="15717" rIns="31434" bIns="15717"/>
          <a:lstStyle/>
          <a:p>
            <a:pPr algn="ctr" defTabSz="1257300"/>
            <a:endParaRPr lang="de-DE" sz="2500">
              <a:latin typeface="Calibri" pitchFamily="34" charset="0"/>
            </a:endParaRPr>
          </a:p>
        </p:txBody>
      </p:sp>
      <p:sp>
        <p:nvSpPr>
          <p:cNvPr id="125954" name="Text Box 3"/>
          <p:cNvSpPr txBox="1">
            <a:spLocks noChangeArrowheads="1"/>
          </p:cNvSpPr>
          <p:nvPr/>
        </p:nvSpPr>
        <p:spPr bwMode="auto">
          <a:xfrm>
            <a:off x="687388" y="1511300"/>
            <a:ext cx="7610475" cy="393700"/>
          </a:xfrm>
          <a:prstGeom prst="rect">
            <a:avLst/>
          </a:prstGeom>
          <a:noFill/>
          <a:ln w="9525">
            <a:noFill/>
            <a:miter lim="800000"/>
            <a:headEnd/>
            <a:tailEnd/>
          </a:ln>
        </p:spPr>
        <p:txBody>
          <a:bodyPr wrap="none" lIns="27533" tIns="13766" rIns="27533" bIns="13766">
            <a:spAutoFit/>
          </a:bodyPr>
          <a:lstStyle/>
          <a:p>
            <a:pPr defTabSz="274638"/>
            <a:r>
              <a:rPr lang="en-US" sz="2400">
                <a:latin typeface="Calibri" pitchFamily="34" charset="0"/>
              </a:rPr>
              <a:t>Goal: Load-balancing requests in unstructured networks</a:t>
            </a:r>
          </a:p>
        </p:txBody>
      </p:sp>
      <p:cxnSp>
        <p:nvCxnSpPr>
          <p:cNvPr id="125955" name="AutoShape 4"/>
          <p:cNvCxnSpPr>
            <a:cxnSpLocks noChangeShapeType="1"/>
          </p:cNvCxnSpPr>
          <p:nvPr/>
        </p:nvCxnSpPr>
        <p:spPr bwMode="auto">
          <a:xfrm>
            <a:off x="16925925" y="14859000"/>
            <a:ext cx="0" cy="0"/>
          </a:xfrm>
          <a:prstGeom prst="straightConnector1">
            <a:avLst/>
          </a:prstGeom>
          <a:noFill/>
          <a:ln w="9525">
            <a:solidFill>
              <a:schemeClr val="tx1"/>
            </a:solidFill>
            <a:round/>
            <a:headEnd/>
            <a:tailEnd/>
          </a:ln>
        </p:spPr>
      </p:cxnSp>
      <p:sp>
        <p:nvSpPr>
          <p:cNvPr id="125956" name="TextBox 7"/>
          <p:cNvSpPr txBox="1">
            <a:spLocks noChangeArrowheads="1"/>
          </p:cNvSpPr>
          <p:nvPr/>
        </p:nvSpPr>
        <p:spPr bwMode="auto">
          <a:xfrm>
            <a:off x="990600" y="304800"/>
            <a:ext cx="6934200" cy="884238"/>
          </a:xfrm>
          <a:prstGeom prst="rect">
            <a:avLst/>
          </a:prstGeom>
          <a:noFill/>
          <a:ln w="9525">
            <a:noFill/>
            <a:miter lim="800000"/>
            <a:headEnd/>
            <a:tailEnd/>
          </a:ln>
        </p:spPr>
        <p:txBody>
          <a:bodyPr lIns="31434" tIns="15717" rIns="31434" bIns="15717">
            <a:spAutoFit/>
          </a:bodyPr>
          <a:lstStyle/>
          <a:p>
            <a:pPr algn="ctr" defTabSz="274638"/>
            <a:r>
              <a:rPr lang="en-US" sz="3200" b="1">
                <a:latin typeface="Calibri" pitchFamily="34" charset="0"/>
              </a:rPr>
              <a:t>Plug-n-Serve</a:t>
            </a:r>
            <a:r>
              <a:rPr lang="en-US" sz="2400" b="1">
                <a:latin typeface="Calibri" pitchFamily="34" charset="0"/>
              </a:rPr>
              <a:t>: </a:t>
            </a:r>
          </a:p>
          <a:p>
            <a:pPr algn="ctr" defTabSz="274638"/>
            <a:r>
              <a:rPr lang="en-US" sz="2400" b="1">
                <a:latin typeface="Calibri" pitchFamily="34" charset="0"/>
              </a:rPr>
              <a:t>Load-Balancing Web Traffic using OpenFlow</a:t>
            </a:r>
          </a:p>
        </p:txBody>
      </p:sp>
      <p:sp>
        <p:nvSpPr>
          <p:cNvPr id="125957" name="Rounded Rectangle 28"/>
          <p:cNvSpPr>
            <a:spLocks noChangeArrowheads="1"/>
          </p:cNvSpPr>
          <p:nvPr/>
        </p:nvSpPr>
        <p:spPr bwMode="auto">
          <a:xfrm>
            <a:off x="4724400" y="4419600"/>
            <a:ext cx="4191000" cy="1752600"/>
          </a:xfrm>
          <a:prstGeom prst="roundRect">
            <a:avLst>
              <a:gd name="adj" fmla="val 16667"/>
            </a:avLst>
          </a:prstGeom>
          <a:solidFill>
            <a:schemeClr val="bg1"/>
          </a:solidFill>
          <a:ln w="9525">
            <a:solidFill>
              <a:srgbClr val="800000"/>
            </a:solidFill>
            <a:round/>
            <a:headEnd/>
            <a:tailEnd/>
          </a:ln>
        </p:spPr>
        <p:txBody>
          <a:bodyPr lIns="104397" tIns="52199" rIns="104397" bIns="52199"/>
          <a:lstStyle/>
          <a:p>
            <a:pPr algn="ctr" defTabSz="4175125"/>
            <a:endParaRPr lang="de-DE" sz="8200">
              <a:latin typeface="Calibri" pitchFamily="34" charset="0"/>
            </a:endParaRPr>
          </a:p>
        </p:txBody>
      </p:sp>
      <p:sp>
        <p:nvSpPr>
          <p:cNvPr id="125958" name="Text Box 9"/>
          <p:cNvSpPr txBox="1">
            <a:spLocks noChangeArrowheads="1"/>
          </p:cNvSpPr>
          <p:nvPr/>
        </p:nvSpPr>
        <p:spPr bwMode="auto">
          <a:xfrm>
            <a:off x="5562600" y="4495800"/>
            <a:ext cx="2541588" cy="396875"/>
          </a:xfrm>
          <a:prstGeom prst="rect">
            <a:avLst/>
          </a:prstGeom>
          <a:noFill/>
          <a:ln w="9525">
            <a:noFill/>
            <a:miter lim="800000"/>
            <a:headEnd/>
            <a:tailEnd/>
          </a:ln>
        </p:spPr>
        <p:txBody>
          <a:bodyPr wrap="none">
            <a:spAutoFit/>
          </a:bodyPr>
          <a:lstStyle/>
          <a:p>
            <a:pPr eaLnBrk="0" hangingPunct="0"/>
            <a:r>
              <a:rPr lang="en-US" sz="2000" b="1">
                <a:latin typeface="Calibri" pitchFamily="34" charset="0"/>
              </a:rPr>
              <a:t>OpenFlow means…</a:t>
            </a:r>
          </a:p>
        </p:txBody>
      </p:sp>
      <p:sp>
        <p:nvSpPr>
          <p:cNvPr id="125959" name="Text Box 10"/>
          <p:cNvSpPr txBox="1">
            <a:spLocks noChangeArrowheads="1"/>
          </p:cNvSpPr>
          <p:nvPr/>
        </p:nvSpPr>
        <p:spPr bwMode="auto">
          <a:xfrm>
            <a:off x="4800600" y="4953000"/>
            <a:ext cx="4114800" cy="1052513"/>
          </a:xfrm>
          <a:prstGeom prst="rect">
            <a:avLst/>
          </a:prstGeom>
          <a:noFill/>
          <a:ln w="9525">
            <a:noFill/>
            <a:miter lim="800000"/>
            <a:headEnd/>
            <a:tailEnd/>
          </a:ln>
        </p:spPr>
        <p:txBody>
          <a:bodyPr>
            <a:spAutoFit/>
          </a:bodyPr>
          <a:lstStyle/>
          <a:p>
            <a:pPr eaLnBrk="0" hangingPunct="0">
              <a:buFont typeface="Wingdings" pitchFamily="2" charset="2"/>
              <a:buChar char="Ø"/>
            </a:pPr>
            <a:r>
              <a:rPr lang="en-US">
                <a:latin typeface="Calibri" pitchFamily="34" charset="0"/>
              </a:rPr>
              <a:t> </a:t>
            </a:r>
            <a:r>
              <a:rPr lang="en-US" sz="1500">
                <a:latin typeface="Calibri" pitchFamily="34" charset="0"/>
              </a:rPr>
              <a:t>Complete control over traffic within the network</a:t>
            </a:r>
          </a:p>
          <a:p>
            <a:pPr eaLnBrk="0" hangingPunct="0">
              <a:buFont typeface="Wingdings" pitchFamily="2" charset="2"/>
              <a:buChar char="Ø"/>
            </a:pPr>
            <a:r>
              <a:rPr lang="en-US" sz="1500">
                <a:latin typeface="Calibri" pitchFamily="34" charset="0"/>
              </a:rPr>
              <a:t>Visibility into network conditions</a:t>
            </a:r>
          </a:p>
          <a:p>
            <a:pPr eaLnBrk="0" hangingPunct="0">
              <a:buFont typeface="Wingdings" pitchFamily="2" charset="2"/>
              <a:buChar char="Ø"/>
            </a:pPr>
            <a:r>
              <a:rPr lang="en-US" sz="1500">
                <a:latin typeface="Calibri" pitchFamily="34" charset="0"/>
              </a:rPr>
              <a:t>Ability to use existing commodity hardware</a:t>
            </a:r>
          </a:p>
        </p:txBody>
      </p:sp>
      <p:sp>
        <p:nvSpPr>
          <p:cNvPr id="125960" name="Rounded Rectangle 28"/>
          <p:cNvSpPr>
            <a:spLocks noChangeArrowheads="1"/>
          </p:cNvSpPr>
          <p:nvPr/>
        </p:nvSpPr>
        <p:spPr bwMode="auto">
          <a:xfrm>
            <a:off x="4724400" y="2286000"/>
            <a:ext cx="4191000" cy="1752600"/>
          </a:xfrm>
          <a:prstGeom prst="roundRect">
            <a:avLst>
              <a:gd name="adj" fmla="val 16667"/>
            </a:avLst>
          </a:prstGeom>
          <a:solidFill>
            <a:schemeClr val="bg1"/>
          </a:solidFill>
          <a:ln w="9525">
            <a:solidFill>
              <a:srgbClr val="800000"/>
            </a:solidFill>
            <a:round/>
            <a:headEnd/>
            <a:tailEnd/>
          </a:ln>
        </p:spPr>
        <p:txBody>
          <a:bodyPr lIns="104397" tIns="52199" rIns="104397" bIns="52199"/>
          <a:lstStyle/>
          <a:p>
            <a:pPr algn="ctr" defTabSz="4175125"/>
            <a:endParaRPr lang="de-DE" sz="8200">
              <a:latin typeface="Calibri" pitchFamily="34" charset="0"/>
            </a:endParaRPr>
          </a:p>
        </p:txBody>
      </p:sp>
      <p:sp>
        <p:nvSpPr>
          <p:cNvPr id="125961" name="Text Box 12"/>
          <p:cNvSpPr txBox="1">
            <a:spLocks noChangeArrowheads="1"/>
          </p:cNvSpPr>
          <p:nvPr/>
        </p:nvSpPr>
        <p:spPr bwMode="auto">
          <a:xfrm>
            <a:off x="5410200" y="2346325"/>
            <a:ext cx="2767013" cy="396875"/>
          </a:xfrm>
          <a:prstGeom prst="rect">
            <a:avLst/>
          </a:prstGeom>
          <a:noFill/>
          <a:ln w="9525">
            <a:noFill/>
            <a:miter lim="800000"/>
            <a:headEnd/>
            <a:tailEnd/>
          </a:ln>
        </p:spPr>
        <p:txBody>
          <a:bodyPr wrap="none">
            <a:spAutoFit/>
          </a:bodyPr>
          <a:lstStyle/>
          <a:p>
            <a:pPr eaLnBrk="0" hangingPunct="0"/>
            <a:r>
              <a:rPr lang="en-US" sz="2000" b="1">
                <a:latin typeface="Calibri" pitchFamily="34" charset="0"/>
              </a:rPr>
              <a:t>What we are showing</a:t>
            </a:r>
          </a:p>
        </p:txBody>
      </p:sp>
      <p:sp>
        <p:nvSpPr>
          <p:cNvPr id="125962" name="Text Box 13"/>
          <p:cNvSpPr txBox="1">
            <a:spLocks noChangeArrowheads="1"/>
          </p:cNvSpPr>
          <p:nvPr/>
        </p:nvSpPr>
        <p:spPr bwMode="auto">
          <a:xfrm>
            <a:off x="4724400" y="2803525"/>
            <a:ext cx="4083050" cy="1096963"/>
          </a:xfrm>
          <a:prstGeom prst="rect">
            <a:avLst/>
          </a:prstGeom>
          <a:noFill/>
          <a:ln w="9525">
            <a:noFill/>
            <a:miter lim="800000"/>
            <a:headEnd/>
            <a:tailEnd/>
          </a:ln>
        </p:spPr>
        <p:txBody>
          <a:bodyPr>
            <a:spAutoFit/>
          </a:bodyPr>
          <a:lstStyle/>
          <a:p>
            <a:pPr eaLnBrk="0" hangingPunct="0">
              <a:buFont typeface="Wingdings" pitchFamily="2" charset="2"/>
              <a:buChar char="Ø"/>
            </a:pPr>
            <a:r>
              <a:rPr lang="en-US">
                <a:latin typeface="Calibri" pitchFamily="34" charset="0"/>
              </a:rPr>
              <a:t> </a:t>
            </a:r>
            <a:r>
              <a:rPr lang="en-US" sz="1500">
                <a:latin typeface="Calibri" pitchFamily="34" charset="0"/>
              </a:rPr>
              <a:t>OpenFlow-based distributed load-balancer</a:t>
            </a:r>
            <a:endParaRPr lang="en-US">
              <a:latin typeface="Calibri" pitchFamily="34" charset="0"/>
            </a:endParaRPr>
          </a:p>
          <a:p>
            <a:pPr lvl="1" eaLnBrk="0" hangingPunct="0">
              <a:buFont typeface="Wingdings" pitchFamily="2" charset="2"/>
              <a:buChar char="Ø"/>
            </a:pPr>
            <a:r>
              <a:rPr lang="en-US" sz="1200">
                <a:latin typeface="Calibri" pitchFamily="34" charset="0"/>
              </a:rPr>
              <a:t>Smart load-balancing based on network and server load</a:t>
            </a:r>
          </a:p>
          <a:p>
            <a:pPr lvl="1" eaLnBrk="0" hangingPunct="0">
              <a:buFont typeface="Wingdings" pitchFamily="2" charset="2"/>
              <a:buChar char="Ø"/>
            </a:pPr>
            <a:r>
              <a:rPr lang="en-US" sz="1200">
                <a:latin typeface="Calibri" pitchFamily="34" charset="0"/>
              </a:rPr>
              <a:t>Allows incremental deployment of additional resources</a:t>
            </a:r>
            <a:endParaRPr lang="en-US">
              <a:latin typeface="Calibri" pitchFamily="34" charset="0"/>
            </a:endParaRPr>
          </a:p>
        </p:txBody>
      </p:sp>
      <p:sp>
        <p:nvSpPr>
          <p:cNvPr id="125963" name="Line 16"/>
          <p:cNvSpPr>
            <a:spLocks noChangeShapeType="1"/>
          </p:cNvSpPr>
          <p:nvPr/>
        </p:nvSpPr>
        <p:spPr bwMode="auto">
          <a:xfrm>
            <a:off x="304800" y="6477000"/>
            <a:ext cx="8534400" cy="1588"/>
          </a:xfrm>
          <a:prstGeom prst="line">
            <a:avLst/>
          </a:prstGeom>
          <a:noFill/>
          <a:ln w="12700">
            <a:solidFill>
              <a:srgbClr val="A4001D"/>
            </a:solidFill>
            <a:round/>
            <a:headEnd/>
            <a:tailEnd/>
          </a:ln>
        </p:spPr>
        <p:txBody>
          <a:bodyPr lIns="104396" tIns="52197" rIns="104396" bIns="52197"/>
          <a:lstStyle/>
          <a:p>
            <a:endParaRPr lang="en-US"/>
          </a:p>
        </p:txBody>
      </p:sp>
      <p:sp>
        <p:nvSpPr>
          <p:cNvPr id="125964" name="Text Box 15"/>
          <p:cNvSpPr txBox="1">
            <a:spLocks noChangeArrowheads="1"/>
          </p:cNvSpPr>
          <p:nvPr/>
        </p:nvSpPr>
        <p:spPr bwMode="auto">
          <a:xfrm>
            <a:off x="76200" y="6477000"/>
            <a:ext cx="8915400" cy="274638"/>
          </a:xfrm>
          <a:prstGeom prst="rect">
            <a:avLst/>
          </a:prstGeom>
          <a:noFill/>
          <a:ln w="9525">
            <a:noFill/>
            <a:miter lim="800000"/>
            <a:headEnd/>
            <a:tailEnd/>
          </a:ln>
        </p:spPr>
        <p:txBody>
          <a:bodyPr>
            <a:spAutoFit/>
          </a:bodyPr>
          <a:lstStyle/>
          <a:p>
            <a:pPr algn="ctr" eaLnBrk="0" hangingPunct="0">
              <a:spcBef>
                <a:spcPct val="50000"/>
              </a:spcBef>
            </a:pPr>
            <a:r>
              <a:rPr lang="en-US" sz="1200" i="1">
                <a:latin typeface="Calibri" pitchFamily="34" charset="0"/>
              </a:rPr>
              <a:t>This demo runs on top of the FlowVisor, sharing the same physical network with other experiments and production traffic.</a:t>
            </a:r>
          </a:p>
        </p:txBody>
      </p:sp>
      <p:pic>
        <p:nvPicPr>
          <p:cNvPr id="125965" name="Picture 16" descr="plugnserve_screenshot"/>
          <p:cNvPicPr>
            <a:picLocks noChangeAspect="1" noChangeArrowheads="1"/>
          </p:cNvPicPr>
          <p:nvPr/>
        </p:nvPicPr>
        <p:blipFill>
          <a:blip r:embed="rId3"/>
          <a:srcRect/>
          <a:stretch>
            <a:fillRect/>
          </a:stretch>
        </p:blipFill>
        <p:spPr bwMode="auto">
          <a:xfrm>
            <a:off x="228600" y="2640013"/>
            <a:ext cx="4343400" cy="3151187"/>
          </a:xfrm>
          <a:prstGeom prst="rect">
            <a:avLst/>
          </a:prstGeom>
          <a:noFill/>
          <a:ln w="9525">
            <a:noFill/>
            <a:miter lim="800000"/>
            <a:headEnd/>
            <a:tailEnd/>
          </a:ln>
        </p:spPr>
      </p:pic>
      <p:sp>
        <p:nvSpPr>
          <p:cNvPr id="15" name="Slide Number Placeholder 14"/>
          <p:cNvSpPr>
            <a:spLocks noGrp="1"/>
          </p:cNvSpPr>
          <p:nvPr>
            <p:ph type="sldNum" sz="quarter" idx="12"/>
          </p:nvPr>
        </p:nvSpPr>
        <p:spPr/>
        <p:txBody>
          <a:bodyPr/>
          <a:lstStyle/>
          <a:p>
            <a:pPr>
              <a:defRPr/>
            </a:pPr>
            <a:fld id="{C06E0F37-2290-43BD-AF40-83F61F917256}" type="slidenum">
              <a:rPr lang="en-US"/>
              <a:pPr>
                <a:defRPr/>
              </a:pPr>
              <a:t>97</a:t>
            </a:fld>
            <a:endParaRPr lang="en-US"/>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28001" name="Picture 5" descr="unaggregated.png"/>
          <p:cNvPicPr>
            <a:picLocks noChangeAspect="1"/>
          </p:cNvPicPr>
          <p:nvPr/>
        </p:nvPicPr>
        <p:blipFill>
          <a:blip r:embed="rId3"/>
          <a:srcRect/>
          <a:stretch>
            <a:fillRect/>
          </a:stretch>
        </p:blipFill>
        <p:spPr bwMode="auto">
          <a:xfrm>
            <a:off x="609600" y="3810000"/>
            <a:ext cx="3276600" cy="2774950"/>
          </a:xfrm>
          <a:prstGeom prst="rect">
            <a:avLst/>
          </a:prstGeom>
          <a:noFill/>
          <a:ln w="9525">
            <a:noFill/>
            <a:miter lim="800000"/>
            <a:headEnd/>
            <a:tailEnd/>
          </a:ln>
        </p:spPr>
      </p:pic>
      <p:pic>
        <p:nvPicPr>
          <p:cNvPr id="128002" name="Picture 17" descr="modified.png"/>
          <p:cNvPicPr>
            <a:picLocks/>
          </p:cNvPicPr>
          <p:nvPr/>
        </p:nvPicPr>
        <p:blipFill>
          <a:blip r:embed="rId4"/>
          <a:srcRect/>
          <a:stretch>
            <a:fillRect/>
          </a:stretch>
        </p:blipFill>
        <p:spPr bwMode="auto">
          <a:xfrm>
            <a:off x="5486400" y="3810000"/>
            <a:ext cx="3276600" cy="2719388"/>
          </a:xfrm>
          <a:prstGeom prst="rect">
            <a:avLst/>
          </a:prstGeom>
          <a:noFill/>
          <a:ln w="9525">
            <a:noFill/>
            <a:miter lim="800000"/>
            <a:headEnd/>
            <a:tailEnd/>
          </a:ln>
        </p:spPr>
      </p:pic>
      <p:sp>
        <p:nvSpPr>
          <p:cNvPr id="128003" name="Right Arrow 24"/>
          <p:cNvSpPr>
            <a:spLocks noChangeArrowheads="1"/>
          </p:cNvSpPr>
          <p:nvPr/>
        </p:nvSpPr>
        <p:spPr bwMode="auto">
          <a:xfrm rot="10800000" flipH="1">
            <a:off x="4267200" y="5059363"/>
            <a:ext cx="620713" cy="269875"/>
          </a:xfrm>
          <a:prstGeom prst="rightArrow">
            <a:avLst>
              <a:gd name="adj1" fmla="val 50000"/>
              <a:gd name="adj2" fmla="val 49993"/>
            </a:avLst>
          </a:prstGeom>
          <a:solidFill>
            <a:srgbClr val="800000"/>
          </a:solidFill>
          <a:ln w="9525">
            <a:solidFill>
              <a:schemeClr val="tx1"/>
            </a:solidFill>
            <a:round/>
            <a:headEnd/>
            <a:tailEnd/>
          </a:ln>
        </p:spPr>
        <p:txBody>
          <a:bodyPr/>
          <a:lstStyle/>
          <a:p>
            <a:pPr defTabSz="3657600"/>
            <a:endParaRPr lang="de-DE" sz="7200">
              <a:latin typeface="Calibri" pitchFamily="34" charset="0"/>
            </a:endParaRPr>
          </a:p>
        </p:txBody>
      </p:sp>
      <p:sp>
        <p:nvSpPr>
          <p:cNvPr id="128004" name="TextBox 26"/>
          <p:cNvSpPr txBox="1">
            <a:spLocks noChangeArrowheads="1"/>
          </p:cNvSpPr>
          <p:nvPr/>
        </p:nvSpPr>
        <p:spPr bwMode="auto">
          <a:xfrm>
            <a:off x="381000" y="152400"/>
            <a:ext cx="8382000" cy="523875"/>
          </a:xfrm>
          <a:prstGeom prst="rect">
            <a:avLst/>
          </a:prstGeom>
          <a:noFill/>
          <a:ln w="9525">
            <a:noFill/>
            <a:miter lim="800000"/>
            <a:headEnd/>
            <a:tailEnd/>
          </a:ln>
        </p:spPr>
        <p:txBody>
          <a:bodyPr>
            <a:spAutoFit/>
          </a:bodyPr>
          <a:lstStyle/>
          <a:p>
            <a:pPr algn="ctr"/>
            <a:r>
              <a:rPr lang="en-US" sz="2800">
                <a:latin typeface="Calibri" pitchFamily="34" charset="0"/>
              </a:rPr>
              <a:t>Dynamic Flow Aggregation on an OpenFlow Network</a:t>
            </a:r>
          </a:p>
        </p:txBody>
      </p:sp>
      <p:sp>
        <p:nvSpPr>
          <p:cNvPr id="128005" name="TextBox 27"/>
          <p:cNvSpPr txBox="1">
            <a:spLocks noChangeArrowheads="1"/>
          </p:cNvSpPr>
          <p:nvPr/>
        </p:nvSpPr>
        <p:spPr bwMode="auto">
          <a:xfrm>
            <a:off x="533400" y="838200"/>
            <a:ext cx="8153400" cy="1570038"/>
          </a:xfrm>
          <a:prstGeom prst="rect">
            <a:avLst/>
          </a:prstGeom>
          <a:noFill/>
          <a:ln w="9525">
            <a:noFill/>
            <a:miter lim="800000"/>
            <a:headEnd/>
            <a:tailEnd/>
          </a:ln>
        </p:spPr>
        <p:txBody>
          <a:bodyPr>
            <a:spAutoFit/>
          </a:bodyPr>
          <a:lstStyle/>
          <a:p>
            <a:r>
              <a:rPr lang="en-US" sz="2400" b="1" dirty="0">
                <a:latin typeface="Calibri" pitchFamily="34" charset="0"/>
              </a:rPr>
              <a:t>Scope</a:t>
            </a:r>
          </a:p>
          <a:p>
            <a:pPr>
              <a:buFont typeface="Arial" charset="0"/>
              <a:buChar char="•"/>
            </a:pPr>
            <a:r>
              <a:rPr lang="en-US" dirty="0">
                <a:latin typeface="Calibri" pitchFamily="34" charset="0"/>
              </a:rPr>
              <a:t>Different Networks want different flow granularity (ISP, Backbone,…)</a:t>
            </a:r>
          </a:p>
          <a:p>
            <a:pPr>
              <a:buFont typeface="Arial" charset="0"/>
              <a:buChar char="•"/>
            </a:pPr>
            <a:r>
              <a:rPr lang="en-US" dirty="0">
                <a:latin typeface="Calibri" pitchFamily="34" charset="0"/>
              </a:rPr>
              <a:t> Switch resources are limited (flow entries, memory)</a:t>
            </a:r>
          </a:p>
          <a:p>
            <a:pPr>
              <a:buFont typeface="Arial" charset="0"/>
              <a:buChar char="•"/>
            </a:pPr>
            <a:r>
              <a:rPr lang="en-US" dirty="0">
                <a:latin typeface="Calibri" pitchFamily="34" charset="0"/>
              </a:rPr>
              <a:t> Network management is hard</a:t>
            </a:r>
          </a:p>
          <a:p>
            <a:pPr>
              <a:buFont typeface="Arial" charset="0"/>
              <a:buChar char="•"/>
            </a:pPr>
            <a:r>
              <a:rPr lang="en-US" dirty="0">
                <a:latin typeface="Calibri" pitchFamily="34" charset="0"/>
              </a:rPr>
              <a:t> Current Solutions : MPLS, IP aggregation</a:t>
            </a:r>
          </a:p>
        </p:txBody>
      </p:sp>
      <p:sp>
        <p:nvSpPr>
          <p:cNvPr id="128006" name="TextBox 28"/>
          <p:cNvSpPr txBox="1">
            <a:spLocks noChangeArrowheads="1"/>
          </p:cNvSpPr>
          <p:nvPr/>
        </p:nvSpPr>
        <p:spPr bwMode="auto">
          <a:xfrm>
            <a:off x="533400" y="2286000"/>
            <a:ext cx="8797925" cy="1570038"/>
          </a:xfrm>
          <a:prstGeom prst="rect">
            <a:avLst/>
          </a:prstGeom>
          <a:noFill/>
          <a:ln w="9525">
            <a:noFill/>
            <a:miter lim="800000"/>
            <a:headEnd/>
            <a:tailEnd/>
          </a:ln>
        </p:spPr>
        <p:txBody>
          <a:bodyPr wrap="none">
            <a:spAutoFit/>
          </a:bodyPr>
          <a:lstStyle/>
          <a:p>
            <a:r>
              <a:rPr lang="en-US" sz="2400" b="1">
                <a:latin typeface="Calibri" pitchFamily="34" charset="0"/>
              </a:rPr>
              <a:t>How OpenFlow Helps?</a:t>
            </a:r>
          </a:p>
          <a:p>
            <a:pPr>
              <a:buFont typeface="Arial" charset="0"/>
              <a:buChar char="•"/>
            </a:pPr>
            <a:r>
              <a:rPr lang="en-US">
                <a:latin typeface="Calibri" pitchFamily="34" charset="0"/>
              </a:rPr>
              <a:t>Dynamically define flow granularity by wildcarding arbitrary header fields</a:t>
            </a:r>
          </a:p>
          <a:p>
            <a:pPr>
              <a:buFont typeface="Arial" charset="0"/>
              <a:buChar char="•"/>
            </a:pPr>
            <a:r>
              <a:rPr lang="en-US">
                <a:latin typeface="Calibri" pitchFamily="34" charset="0"/>
              </a:rPr>
              <a:t>Granularity is on the switch flow entries, no packet rewrite or encapsulation</a:t>
            </a:r>
          </a:p>
          <a:p>
            <a:pPr>
              <a:buFont typeface="Arial" charset="0"/>
              <a:buChar char="•"/>
            </a:pPr>
            <a:r>
              <a:rPr lang="en-US">
                <a:latin typeface="Calibri" pitchFamily="34" charset="0"/>
              </a:rPr>
              <a:t>Create meaningful bundles and manage them using your own software (reroute, monitor)</a:t>
            </a:r>
          </a:p>
          <a:p>
            <a:r>
              <a:rPr lang="en-US" b="1">
                <a:latin typeface="Calibri" pitchFamily="34" charset="0"/>
              </a:rPr>
              <a:t>              Higher Flexibility, Better Control, Easier Management, Experimentation</a:t>
            </a:r>
          </a:p>
          <a:p>
            <a:endParaRPr lang="en-US" sz="2400">
              <a:latin typeface="Calibri" pitchFamily="34" charset="0"/>
            </a:endParaRPr>
          </a:p>
        </p:txBody>
      </p:sp>
      <p:sp>
        <p:nvSpPr>
          <p:cNvPr id="8" name="Slide Number Placeholder 7"/>
          <p:cNvSpPr>
            <a:spLocks noGrp="1"/>
          </p:cNvSpPr>
          <p:nvPr>
            <p:ph type="sldNum" sz="quarter" idx="12"/>
          </p:nvPr>
        </p:nvSpPr>
        <p:spPr/>
        <p:txBody>
          <a:bodyPr/>
          <a:lstStyle/>
          <a:p>
            <a:pPr>
              <a:defRPr/>
            </a:pPr>
            <a:fld id="{37F71116-8D0E-4194-BAD0-BC4FEFB89DD8}" type="slidenum">
              <a:rPr lang="en-US"/>
              <a:pPr>
                <a:defRPr/>
              </a:pPr>
              <a:t>98</a:t>
            </a:fld>
            <a:endParaRPr lang="en-US"/>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09600" y="549275"/>
            <a:ext cx="8229600" cy="1143000"/>
          </a:xfrm>
        </p:spPr>
        <p:txBody>
          <a:bodyPr rtlCol="0">
            <a:normAutofit fontScale="90000"/>
          </a:bodyPr>
          <a:lstStyle/>
          <a:p>
            <a:pPr algn="l" eaLnBrk="1" fontAlgn="auto" hangingPunct="1">
              <a:spcAft>
                <a:spcPts val="0"/>
              </a:spcAft>
              <a:defRPr/>
            </a:pPr>
            <a:r>
              <a:rPr lang="en-US" sz="4800"/>
              <a:t>ElasticTree: </a:t>
            </a:r>
            <a:r>
              <a:rPr lang="en-US" sz="4000"/>
              <a:t/>
            </a:r>
            <a:br>
              <a:rPr lang="en-US" sz="4000"/>
            </a:br>
            <a:r>
              <a:rPr lang="en-US" sz="3200"/>
              <a:t>Reducing Energy in Data Center Networks</a:t>
            </a:r>
            <a:r>
              <a:rPr lang="en-US" sz="4000"/>
              <a:t/>
            </a:r>
            <a:br>
              <a:rPr lang="en-US" sz="4000"/>
            </a:br>
            <a:endParaRPr lang="en-US" sz="3600"/>
          </a:p>
        </p:txBody>
      </p:sp>
      <p:sp>
        <p:nvSpPr>
          <p:cNvPr id="130050" name="Content Placeholder 2"/>
          <p:cNvSpPr>
            <a:spLocks noGrp="1"/>
          </p:cNvSpPr>
          <p:nvPr>
            <p:ph idx="4294967295"/>
          </p:nvPr>
        </p:nvSpPr>
        <p:spPr>
          <a:xfrm>
            <a:off x="5318125" y="3017838"/>
            <a:ext cx="3700463" cy="3736975"/>
          </a:xfrm>
        </p:spPr>
        <p:txBody>
          <a:bodyPr/>
          <a:lstStyle/>
          <a:p>
            <a:pPr eaLnBrk="1" hangingPunct="1"/>
            <a:r>
              <a:rPr lang="en-US" sz="2400" smtClean="0"/>
              <a:t>The demo:</a:t>
            </a:r>
          </a:p>
          <a:p>
            <a:pPr eaLnBrk="1" hangingPunct="1"/>
            <a:r>
              <a:rPr lang="en-US" sz="2400" smtClean="0"/>
              <a:t>Hardware-based 16-node Fat Tree</a:t>
            </a:r>
          </a:p>
          <a:p>
            <a:pPr eaLnBrk="1" hangingPunct="1"/>
            <a:r>
              <a:rPr lang="en-US" sz="2400" smtClean="0"/>
              <a:t>Your choice of traffic pattern, bandwidth, optimization strategy</a:t>
            </a:r>
          </a:p>
          <a:p>
            <a:pPr eaLnBrk="1" hangingPunct="1"/>
            <a:r>
              <a:rPr lang="en-US" sz="2400" smtClean="0"/>
              <a:t>Graph shows live power and latency variation</a:t>
            </a:r>
          </a:p>
        </p:txBody>
      </p:sp>
      <p:sp>
        <p:nvSpPr>
          <p:cNvPr id="4" name="Content Placeholder 2"/>
          <p:cNvSpPr txBox="1">
            <a:spLocks/>
          </p:cNvSpPr>
          <p:nvPr/>
        </p:nvSpPr>
        <p:spPr>
          <a:xfrm>
            <a:off x="369888" y="1654175"/>
            <a:ext cx="8726487" cy="1277938"/>
          </a:xfrm>
          <a:prstGeom prst="rect">
            <a:avLst/>
          </a:prstGeom>
        </p:spPr>
        <p:txBody>
          <a:bodyPr>
            <a:normAutofit lnSpcReduction="10000"/>
          </a:bodyPr>
          <a:lstStyle/>
          <a:p>
            <a:pPr marL="342900" indent="-342900" fontAlgn="auto">
              <a:spcBef>
                <a:spcPct val="20000"/>
              </a:spcBef>
              <a:spcAft>
                <a:spcPts val="0"/>
              </a:spcAft>
              <a:buFont typeface="Arial"/>
              <a:buChar char="•"/>
              <a:defRPr/>
            </a:pPr>
            <a:r>
              <a:rPr lang="en-US" sz="2400" dirty="0">
                <a:latin typeface="+mn-lt"/>
              </a:rPr>
              <a:t>Shuts off links and switches to reduce data center power</a:t>
            </a:r>
          </a:p>
          <a:p>
            <a:pPr marL="342900" indent="-342900" fontAlgn="auto">
              <a:spcBef>
                <a:spcPct val="20000"/>
              </a:spcBef>
              <a:spcAft>
                <a:spcPts val="0"/>
              </a:spcAft>
              <a:buFont typeface="Arial"/>
              <a:buChar char="•"/>
              <a:defRPr/>
            </a:pPr>
            <a:r>
              <a:rPr lang="en-US" sz="2400" dirty="0">
                <a:latin typeface="+mn-lt"/>
              </a:rPr>
              <a:t>Choice of optimizers to balance power, fault tolerance, and BW</a:t>
            </a:r>
          </a:p>
          <a:p>
            <a:pPr marL="342900" indent="-342900" fontAlgn="auto">
              <a:spcBef>
                <a:spcPct val="20000"/>
              </a:spcBef>
              <a:spcAft>
                <a:spcPts val="0"/>
              </a:spcAft>
              <a:buFont typeface="Arial"/>
              <a:buChar char="•"/>
              <a:defRPr/>
            </a:pPr>
            <a:r>
              <a:rPr lang="en-US" sz="2400" dirty="0" err="1">
                <a:latin typeface="+mn-lt"/>
              </a:rPr>
              <a:t>OpenFlow</a:t>
            </a:r>
            <a:r>
              <a:rPr lang="en-US" sz="2400" dirty="0">
                <a:latin typeface="+mn-lt"/>
              </a:rPr>
              <a:t> provides network routes and port statistics</a:t>
            </a:r>
          </a:p>
        </p:txBody>
      </p:sp>
      <p:pic>
        <p:nvPicPr>
          <p:cNvPr id="130052" name="Picture 4" descr="oddly_non_monotonic_crop.png"/>
          <p:cNvPicPr>
            <a:picLocks noChangeAspect="1"/>
          </p:cNvPicPr>
          <p:nvPr/>
        </p:nvPicPr>
        <p:blipFill>
          <a:blip r:embed="rId3"/>
          <a:srcRect/>
          <a:stretch>
            <a:fillRect/>
          </a:stretch>
        </p:blipFill>
        <p:spPr bwMode="auto">
          <a:xfrm>
            <a:off x="700088" y="3055938"/>
            <a:ext cx="4440237" cy="3343275"/>
          </a:xfrm>
          <a:prstGeom prst="rect">
            <a:avLst/>
          </a:prstGeom>
          <a:noFill/>
          <a:ln w="9525">
            <a:noFill/>
            <a:miter lim="800000"/>
            <a:headEnd/>
            <a:tailEnd/>
          </a:ln>
        </p:spPr>
      </p:pic>
      <p:sp>
        <p:nvSpPr>
          <p:cNvPr id="130053" name="Content Placeholder 2"/>
          <p:cNvSpPr txBox="1">
            <a:spLocks/>
          </p:cNvSpPr>
          <p:nvPr/>
        </p:nvSpPr>
        <p:spPr bwMode="auto">
          <a:xfrm>
            <a:off x="506413" y="6477000"/>
            <a:ext cx="8229600" cy="458788"/>
          </a:xfrm>
          <a:prstGeom prst="rect">
            <a:avLst/>
          </a:prstGeom>
          <a:noFill/>
          <a:ln w="9525">
            <a:noFill/>
            <a:miter lim="800000"/>
            <a:headEnd/>
            <a:tailEnd/>
          </a:ln>
        </p:spPr>
        <p:txBody>
          <a:bodyPr/>
          <a:lstStyle/>
          <a:p>
            <a:pPr marL="342900" indent="-342900" algn="ctr">
              <a:spcBef>
                <a:spcPct val="20000"/>
              </a:spcBef>
            </a:pPr>
            <a:r>
              <a:rPr lang="en-US" sz="1600">
                <a:latin typeface="Calibri" pitchFamily="34" charset="0"/>
              </a:rPr>
              <a:t>demo credits: Brandon Heller, Srini Seetharaman, Yiannis Yiakoumis, David Underhill</a:t>
            </a:r>
          </a:p>
        </p:txBody>
      </p:sp>
      <p:sp>
        <p:nvSpPr>
          <p:cNvPr id="7" name="Slide Number Placeholder 6"/>
          <p:cNvSpPr>
            <a:spLocks noGrp="1"/>
          </p:cNvSpPr>
          <p:nvPr>
            <p:ph type="sldNum" sz="quarter" idx="12"/>
          </p:nvPr>
        </p:nvSpPr>
        <p:spPr/>
        <p:txBody>
          <a:bodyPr/>
          <a:lstStyle/>
          <a:p>
            <a:pPr>
              <a:defRPr/>
            </a:pPr>
            <a:fld id="{309A6436-3F2E-450E-BAE7-61A0E2D5FADE}" type="slidenum">
              <a:rPr lang="en-US"/>
              <a:pPr>
                <a:defRPr/>
              </a:pPr>
              <a:t>99</a:t>
            </a:fld>
            <a:endParaRPr lang="en-US"/>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THINKCELLSHAPEDONOTDELETE" val="paoQ8efiM60O.AltFLYq0lA"/>
</p:tagLst>
</file>

<file path=ppt/tags/tag10.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THINKCELLSHAPEDONOTDELETE" val="paoQ8efiM60O.AltFLYq0lA"/>
</p:tagLst>
</file>

<file path=ppt/tags/tag2.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THINKCELLSHAPEDONOTDELETE" val="paoQ8efiM60O.AltFLYq0lA"/>
</p:tagLst>
</file>

<file path=ppt/tags/tag3.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THINKCELLSHAPEDONOTDELETE" val="paoQ8efiM60O.AltFLYq0lA"/>
</p:tagLst>
</file>

<file path=ppt/tags/tag4.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THINKCELLSHAPEDONOTDELETE" val="paoQ8efiM60O.AltFLYq0lA"/>
</p:tagLst>
</file>

<file path=ppt/tags/tag5.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THINKCELLSHAPEDONOTDELETE" val="paoQ8efiM60O.AltFLYq0lA"/>
</p:tagLst>
</file>

<file path=ppt/tags/tag6.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THINKCELLSHAPEDONOTDELETE" val="paoQ8efiM60O.AltFLYq0lA"/>
</p:tagLst>
</file>

<file path=ppt/tags/tag7.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THINKCELLSHAPEDONOTDELETE" val="paoQ8efiM60O.AltFLYq0lA"/>
</p:tagLst>
</file>

<file path=ppt/tags/tag8.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THINKCELLSHAPEDONOTDELETE" val="paoQ8efiM60O.AltFLYq0lA"/>
</p:tagLst>
</file>

<file path=ppt/tags/tag9.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THINKCELLSHAPEDONOTDELETE" val="paoQ8efiM60O.AltFLYq0lA"/>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16684</TotalTime>
  <Words>5796</Words>
  <Application>Microsoft Macintosh PowerPoint</Application>
  <PresentationFormat>On-screen Show (4:3)</PresentationFormat>
  <Paragraphs>1471</Paragraphs>
  <Slides>135</Slides>
  <Notes>92</Notes>
  <HiddenSlides>4</HiddenSlides>
  <MMClips>0</MMClips>
  <ScaleCrop>false</ScaleCrop>
  <HeadingPairs>
    <vt:vector size="4" baseType="variant">
      <vt:variant>
        <vt:lpstr>Design Template</vt:lpstr>
      </vt:variant>
      <vt:variant>
        <vt:i4>1</vt:i4>
      </vt:variant>
      <vt:variant>
        <vt:lpstr>Slide Titles</vt:lpstr>
      </vt:variant>
      <vt:variant>
        <vt:i4>135</vt:i4>
      </vt:variant>
    </vt:vector>
  </HeadingPairs>
  <TitlesOfParts>
    <vt:vector size="136" baseType="lpstr">
      <vt:lpstr>Office Theme</vt:lpstr>
      <vt:lpstr>Getting Started</vt:lpstr>
      <vt:lpstr>Tutorial 1: SDN for Engineers  part of the the Open Networking Summit Santa Clara Marriott April 16, 2012 </vt:lpstr>
      <vt:lpstr>Getting Started</vt:lpstr>
      <vt:lpstr>Welcome</vt:lpstr>
      <vt:lpstr>Who’s in this room?</vt:lpstr>
      <vt:lpstr>Who’s in this room?</vt:lpstr>
      <vt:lpstr>Who’s in this room?</vt:lpstr>
      <vt:lpstr>Who’s in this room?</vt:lpstr>
      <vt:lpstr>Who’s in this room?</vt:lpstr>
      <vt:lpstr>Goals</vt:lpstr>
      <vt:lpstr>Overall Goal:  think critically about SDN</vt:lpstr>
      <vt:lpstr>Goals of this Tutorial</vt:lpstr>
      <vt:lpstr>Agenda</vt:lpstr>
      <vt:lpstr>Slide 14</vt:lpstr>
      <vt:lpstr>Why OpenFlow?  [Historical motivations, for researchers]</vt:lpstr>
      <vt:lpstr>The Networking Industry (2007)</vt:lpstr>
      <vt:lpstr>Ossification</vt:lpstr>
      <vt:lpstr>Research Stagnation (circa 2007): Faster networks but not better networks</vt:lpstr>
      <vt:lpstr>Another problem: Closed Systems (Vendor Hardware)</vt:lpstr>
      <vt:lpstr>Open Systems</vt:lpstr>
      <vt:lpstr>Ethane, a precursor to OpenFlow Centralized, reactive, per-flow control</vt:lpstr>
      <vt:lpstr>Ethane’s dumb, simple switches might be more broadly useful…</vt:lpstr>
      <vt:lpstr>OpenFlow: a pragmatic compromise</vt:lpstr>
      <vt:lpstr>How does OpenFlow work?</vt:lpstr>
      <vt:lpstr>Slide 25</vt:lpstr>
      <vt:lpstr>Slide 26</vt:lpstr>
      <vt:lpstr>Slide 27</vt:lpstr>
      <vt:lpstr>Slide 28</vt:lpstr>
      <vt:lpstr>OpenFlow Basics  Flow Table Entries</vt:lpstr>
      <vt:lpstr>Examples</vt:lpstr>
      <vt:lpstr>Examples</vt:lpstr>
      <vt:lpstr>OpenFlow is not enough. </vt:lpstr>
      <vt:lpstr>OpenFlow is not enough…</vt:lpstr>
      <vt:lpstr>It’s hard to add a feature to a network</vt:lpstr>
      <vt:lpstr>Slide 35</vt:lpstr>
      <vt:lpstr>Slide 36</vt:lpstr>
      <vt:lpstr>SDN is actually much older than ‘09</vt:lpstr>
      <vt:lpstr>What is SDN, opt. 1  “The McKeown View”:  Refactoring Functionality</vt:lpstr>
      <vt:lpstr>Define SDN by its placement of functionality.</vt:lpstr>
      <vt:lpstr>Slide 40</vt:lpstr>
      <vt:lpstr>“Software Defined Networking” approach to open it</vt:lpstr>
      <vt:lpstr>The “Software-defined Network” </vt:lpstr>
      <vt:lpstr>Slide 43</vt:lpstr>
      <vt:lpstr>What is SDN, opt. 2  “The Shenker View”:  Redefining Abstractions</vt:lpstr>
      <vt:lpstr>Define SDN by the abstractions it provides to software (and people writing it).</vt:lpstr>
      <vt:lpstr>“The Shenker View”</vt:lpstr>
      <vt:lpstr>“The Shenker View”: the gist</vt:lpstr>
      <vt:lpstr>Programming Made the Transition</vt:lpstr>
      <vt:lpstr>Forwarding Abstraction</vt:lpstr>
      <vt:lpstr>State Distribution Abstraction</vt:lpstr>
      <vt:lpstr>Specification Abstraction</vt:lpstr>
      <vt:lpstr>What is SDN, opt 3  My view:  Opening Up  Design Axes</vt:lpstr>
      <vt:lpstr>Define SDN not by what it looks like or how we think about it, but the flexibility it provides.</vt:lpstr>
      <vt:lpstr>SDN opens up implementation design axes.</vt:lpstr>
      <vt:lpstr>An SDN is any network that gives us the flexibility to choose between points on the following design axes.</vt:lpstr>
      <vt:lpstr>Centralized vs Distributed Control </vt:lpstr>
      <vt:lpstr>Microflow vs. Aggregated </vt:lpstr>
      <vt:lpstr>Reactive vs. Proactive (pre-populated) </vt:lpstr>
      <vt:lpstr>Virtual vs Physical </vt:lpstr>
      <vt:lpstr>Fully Consistent vs Eventually Consistent</vt:lpstr>
      <vt:lpstr>Here’s a picture</vt:lpstr>
      <vt:lpstr>These axes, today (BGP):</vt:lpstr>
      <vt:lpstr>These axes, for Ethane</vt:lpstr>
      <vt:lpstr>These axes, for Hedera:</vt:lpstr>
      <vt:lpstr>Your SDN network or application?</vt:lpstr>
      <vt:lpstr>Example applications and their places on the scales</vt:lpstr>
      <vt:lpstr>High-order bit of SDN:  adds flexibility to control-plane implementation choices</vt:lpstr>
      <vt:lpstr>SDN examples using OpenFlow Many applications benefit from flexibility</vt:lpstr>
      <vt:lpstr>What SDN really means is up in the air.  Here’s a good definition, though:  Software Defined Networking (SDN) is a refactoring of the relationship between network devices and the software that controls them.   [Paraphrased from the HotSDN ‘12 Solicitation]</vt:lpstr>
      <vt:lpstr>Slide 70</vt:lpstr>
      <vt:lpstr>The SDN Stack</vt:lpstr>
      <vt:lpstr>Switches (all OpenFlow 1.0 for now)</vt:lpstr>
      <vt:lpstr>Current SDN hardware (as of ~2010) </vt:lpstr>
      <vt:lpstr>Commercial Switches</vt:lpstr>
      <vt:lpstr>Open Switches</vt:lpstr>
      <vt:lpstr>Ignore these slides. Ask your vendor for the latest.</vt:lpstr>
      <vt:lpstr>What you cannot do with OpenFlow v1.0</vt:lpstr>
      <vt:lpstr>What can cannot do with OpenFlow v1.0 (2)</vt:lpstr>
      <vt:lpstr>Where it’s going</vt:lpstr>
      <vt:lpstr>Controllers</vt:lpstr>
      <vt:lpstr>Open Controllers</vt:lpstr>
      <vt:lpstr>Open Controllers (2)</vt:lpstr>
      <vt:lpstr>Growing list….</vt:lpstr>
      <vt:lpstr>Related Research</vt:lpstr>
      <vt:lpstr>Related Research</vt:lpstr>
      <vt:lpstr>Up Next:</vt:lpstr>
      <vt:lpstr>Getting Started</vt:lpstr>
      <vt:lpstr>Slide 88</vt:lpstr>
      <vt:lpstr>Virtualization  Rob Sherwood, (BigSwitch)</vt:lpstr>
      <vt:lpstr>Current Trials</vt:lpstr>
      <vt:lpstr>Internet2 OpenFlow deployment initiative.  35+ 100G POPs, nationwide.</vt:lpstr>
      <vt:lpstr>Applications of SDN</vt:lpstr>
      <vt:lpstr>OpenFlow Demonstration Overview</vt:lpstr>
      <vt:lpstr>Demo Infrastructure with Slicing</vt:lpstr>
      <vt:lpstr>FlowVisor Creates Virtual Networks</vt:lpstr>
      <vt:lpstr>OpenPipes</vt:lpstr>
      <vt:lpstr>Slide 97</vt:lpstr>
      <vt:lpstr>Slide 98</vt:lpstr>
      <vt:lpstr>ElasticTree:  Reducing Energy in Data Center Networks </vt:lpstr>
      <vt:lpstr>Slide 100</vt:lpstr>
      <vt:lpstr>Intercontinental VM Migration</vt:lpstr>
      <vt:lpstr>openflow.org/videos</vt:lpstr>
      <vt:lpstr>Play Videos: Wireless Handover Load balancing </vt:lpstr>
      <vt:lpstr>Times are changing</vt:lpstr>
      <vt:lpstr>Where SDN make sense (and doesn’t)</vt:lpstr>
      <vt:lpstr>Where SDN make sense (and doesn’t)</vt:lpstr>
      <vt:lpstr>SDN stack</vt:lpstr>
      <vt:lpstr>Up Next:</vt:lpstr>
      <vt:lpstr>Slide 109</vt:lpstr>
      <vt:lpstr>Getting Started</vt:lpstr>
      <vt:lpstr>Break</vt:lpstr>
      <vt:lpstr>Slide 112</vt:lpstr>
      <vt:lpstr>POX:  Murphy McCauley Beacon:  David Erickson Trema:  Hideyuki Shimonishi Floodlight:   Rob Sherwood </vt:lpstr>
      <vt:lpstr>Slide 114</vt:lpstr>
      <vt:lpstr>[Hands-on Tutorial] Overview</vt:lpstr>
      <vt:lpstr>TutorialFlow</vt:lpstr>
      <vt:lpstr>Stuff you’ll use</vt:lpstr>
      <vt:lpstr>Tutorial Setup</vt:lpstr>
      <vt:lpstr>Pick a controller!</vt:lpstr>
      <vt:lpstr>POX:  Murphy McCauley Beacon:  David Erickson Trema:  Hideyuki Shimonishi Floodlight:   Rob Sherwood </vt:lpstr>
      <vt:lpstr>Hands-on Tutorial</vt:lpstr>
      <vt:lpstr>Slide 122</vt:lpstr>
      <vt:lpstr>Slide 123</vt:lpstr>
      <vt:lpstr>Deployment:  Srini Seetharaman</vt:lpstr>
      <vt:lpstr>Slide 125</vt:lpstr>
      <vt:lpstr>Slide 126</vt:lpstr>
      <vt:lpstr>Growing Community</vt:lpstr>
      <vt:lpstr>Closing Thoughts</vt:lpstr>
      <vt:lpstr>Get involved!</vt:lpstr>
      <vt:lpstr>This tutorial wouldn’t be possible without:</vt:lpstr>
      <vt:lpstr>Slide 131</vt:lpstr>
      <vt:lpstr>This tutorial wouldn’t be possible without:</vt:lpstr>
      <vt:lpstr>This tutorial wouldn’t be possible without:</vt:lpstr>
      <vt:lpstr>This tutorial wouldn’t be possible without:</vt:lpstr>
      <vt:lpstr>SDN Team at Stanford</vt:lpstr>
    </vt:vector>
  </TitlesOfParts>
  <Company>Stanford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Brandon Heller</dc:creator>
  <cp:lastModifiedBy>Brandon Heller</cp:lastModifiedBy>
  <cp:revision>169</cp:revision>
  <cp:lastPrinted>2011-10-17T17:53:31Z</cp:lastPrinted>
  <dcterms:created xsi:type="dcterms:W3CDTF">2012-04-16T20:12:37Z</dcterms:created>
  <dcterms:modified xsi:type="dcterms:W3CDTF">2012-04-16T23:27:26Z</dcterms:modified>
</cp:coreProperties>
</file>